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87" autoAdjust="0"/>
    <p:restoredTop sz="86410" autoAdjust="0"/>
  </p:normalViewPr>
  <p:slideViewPr>
    <p:cSldViewPr showGuides="1">
      <p:cViewPr varScale="1">
        <p:scale>
          <a:sx n="58" d="100"/>
          <a:sy n="58" d="100"/>
        </p:scale>
        <p:origin x="-1192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93985"/>
            <a:ext cx="7772400" cy="10351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99130"/>
            <a:ext cx="6400800" cy="10396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APA-Logo-CMYK-quartersiz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444" y="0"/>
            <a:ext cx="9001125" cy="33718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A-Logo-CMYK-quartersiz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437" y="57150"/>
            <a:ext cx="9001125" cy="3371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8999"/>
            <a:ext cx="7772400" cy="13951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9170"/>
            <a:ext cx="6400800" cy="1212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784" y="0"/>
            <a:ext cx="650721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A-Logo-CMYK-quartersiz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165" y="23458"/>
            <a:ext cx="9001125" cy="3371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8980"/>
            <a:ext cx="7772400" cy="11099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11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6784" y="0"/>
            <a:ext cx="65072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6545-DBE5-460C-B3F7-060AF45B5FE8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E328D-B408-4A52-91FD-A278B0E1315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APA New 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27"/>
            <a:ext cx="2614422" cy="9848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A New 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20"/>
            <a:ext cx="3337560" cy="12573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6864" y="0"/>
            <a:ext cx="5787136" cy="1417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02881-826A-416D-9BB7-E0DC73AD3EB1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41898-8729-4864-B933-5ED34B758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A-Logo-CMYK-quartersize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6454" y="21034"/>
            <a:ext cx="2970371" cy="111271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51820" y="0"/>
            <a:ext cx="5689975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4ECE7-D573-416C-94CC-7D7B086677F6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E492E-B48F-4D7D-9D31-5E2B73DB5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APA </a:t>
            </a:r>
            <a:r>
              <a:rPr lang="en-GB" dirty="0" smtClean="0"/>
              <a:t>Conference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99130"/>
            <a:ext cx="6400800" cy="162018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6-7</a:t>
            </a:r>
            <a:r>
              <a:rPr lang="en-GB" dirty="0" smtClean="0"/>
              <a:t> </a:t>
            </a:r>
            <a:r>
              <a:rPr lang="en-GB" dirty="0" smtClean="0"/>
              <a:t>Nov 2012</a:t>
            </a:r>
          </a:p>
          <a:p>
            <a:r>
              <a:rPr lang="en-GB" dirty="0" smtClean="0"/>
              <a:t>ESA/ESRIN</a:t>
            </a:r>
          </a:p>
          <a:p>
            <a:r>
              <a:rPr lang="en-GB" dirty="0" smtClean="0"/>
              <a:t>Frascati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784" y="0"/>
            <a:ext cx="6507215" cy="7287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014711"/>
              </p:ext>
            </p:extLst>
          </p:nvPr>
        </p:nvGraphicFramePr>
        <p:xfrm>
          <a:off x="251520" y="593685"/>
          <a:ext cx="8640960" cy="6194839"/>
        </p:xfrm>
        <a:graphic>
          <a:graphicData uri="http://schemas.openxmlformats.org/drawingml/2006/table">
            <a:tbl>
              <a:tblPr/>
              <a:tblGrid>
                <a:gridCol w="1620180"/>
                <a:gridCol w="90010"/>
                <a:gridCol w="6930770"/>
              </a:tblGrid>
              <a:tr h="92185">
                <a:tc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Tuesday 6 November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185">
                <a:tc>
                  <a:txBody>
                    <a:bodyPr/>
                    <a:lstStyle/>
                    <a:p>
                      <a:r>
                        <a:rPr lang="en-GB" sz="1200" b="1"/>
                        <a:t>08:20 – 09:00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Registration and Coffee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072">
                <a:tc>
                  <a:txBody>
                    <a:bodyPr/>
                    <a:lstStyle/>
                    <a:p>
                      <a:r>
                        <a:rPr lang="en-GB" sz="1200" b="1"/>
                        <a:t>09:00 – 09:15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Welcome to ESRIN. The ESA Earth Observation Programmes – overview and outlook - Head of Ground Segment Department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072">
                <a:tc>
                  <a:txBody>
                    <a:bodyPr/>
                    <a:lstStyle/>
                    <a:p>
                      <a:r>
                        <a:rPr lang="en-GB" sz="1200" b="1"/>
                        <a:t>09:15 – 09:25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Welcome to APA – Professor </a:t>
                      </a:r>
                      <a:r>
                        <a:rPr lang="en-GB" sz="1200" dirty="0" err="1"/>
                        <a:t>Jussi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Nuorteva</a:t>
                      </a:r>
                      <a:r>
                        <a:rPr lang="en-GB" sz="1200" dirty="0"/>
                        <a:t>, Chair of the APA Executive Board and Director General of the National Archives of Finland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60">
                <a:tc>
                  <a:txBody>
                    <a:bodyPr/>
                    <a:lstStyle/>
                    <a:p>
                      <a:r>
                        <a:rPr lang="en-GB" sz="1200" b="1"/>
                        <a:t>09:25 – 09:45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Towards global e-Infrastructures – Dr Carlos </a:t>
                      </a:r>
                      <a:r>
                        <a:rPr lang="en-GB" sz="1200" dirty="0" err="1"/>
                        <a:t>Morais-Pires</a:t>
                      </a:r>
                      <a:r>
                        <a:rPr lang="en-GB" sz="1200" dirty="0"/>
                        <a:t>, EC e-Infrastructures Unit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185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VALUE</a:t>
                      </a:r>
                      <a:endParaRPr lang="en-GB" sz="1200" dirty="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072">
                <a:tc>
                  <a:txBody>
                    <a:bodyPr/>
                    <a:lstStyle/>
                    <a:p>
                      <a:r>
                        <a:rPr lang="en-GB" sz="1200" b="1"/>
                        <a:t>09:45 – 10:15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Dr </a:t>
                      </a:r>
                      <a:r>
                        <a:rPr lang="en-GB" sz="1200" dirty="0" err="1"/>
                        <a:t>Antonella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dirty="0" err="1"/>
                        <a:t>Calvia-Götz</a:t>
                      </a:r>
                      <a:r>
                        <a:rPr lang="en-GB" sz="1200" dirty="0"/>
                        <a:t>, Senior Economist, Project Directorate, Digital Economy and Education Division. European Investment Bank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4">
                <a:tc>
                  <a:txBody>
                    <a:bodyPr/>
                    <a:lstStyle/>
                    <a:p>
                      <a:r>
                        <a:rPr lang="en-GB" sz="1200" b="1"/>
                        <a:t>10:15 – 10:35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Professor Julian Richards, Director, Archaeology Data Service UK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4">
                <a:tc>
                  <a:txBody>
                    <a:bodyPr/>
                    <a:lstStyle/>
                    <a:p>
                      <a:r>
                        <a:rPr lang="en-GB" sz="1200" b="1"/>
                        <a:t>10:35 – 10:45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Dr Peter Doorn, Director, Data Archiving and Networked Services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4">
                <a:tc>
                  <a:txBody>
                    <a:bodyPr/>
                    <a:lstStyle/>
                    <a:p>
                      <a:r>
                        <a:rPr lang="en-GB" sz="1200" b="1"/>
                        <a:t>10:45 – 11:10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Dr Monica </a:t>
                      </a:r>
                      <a:r>
                        <a:rPr lang="en-GB" sz="1200" dirty="0" err="1"/>
                        <a:t>Marinucci</a:t>
                      </a:r>
                      <a:r>
                        <a:rPr lang="en-GB" sz="1200" dirty="0"/>
                        <a:t>,  EMEA Director for Research, ORACLE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185">
                <a:tc>
                  <a:txBody>
                    <a:bodyPr/>
                    <a:lstStyle/>
                    <a:p>
                      <a:r>
                        <a:rPr lang="en-GB" sz="1200" b="1"/>
                        <a:t>11:10 – 11:30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Coffee Break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48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VALUE TO ORGANISATIONS</a:t>
                      </a:r>
                      <a:endParaRPr lang="en-GB" sz="1200" dirty="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5979">
                <a:tc>
                  <a:txBody>
                    <a:bodyPr/>
                    <a:lstStyle/>
                    <a:p>
                      <a:r>
                        <a:rPr lang="en-GB" sz="1200" b="1"/>
                        <a:t>11:30 – 12:30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APA Members from:  Scientific (</a:t>
                      </a:r>
                      <a:r>
                        <a:rPr lang="en-GB" sz="1200" dirty="0" err="1"/>
                        <a:t>Mirko</a:t>
                      </a:r>
                      <a:r>
                        <a:rPr lang="en-GB" sz="1200" dirty="0"/>
                        <a:t> Albani, ESA) : Publishers (</a:t>
                      </a:r>
                      <a:r>
                        <a:rPr lang="en-GB" sz="1200" dirty="0" err="1"/>
                        <a:t>Eefke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Smit</a:t>
                      </a:r>
                      <a:r>
                        <a:rPr lang="en-GB" sz="1200" dirty="0"/>
                        <a:t>, STM) : Funders (Neil </a:t>
                      </a:r>
                      <a:r>
                        <a:rPr lang="en-GB" sz="1200" dirty="0" err="1"/>
                        <a:t>Grindley</a:t>
                      </a:r>
                      <a:r>
                        <a:rPr lang="en-GB" sz="1200" dirty="0"/>
                        <a:t>, JISC) : Libraries (Susan </a:t>
                      </a:r>
                      <a:r>
                        <a:rPr lang="en-GB" sz="1200" dirty="0" err="1"/>
                        <a:t>Reilley</a:t>
                      </a:r>
                      <a:r>
                        <a:rPr lang="en-GB" sz="1200" dirty="0"/>
                        <a:t>, LIBER) – followed by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48">
                <a:tc>
                  <a:txBody>
                    <a:bodyPr/>
                    <a:lstStyle/>
                    <a:p>
                      <a:r>
                        <a:rPr lang="en-GB" sz="1200" b="1"/>
                        <a:t>12:30 – 13:00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Audience/Panel Interactive Session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185">
                <a:tc>
                  <a:txBody>
                    <a:bodyPr/>
                    <a:lstStyle/>
                    <a:p>
                      <a:r>
                        <a:rPr lang="en-GB" sz="1200" b="1"/>
                        <a:t>13:00 – 14:00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/>
                        <a:t>LUNCH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48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/>
                        <a:t>INTERNATIONAL</a:t>
                      </a:r>
                      <a:r>
                        <a:rPr lang="en-GB" sz="1200"/>
                        <a:t> </a:t>
                      </a:r>
                      <a:r>
                        <a:rPr lang="en-GB" sz="1200" b="1"/>
                        <a:t>DIMENSION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60">
                <a:tc>
                  <a:txBody>
                    <a:bodyPr/>
                    <a:lstStyle/>
                    <a:p>
                      <a:r>
                        <a:rPr lang="en-GB" sz="1200" b="1"/>
                        <a:t>14:00 – 14:30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Dr Dinesh Katre, Director, Centre for Development of Advanced Computing, India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48">
                <a:tc>
                  <a:txBody>
                    <a:bodyPr/>
                    <a:lstStyle/>
                    <a:p>
                      <a:r>
                        <a:rPr lang="en-GB" sz="1200" b="1"/>
                        <a:t>14:30 – 15:00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Dr Carmen Huber, Head, Europe Office NSF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4">
                <a:tc>
                  <a:txBody>
                    <a:bodyPr/>
                    <a:lstStyle/>
                    <a:p>
                      <a:r>
                        <a:rPr lang="en-GB" sz="1200" b="1"/>
                        <a:t>15:00 – 15:30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Dr Anne Thurston, Director, International Records Management Trust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4">
                <a:tc>
                  <a:txBody>
                    <a:bodyPr/>
                    <a:lstStyle/>
                    <a:p>
                      <a:r>
                        <a:rPr lang="en-GB" sz="1200" b="1"/>
                        <a:t>15:30 – 16:00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/>
                        <a:t>ODE </a:t>
                      </a:r>
                      <a:r>
                        <a:rPr lang="en-GB" sz="1200"/>
                        <a:t>Opportunities in Data Sharing</a:t>
                      </a:r>
                      <a:r>
                        <a:rPr lang="en-GB" sz="1200" b="1"/>
                        <a:t>, </a:t>
                      </a:r>
                      <a:r>
                        <a:rPr lang="en-GB" sz="1200"/>
                        <a:t>Dr Salvatore Mele (CERN)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185">
                <a:tc>
                  <a:txBody>
                    <a:bodyPr/>
                    <a:lstStyle/>
                    <a:p>
                      <a:r>
                        <a:rPr lang="en-GB" sz="1200" b="1"/>
                        <a:t>16:00 – 16:30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Coffee Break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354"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APA EURO PROJECTS FAIR – Chaired by Dr William Kilbride, Director DPC</a:t>
                      </a:r>
                      <a:endParaRPr lang="en-GB" sz="1200" dirty="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60">
                <a:tc>
                  <a:txBody>
                    <a:bodyPr/>
                    <a:lstStyle/>
                    <a:p>
                      <a:r>
                        <a:rPr lang="en-GB" sz="1200" b="1"/>
                        <a:t>16:30 – 18:30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Short Introductions from project members followed by panel/audience discussions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60">
                <a:tc>
                  <a:txBody>
                    <a:bodyPr/>
                    <a:lstStyle/>
                    <a:p>
                      <a:r>
                        <a:rPr lang="en-GB" sz="1200" b="1"/>
                        <a:t>19:00 – 22:00</a:t>
                      </a:r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Shuttle buses from ESRIN to dinner at the </a:t>
                      </a:r>
                      <a:r>
                        <a:rPr lang="en-GB" sz="1200" dirty="0" err="1"/>
                        <a:t>Cacciani</a:t>
                      </a:r>
                      <a:r>
                        <a:rPr lang="en-GB" sz="1200" dirty="0"/>
                        <a:t>, Frascati, and return to hotels.</a:t>
                      </a:r>
                    </a:p>
                  </a:txBody>
                  <a:tcPr marL="23368" marR="23368" marT="11684" marB="11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</TotalTime>
  <Words>265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Office Theme</vt:lpstr>
      <vt:lpstr>1_Custom Design</vt:lpstr>
      <vt:lpstr>Custom Design</vt:lpstr>
      <vt:lpstr>APA Conference</vt:lpstr>
      <vt:lpstr>Agenda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Giaretta08</dc:creator>
  <cp:lastModifiedBy>dlg</cp:lastModifiedBy>
  <cp:revision>29</cp:revision>
  <dcterms:created xsi:type="dcterms:W3CDTF">2010-11-19T18:33:56Z</dcterms:created>
  <dcterms:modified xsi:type="dcterms:W3CDTF">2012-11-06T07:37:06Z</dcterms:modified>
</cp:coreProperties>
</file>