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9"/>
  </p:notesMasterIdLst>
  <p:handoutMasterIdLst>
    <p:handoutMasterId r:id="rId30"/>
  </p:handoutMasterIdLst>
  <p:sldIdLst>
    <p:sldId id="313" r:id="rId2"/>
    <p:sldId id="330" r:id="rId3"/>
    <p:sldId id="331" r:id="rId4"/>
    <p:sldId id="340" r:id="rId5"/>
    <p:sldId id="341" r:id="rId6"/>
    <p:sldId id="342" r:id="rId7"/>
    <p:sldId id="332" r:id="rId8"/>
    <p:sldId id="333" r:id="rId9"/>
    <p:sldId id="348" r:id="rId10"/>
    <p:sldId id="343" r:id="rId11"/>
    <p:sldId id="349" r:id="rId12"/>
    <p:sldId id="334" r:id="rId13"/>
    <p:sldId id="335" r:id="rId14"/>
    <p:sldId id="347" r:id="rId15"/>
    <p:sldId id="344" r:id="rId16"/>
    <p:sldId id="345" r:id="rId17"/>
    <p:sldId id="346" r:id="rId18"/>
    <p:sldId id="319" r:id="rId19"/>
    <p:sldId id="329" r:id="rId20"/>
    <p:sldId id="321" r:id="rId21"/>
    <p:sldId id="350" r:id="rId22"/>
    <p:sldId id="324" r:id="rId23"/>
    <p:sldId id="336" r:id="rId24"/>
    <p:sldId id="337" r:id="rId25"/>
    <p:sldId id="338" r:id="rId26"/>
    <p:sldId id="327" r:id="rId27"/>
    <p:sldId id="33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4691" autoAdjust="0"/>
  </p:normalViewPr>
  <p:slideViewPr>
    <p:cSldViewPr>
      <p:cViewPr varScale="1">
        <p:scale>
          <a:sx n="66" d="100"/>
          <a:sy n="66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312A2A-AF12-4ED5-8B98-2A3E1F33F097}" type="datetimeFigureOut">
              <a:rPr lang="en-GB"/>
              <a:pPr>
                <a:defRPr/>
              </a:pPr>
              <a:t>04/11/2012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38CEC0-5764-46A4-B24F-E2B92A2149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71913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3143CF-9B07-4E09-BF78-01E0CD407209}" type="datetimeFigureOut">
              <a:rPr lang="en-GB"/>
              <a:pPr>
                <a:defRPr/>
              </a:pPr>
              <a:t>04/11/2012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BD602D-B217-45B9-9B8A-D732A28893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978235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0397-9720-4D88-B6CA-880DBEA6421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0397-9720-4D88-B6CA-880DBEA6421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CEDCA-4021-45D0-8189-7555EC7BFCB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CEDCA-4021-45D0-8189-7555EC7BFCBF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CEDCA-4021-45D0-8189-7555EC7BFCBF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0397-9720-4D88-B6CA-880DBEA64215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0397-9720-4D88-B6CA-880DBEA6421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0397-9720-4D88-B6CA-880DBEA64215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0397-9720-4D88-B6CA-880DBEA64215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0397-9720-4D88-B6CA-880DBEA64215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0397-9720-4D88-B6CA-880DBEA6421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358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0397-9720-4D88-B6CA-880DBEA6421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70397-9720-4D88-B6CA-880DBEA6421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381750"/>
            <a:ext cx="9144000" cy="1889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124200" y="6524625"/>
            <a:ext cx="2895600" cy="333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smtClean="0">
                <a:latin typeface="+mn-lt"/>
                <a:cs typeface="+mn-cs"/>
              </a:rPr>
              <a:t>http://archaeologydataservice.ac.uk</a:t>
            </a:r>
            <a:endParaRPr lang="en-GB" sz="1200" dirty="0" smtClean="0"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08725"/>
            <a:ext cx="9144000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237288"/>
            <a:ext cx="9144000" cy="71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12" descr="ADS_logo_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12239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http://archaeologydataservice.ac.uk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pPr/>
              <a:t>04/11/2012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http://archaeologydataservice.ac.uk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4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0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2"/>
            <a:ext cx="914400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24136" cy="408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6381750"/>
            <a:ext cx="9144000" cy="1889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3213100"/>
            <a:ext cx="9144000" cy="1655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9" descr="ADS_logo_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429000"/>
            <a:ext cx="2209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211638" y="5013325"/>
            <a:ext cx="475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/>
              <a:t>Your Name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8725"/>
            <a:ext cx="9144000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6237288"/>
            <a:ext cx="9144000" cy="714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404664"/>
            <a:ext cx="5184576" cy="2592288"/>
          </a:xfrm>
          <a:noFill/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3284984"/>
            <a:ext cx="5000600" cy="1584176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4625"/>
            <a:ext cx="25908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C9DC605-0C91-42B1-ADC1-10B4BF1C4F44}" type="datetime1">
              <a:rPr lang="en-GB"/>
              <a:pPr>
                <a:defRPr/>
              </a:pPr>
              <a:t>04/11/2012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4625"/>
            <a:ext cx="289560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http://archaeologydataservice.ac.uk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4625"/>
            <a:ext cx="2482850" cy="3333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78FF75-9200-4F80-BB22-38D61F2AC8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pPr/>
              <a:t>04/11/2012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http://archaeologydataservice.ac.uk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04/11/2012</a:t>
            </a:fld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4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0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2"/>
            <a:ext cx="914400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24136" cy="408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3CB3272B-A173-437F-8B1E-D7D9A0B93C0B}" type="datetime1">
              <a:rPr lang="en-GB" smtClean="0"/>
              <a:pPr/>
              <a:t>04/11/2012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GB" smtClean="0"/>
              <a:t>http://archaeologydataservice.ac.uk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8093C14-5739-486C-939D-A24E5679A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04/11/2012</a:t>
            </a:fld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6553200" y="6525344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6309320"/>
            <a:ext cx="9144000" cy="720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0" y="6237312"/>
            <a:ext cx="9144000" cy="72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24136" cy="408045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pPr/>
              <a:t>04/11/2012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http://archaeologydataservice.ac.uk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7E070-B9B9-42EE-82B0-B43E19E5422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04/11/2012</a:t>
            </a:fld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4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0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2"/>
            <a:ext cx="914400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24136" cy="408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pPr/>
              <a:t>04/11/2012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http://archaeologydataservice.ac.uk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4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0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2"/>
            <a:ext cx="914400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24136" cy="408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pPr/>
              <a:t>04/11/2012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http://archaeologydataservice.ac.uk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4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0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2"/>
            <a:ext cx="914400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24136" cy="408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272B-A173-437F-8B1E-D7D9A0B93C0B}" type="datetime1">
              <a:rPr lang="en-GB" smtClean="0"/>
              <a:pPr/>
              <a:t>04/11/2012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http://archaeologydataservice.ac.uk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C14-5739-486C-939D-A24E5679AE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81328"/>
            <a:ext cx="9144000" cy="1886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0" y="6525343"/>
            <a:ext cx="2590800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http://archaeologydataservice.ac.uk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553200" y="6525344"/>
            <a:ext cx="2483296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93C14-5739-486C-939D-A24E5679AE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309320"/>
            <a:ext cx="9144000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6237312"/>
            <a:ext cx="9144000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DS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224136" cy="40804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15AA5F-D792-4291-BD86-29E7DC45B795}" type="datetime1">
              <a:rPr lang="en-GB"/>
              <a:pPr>
                <a:defRPr/>
              </a:pPr>
              <a:t>04/11/2012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http://archaeologydataservice.ac.uk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332641-342D-40D2-9350-894A85F6E5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0F75"/>
        </a:buClr>
        <a:buSzPct val="125000"/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CC"/>
        </a:buClr>
        <a:buSzPct val="125000"/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06A9F"/>
        </a:buClr>
        <a:buSzPct val="125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48BA8"/>
        </a:buClr>
        <a:buSzPct val="125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SzPct val="125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hyperlink" Target="http://www.britarch.ac.uk/awards/index.html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archaeologydataservice.ac.uk/" TargetMode="External"/><Relationship Id="rId3" Type="http://schemas.openxmlformats.org/officeDocument/2006/relationships/image" Target="../media/image37.png"/><Relationship Id="rId7" Type="http://schemas.openxmlformats.org/officeDocument/2006/relationships/hyperlink" Target="mailto:catherine.hardman@york.ac.u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ubtitle 2"/>
          <p:cNvSpPr>
            <a:spLocks noGrp="1"/>
          </p:cNvSpPr>
          <p:nvPr>
            <p:ph type="subTitle" idx="1"/>
          </p:nvPr>
        </p:nvSpPr>
        <p:spPr>
          <a:xfrm>
            <a:off x="2411761" y="3429000"/>
            <a:ext cx="6624290" cy="1584325"/>
          </a:xfrm>
        </p:spPr>
        <p:txBody>
          <a:bodyPr/>
          <a:lstStyle/>
          <a:p>
            <a:pPr eaLnBrk="1" hangingPunct="1"/>
            <a:r>
              <a:rPr lang="en-GB" sz="2000" dirty="0" smtClean="0"/>
              <a:t>Julian  Richards, Director</a:t>
            </a:r>
          </a:p>
          <a:p>
            <a:pPr eaLnBrk="1" hangingPunct="1"/>
            <a:r>
              <a:rPr lang="en-GB" sz="2000" dirty="0" smtClean="0"/>
              <a:t>Archaeology Data Service</a:t>
            </a:r>
          </a:p>
          <a:p>
            <a:pPr eaLnBrk="1" hangingPunct="1"/>
            <a:r>
              <a:rPr lang="en-GB" sz="2000" dirty="0" smtClean="0"/>
              <a:t>APA Conference, ESA, </a:t>
            </a:r>
            <a:r>
              <a:rPr lang="en-GB" sz="2000" dirty="0" err="1" smtClean="0"/>
              <a:t>Frascati</a:t>
            </a:r>
            <a:r>
              <a:rPr lang="en-GB" sz="2000" dirty="0" smtClean="0"/>
              <a:t>, 6-7 November 2012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 smtClean="0"/>
              <a:t>http://archaeologydataservice.ac.uk</a:t>
            </a:r>
          </a:p>
        </p:txBody>
      </p:sp>
      <p:sp>
        <p:nvSpPr>
          <p:cNvPr id="5" name="Rectangle 4"/>
          <p:cNvSpPr/>
          <p:nvPr/>
        </p:nvSpPr>
        <p:spPr>
          <a:xfrm>
            <a:off x="7524750" y="5013325"/>
            <a:ext cx="1439863" cy="50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920880" cy="2592288"/>
          </a:xfrm>
        </p:spPr>
        <p:txBody>
          <a:bodyPr/>
          <a:lstStyle/>
          <a:p>
            <a:pPr eaLnBrk="1" hangingPunct="1"/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/>
              <a:t/>
            </a:r>
            <a:br>
              <a:rPr lang="en-GB" sz="3600" b="1" dirty="0"/>
            </a:br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3600" b="1" dirty="0" smtClean="0"/>
              <a:t>The ADS: sustainable digital archiving and value added</a:t>
            </a:r>
            <a:br>
              <a:rPr lang="en-GB" sz="3600" b="1" dirty="0" smtClean="0"/>
            </a:b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50855"/>
            <a:ext cx="4248472" cy="524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788" y="1484784"/>
            <a:ext cx="4664212" cy="512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British Archaeological Award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4664"/>
            <a:ext cx="720080" cy="7056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5486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British Archaeological Awards 2008 Best Archaeological Innovation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4197763" cy="562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6543" y="3933056"/>
            <a:ext cx="346241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692696"/>
            <a:ext cx="4452998" cy="3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GB" smtClean="0"/>
              <a:t>http://archaeologydataservice.ac.uk</a:t>
            </a:r>
            <a:endParaRPr lang="en-GB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archaeologydataservice.ac.uk/images/prize/b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204864"/>
            <a:ext cx="714375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GB" smtClean="0"/>
              <a:t>http://archaeologydataservice.ac.uk</a:t>
            </a:r>
            <a:endParaRPr lang="en-GB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302"/>
            <a:ext cx="9144000" cy="682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23528" y="5445224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0975"/>
            <a:ext cx="8892481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http://archaeologydataservice.ac.uk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484313"/>
            <a:ext cx="86582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3419872" y="1"/>
            <a:ext cx="5724128" cy="7647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Year on year usage 1997-2012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http://archaeologydataservice.ac.uk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484313"/>
            <a:ext cx="66960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4716463" y="0"/>
            <a:ext cx="4392612" cy="8367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Grey Literature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http://archaeologydataservice.ac.uk</a:t>
            </a:r>
          </a:p>
        </p:txBody>
      </p:sp>
      <p:pic>
        <p:nvPicPr>
          <p:cNvPr id="61443" name="Picture 2" descr="http://archaeologydataservice.ac.uk/attach/annualReport2010/reuse.jpg"/>
          <p:cNvPicPr>
            <a:picLocks noChangeAspect="1" noChangeArrowheads="1"/>
          </p:cNvPicPr>
          <p:nvPr/>
        </p:nvPicPr>
        <p:blipFill>
          <a:blip r:embed="rId3" cstate="print"/>
          <a:srcRect l="3966" t="13440" r="6822" b="7600"/>
          <a:stretch>
            <a:fillRect/>
          </a:stretch>
        </p:blipFill>
        <p:spPr bwMode="auto">
          <a:xfrm>
            <a:off x="1187450" y="1412875"/>
            <a:ext cx="64801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4751388" y="0"/>
            <a:ext cx="4392612" cy="8905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Primary re-use of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952524" cy="70609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How did it all start ?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9689" y="1524684"/>
            <a:ext cx="821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</p:txBody>
      </p:sp>
      <p:pic>
        <p:nvPicPr>
          <p:cNvPr id="9" name="Picture 3" descr="redsquare25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868863"/>
            <a:ext cx="658812" cy="658812"/>
          </a:xfrm>
          <a:prstGeom prst="rect">
            <a:avLst/>
          </a:prstGeom>
          <a:noFill/>
        </p:spPr>
      </p:pic>
      <p:pic>
        <p:nvPicPr>
          <p:cNvPr id="14" name="Picture 7" descr="ner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80928"/>
            <a:ext cx="1428750" cy="447675"/>
          </a:xfrm>
          <a:prstGeom prst="rect">
            <a:avLst/>
          </a:prstGeom>
          <a:noFill/>
        </p:spPr>
      </p:pic>
      <p:pic>
        <p:nvPicPr>
          <p:cNvPr id="15" name="Picture 8" descr="eh-si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140968"/>
            <a:ext cx="1409700" cy="409575"/>
          </a:xfrm>
          <a:prstGeom prst="rect">
            <a:avLst/>
          </a:prstGeom>
          <a:noFill/>
        </p:spPr>
      </p:pic>
      <p:pic>
        <p:nvPicPr>
          <p:cNvPr id="16" name="Picture 4" descr="AHRC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501008"/>
            <a:ext cx="1828800" cy="4222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228184" y="40050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Commercial archaeological</a:t>
            </a:r>
          </a:p>
          <a:p>
            <a:r>
              <a:rPr lang="en-GB" sz="1200" b="1" dirty="0" smtClean="0"/>
              <a:t>contractors</a:t>
            </a:r>
            <a:endParaRPr lang="en-GB" sz="12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843808" y="4149080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11960" y="3429000"/>
            <a:ext cx="50405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0"/>
          </p:cNvCxnSpPr>
          <p:nvPr/>
        </p:nvCxnSpPr>
        <p:spPr>
          <a:xfrm flipH="1">
            <a:off x="4829969" y="3645024"/>
            <a:ext cx="1182191" cy="1223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076056" y="4509120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197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271657"/>
            <a:ext cx="7921625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sz="2400" b="1" dirty="0">
              <a:latin typeface="+mj-lt"/>
            </a:endParaRPr>
          </a:p>
          <a:p>
            <a:pPr indent="457200"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</a:rPr>
              <a:t>S</a:t>
            </a:r>
            <a:r>
              <a:rPr lang="en-GB" sz="2400" dirty="0" smtClean="0">
                <a:latin typeface="+mj-lt"/>
              </a:rPr>
              <a:t>et </a:t>
            </a:r>
            <a:r>
              <a:rPr lang="en-GB" sz="2400" dirty="0">
                <a:latin typeface="+mj-lt"/>
              </a:rPr>
              <a:t>up in 1996 </a:t>
            </a:r>
            <a:r>
              <a:rPr lang="en-GB" sz="2400" dirty="0" smtClean="0">
                <a:latin typeface="+mj-lt"/>
              </a:rPr>
              <a:t>– 2 members of staff</a:t>
            </a:r>
            <a:endParaRPr lang="en-GB" sz="2400" dirty="0">
              <a:latin typeface="+mj-lt"/>
            </a:endParaRPr>
          </a:p>
          <a:p>
            <a:pPr indent="457200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j-lt"/>
              </a:rPr>
              <a:t>Currently c.15 members of staff</a:t>
            </a:r>
          </a:p>
          <a:p>
            <a:pPr lvl="1" indent="457200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j-lt"/>
              </a:rPr>
              <a:t>Director</a:t>
            </a:r>
          </a:p>
          <a:p>
            <a:pPr lvl="1" indent="457200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j-lt"/>
              </a:rPr>
              <a:t>Deputy Director (Collections)</a:t>
            </a:r>
          </a:p>
          <a:p>
            <a:pPr lvl="1" indent="457200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j-lt"/>
              </a:rPr>
              <a:t>Deputy Director (Access)</a:t>
            </a:r>
          </a:p>
          <a:p>
            <a:pPr lvl="1" indent="457200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j-lt"/>
              </a:rPr>
              <a:t>Administrator</a:t>
            </a:r>
          </a:p>
          <a:p>
            <a:pPr lvl="1" indent="457200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j-lt"/>
              </a:rPr>
              <a:t>Systems Manager</a:t>
            </a:r>
          </a:p>
          <a:p>
            <a:pPr lvl="1" indent="457200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j-lt"/>
              </a:rPr>
              <a:t>3 Applications Developers</a:t>
            </a:r>
          </a:p>
          <a:p>
            <a:pPr lvl="1" indent="457200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j-lt"/>
              </a:rPr>
              <a:t>6 Digital Archivists</a:t>
            </a:r>
          </a:p>
          <a:p>
            <a:pPr lvl="1" indent="457200"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j-lt"/>
              </a:rPr>
              <a:t>1 </a:t>
            </a:r>
            <a:r>
              <a:rPr lang="en-GB" sz="2400" dirty="0" err="1" smtClean="0">
                <a:latin typeface="+mj-lt"/>
              </a:rPr>
              <a:t>IfA</a:t>
            </a:r>
            <a:r>
              <a:rPr lang="en-GB" sz="2400" dirty="0" smtClean="0">
                <a:latin typeface="+mj-lt"/>
              </a:rPr>
              <a:t>/HLF trainee</a:t>
            </a:r>
            <a:endParaRPr lang="en-GB" sz="2400" dirty="0">
              <a:latin typeface="+mj-lt"/>
            </a:endParaRPr>
          </a:p>
          <a:p>
            <a:pPr indent="457200">
              <a:buFont typeface="Arial" pitchFamily="34" charset="0"/>
              <a:buChar char="•"/>
              <a:defRPr/>
            </a:pPr>
            <a:r>
              <a:rPr lang="en-GB" sz="2400" dirty="0">
                <a:latin typeface="+mj-lt"/>
              </a:rPr>
              <a:t>B</a:t>
            </a:r>
            <a:r>
              <a:rPr lang="en-GB" sz="2400" dirty="0" smtClean="0">
                <a:latin typeface="+mj-lt"/>
              </a:rPr>
              <a:t>ased </a:t>
            </a:r>
            <a:r>
              <a:rPr lang="en-GB" sz="2400" dirty="0">
                <a:latin typeface="+mj-lt"/>
              </a:rPr>
              <a:t>within the University of York</a:t>
            </a:r>
          </a:p>
          <a:p>
            <a:pPr>
              <a:defRPr/>
            </a:pPr>
            <a:endParaRPr lang="en-GB" sz="2400" dirty="0">
              <a:latin typeface="+mj-lt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3815408" y="10800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defRPr/>
            </a:pPr>
            <a:r>
              <a:rPr lang="en-GB" sz="3200" b="1" dirty="0" smtClean="0">
                <a:solidFill>
                  <a:schemeClr val="bg1"/>
                </a:solidFill>
                <a:latin typeface="+mj-lt"/>
              </a:rPr>
              <a:t>The Archaeology Data Service: Staffing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http://archaeologydataservice.ac.uk</a:t>
            </a:r>
            <a:endParaRPr lang="en-GB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http://archaeologydataservice.ac.uk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5536" y="1628800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en-GB" sz="2800" dirty="0" smtClean="0"/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815408" y="108000"/>
            <a:ext cx="53285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defRPr/>
            </a:pP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1960" y="332656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GB" sz="3200" dirty="0" smtClean="0">
                <a:solidFill>
                  <a:schemeClr val="bg1"/>
                </a:solidFill>
              </a:rPr>
              <a:t>ADS Charging Policy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628800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ADS one-off deposit charge levied at point of deposit:</a:t>
            </a:r>
          </a:p>
          <a:p>
            <a:endParaRPr lang="en-GB" sz="28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GB" sz="2800" dirty="0" smtClean="0"/>
              <a:t>Included in project costing – to research council, public body, or commercial contractor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GB" sz="2800" dirty="0" smtClean="0"/>
              <a:t>Starts at c. £250; can be up to c.£50,000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GB" sz="2800" dirty="0" smtClean="0"/>
              <a:t>Generally &lt; 3% of project costs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GB" sz="2800" dirty="0" smtClean="0"/>
              <a:t>Costing based on: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GB" sz="2800" dirty="0" smtClean="0"/>
              <a:t>Number of files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GB" sz="2800" dirty="0" smtClean="0"/>
              <a:t>Complexity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GB" sz="2800" dirty="0" smtClean="0"/>
              <a:t>Size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http://archaeologydataservice.ac.uk</a:t>
            </a:r>
            <a:endParaRPr lang="en-GB" dirty="0"/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5436096" y="1700808"/>
          <a:ext cx="3384376" cy="4330010"/>
        </p:xfrm>
        <a:graphic>
          <a:graphicData uri="http://schemas.openxmlformats.org/presentationml/2006/ole">
            <p:oleObj spid="_x0000_s1026" name="Chart" r:id="rId4" imgW="3886335" imgH="5257800" progId="MSGraph.Chart.8">
              <p:embed followColorScheme="full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40466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bg1"/>
                </a:solidFill>
              </a:rPr>
              <a:t>Refreshment costs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844824"/>
            <a:ext cx="4680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C</a:t>
            </a:r>
            <a:r>
              <a:rPr lang="en-GB" sz="2800" dirty="0" smtClean="0"/>
              <a:t> </a:t>
            </a:r>
            <a:r>
              <a:rPr lang="en-GB" sz="2800" dirty="0" smtClean="0"/>
              <a:t>= </a:t>
            </a:r>
            <a:r>
              <a:rPr lang="en-GB" sz="2800" dirty="0" smtClean="0">
                <a:solidFill>
                  <a:srgbClr val="9900CC"/>
                </a:solidFill>
              </a:rPr>
              <a:t>A</a:t>
            </a:r>
            <a:r>
              <a:rPr lang="en-GB" sz="2800" dirty="0" smtClean="0"/>
              <a:t> + </a:t>
            </a:r>
            <a:r>
              <a:rPr lang="en-GB" sz="2800" dirty="0" smtClean="0">
                <a:solidFill>
                  <a:srgbClr val="0000FF"/>
                </a:solidFill>
              </a:rPr>
              <a:t>I</a:t>
            </a:r>
            <a:r>
              <a:rPr lang="en-GB" sz="2800" dirty="0" smtClean="0"/>
              <a:t> + </a:t>
            </a:r>
            <a:r>
              <a:rPr lang="en-GB" sz="2800" dirty="0" smtClean="0">
                <a:solidFill>
                  <a:srgbClr val="008080"/>
                </a:solidFill>
              </a:rPr>
              <a:t>D</a:t>
            </a:r>
            <a:r>
              <a:rPr lang="en-GB" sz="2800" dirty="0" smtClean="0"/>
              <a:t> + </a:t>
            </a:r>
            <a:r>
              <a:rPr lang="en-GB" sz="2800" dirty="0" smtClean="0">
                <a:solidFill>
                  <a:srgbClr val="008000"/>
                </a:solidFill>
              </a:rPr>
              <a:t>R</a:t>
            </a:r>
          </a:p>
          <a:p>
            <a:pPr>
              <a:buFontTx/>
              <a:buNone/>
            </a:pPr>
            <a:endParaRPr lang="en-GB" sz="2800" dirty="0" smtClean="0"/>
          </a:p>
          <a:p>
            <a:pPr>
              <a:buFontTx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C  (Cost of preservation) =</a:t>
            </a:r>
          </a:p>
          <a:p>
            <a:pPr>
              <a:buFontTx/>
              <a:buNone/>
            </a:pPr>
            <a:r>
              <a:rPr lang="en-GB" sz="2800" dirty="0" smtClean="0">
                <a:solidFill>
                  <a:srgbClr val="9900CC"/>
                </a:solidFill>
              </a:rPr>
              <a:t>A   </a:t>
            </a:r>
            <a:r>
              <a:rPr lang="en-GB" sz="2800" dirty="0" smtClean="0">
                <a:solidFill>
                  <a:srgbClr val="9900CC"/>
                </a:solidFill>
              </a:rPr>
              <a:t>(Management and Administration</a:t>
            </a:r>
            <a:r>
              <a:rPr lang="en-GB" sz="2800" dirty="0" smtClean="0">
                <a:solidFill>
                  <a:srgbClr val="9900CC"/>
                </a:solidFill>
              </a:rPr>
              <a:t>) +</a:t>
            </a:r>
            <a:endParaRPr lang="en-GB" sz="2800" dirty="0" smtClean="0">
              <a:solidFill>
                <a:srgbClr val="9900CC"/>
              </a:solidFill>
            </a:endParaRPr>
          </a:p>
          <a:p>
            <a:pPr>
              <a:buFontTx/>
              <a:buNone/>
            </a:pPr>
            <a:r>
              <a:rPr lang="en-GB" sz="2800" dirty="0" smtClean="0">
                <a:solidFill>
                  <a:srgbClr val="0000FF"/>
                </a:solidFill>
              </a:rPr>
              <a:t>I    </a:t>
            </a:r>
            <a:r>
              <a:rPr lang="en-GB" sz="2800" dirty="0" smtClean="0">
                <a:solidFill>
                  <a:srgbClr val="0000FF"/>
                </a:solidFill>
              </a:rPr>
              <a:t>(Ingest costs</a:t>
            </a:r>
            <a:r>
              <a:rPr lang="en-GB" sz="2800" dirty="0" smtClean="0">
                <a:solidFill>
                  <a:srgbClr val="0000FF"/>
                </a:solidFill>
              </a:rPr>
              <a:t>) +</a:t>
            </a:r>
            <a:endParaRPr lang="en-GB" sz="2800" dirty="0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GB" sz="2800" dirty="0" smtClean="0">
                <a:solidFill>
                  <a:srgbClr val="008080"/>
                </a:solidFill>
              </a:rPr>
              <a:t>D  </a:t>
            </a:r>
            <a:r>
              <a:rPr lang="en-GB" sz="2800" dirty="0" smtClean="0">
                <a:solidFill>
                  <a:srgbClr val="008080"/>
                </a:solidFill>
              </a:rPr>
              <a:t>(Dissemination costs</a:t>
            </a:r>
            <a:r>
              <a:rPr lang="en-GB" sz="2800" dirty="0" smtClean="0">
                <a:solidFill>
                  <a:srgbClr val="008080"/>
                </a:solidFill>
              </a:rPr>
              <a:t>) +</a:t>
            </a:r>
            <a:endParaRPr lang="en-GB" sz="2800" dirty="0" smtClean="0">
              <a:solidFill>
                <a:srgbClr val="008080"/>
              </a:solidFill>
            </a:endParaRPr>
          </a:p>
          <a:p>
            <a:pPr>
              <a:buFontTx/>
              <a:buNone/>
            </a:pPr>
            <a:r>
              <a:rPr lang="en-GB" sz="2800" dirty="0" smtClean="0">
                <a:solidFill>
                  <a:srgbClr val="008000"/>
                </a:solidFill>
              </a:rPr>
              <a:t>R  </a:t>
            </a:r>
            <a:r>
              <a:rPr lang="en-GB" sz="2800" dirty="0" smtClean="0">
                <a:solidFill>
                  <a:srgbClr val="008000"/>
                </a:solidFill>
              </a:rPr>
              <a:t>(Refreshment costs)</a:t>
            </a:r>
            <a:endParaRPr lang="en-GB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http://archaeologydataservice.ac.uk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59632" y="69269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>
                <a:solidFill>
                  <a:schemeClr val="bg1"/>
                </a:solidFill>
              </a:rPr>
              <a:t>ADS charging policy: widely emulated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881992" cy="255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132856"/>
            <a:ext cx="3816424" cy="315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284984"/>
            <a:ext cx="3991391" cy="262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http://archaeologydataservice.ac.uk</a:t>
            </a:r>
            <a:endParaRPr lang="en-GB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942975" cy="4953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2093713" cy="71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517232"/>
            <a:ext cx="248478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79912" y="2060848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(1) Develop and refine a range of methods to measure the costs, benefits, economic impacts and value of the ADS</a:t>
            </a:r>
          </a:p>
          <a:p>
            <a:pPr lvl="0"/>
            <a:r>
              <a:rPr lang="en-GB" sz="2400" dirty="0" smtClean="0"/>
              <a:t>(2) Integrate these quantitative methods and findings with the more qualitative aspects of value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1115616" y="188640"/>
            <a:ext cx="79208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defRPr/>
            </a:pPr>
            <a:endParaRPr lang="en-GB" dirty="0" smtClean="0">
              <a:solidFill>
                <a:schemeClr val="bg1"/>
              </a:solidFill>
            </a:endParaRPr>
          </a:p>
          <a:p>
            <a:pPr lvl="0" algn="r" eaLnBrk="0" hangingPunct="0"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The Impact of the ADS Project: </a:t>
            </a:r>
          </a:p>
          <a:p>
            <a:pPr lvl="0" algn="r" eaLnBrk="0" hangingPunct="0">
              <a:defRPr/>
            </a:pPr>
            <a:r>
              <a:rPr lang="en-GB" sz="2800" dirty="0" smtClean="0">
                <a:solidFill>
                  <a:schemeClr val="bg1"/>
                </a:solidFill>
              </a:rPr>
              <a:t>a study and methods of  enhancing sustainability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400" dirty="0" smtClean="0"/>
              <a:t>Desk-based analysis of existing evaluation literature &amp; existing data from KRDS and other studies of the costs and benefits of research data infrastructure and services; </a:t>
            </a:r>
          </a:p>
          <a:p>
            <a:pPr lvl="0"/>
            <a:r>
              <a:rPr lang="en-GB" sz="2400" dirty="0" smtClean="0"/>
              <a:t>Existing management and internal data collected by ADS, such as user registration and access statistics, deposit records, internal operational and financial reports, and </a:t>
            </a:r>
          </a:p>
          <a:p>
            <a:pPr lvl="0"/>
            <a:r>
              <a:rPr lang="en-GB" sz="2400" dirty="0" smtClean="0"/>
              <a:t>Original data collection in the form of an online survey of ADS users and depositors, and semi-structured interviews.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http://archaeologydataservice.ac.uk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/>
          <a:lstStyle/>
          <a:p>
            <a:r>
              <a:rPr lang="en-GB" sz="2000" b="1" dirty="0" smtClean="0"/>
              <a:t>Investment value</a:t>
            </a:r>
            <a:r>
              <a:rPr lang="en-GB" sz="2000" dirty="0" smtClean="0"/>
              <a:t>: annual ADS operational funding, &amp; the costs that depositors face in preparing data for deposit and in making that deposit: £1.2-£1.7m ( 1.5-2.1m </a:t>
            </a:r>
            <a:r>
              <a:rPr lang="en-GB" sz="2000" dirty="0" err="1" smtClean="0"/>
              <a:t>euros</a:t>
            </a:r>
            <a:r>
              <a:rPr lang="en-GB" sz="2000" dirty="0" smtClean="0"/>
              <a:t>)</a:t>
            </a:r>
          </a:p>
          <a:p>
            <a:r>
              <a:rPr lang="en-AU" sz="2000" b="1" dirty="0" smtClean="0"/>
              <a:t>Use value</a:t>
            </a:r>
            <a:r>
              <a:rPr lang="en-AU" sz="2000" dirty="0" smtClean="0"/>
              <a:t>: average ADS user access costs x no. of users: £2.5m-£5m (3.1-6.2m </a:t>
            </a:r>
            <a:r>
              <a:rPr lang="en-AU" sz="2000" dirty="0" err="1" smtClean="0"/>
              <a:t>euros</a:t>
            </a:r>
            <a:r>
              <a:rPr lang="en-AU" sz="2000" dirty="0" smtClean="0"/>
              <a:t>)</a:t>
            </a:r>
          </a:p>
          <a:p>
            <a:r>
              <a:rPr lang="en-AU" sz="2000" b="1" dirty="0" smtClean="0"/>
              <a:t>Contingent value</a:t>
            </a:r>
            <a:r>
              <a:rPr lang="en-AU" sz="2000" dirty="0" smtClean="0"/>
              <a:t>: </a:t>
            </a:r>
            <a:r>
              <a:rPr lang="en-GB" sz="2000" dirty="0" smtClean="0"/>
              <a:t>the amount users are "willing to pay“ or “willing to accept” in return for giving up access: £7m-£15m (8.7-18.7m </a:t>
            </a:r>
            <a:r>
              <a:rPr lang="en-GB" sz="2000" dirty="0" err="1" smtClean="0"/>
              <a:t>euros</a:t>
            </a:r>
            <a:r>
              <a:rPr lang="en-GB" sz="2000" dirty="0" smtClean="0"/>
              <a:t>)</a:t>
            </a:r>
          </a:p>
          <a:p>
            <a:r>
              <a:rPr lang="en-GB" sz="2000" b="1" dirty="0" smtClean="0"/>
              <a:t>Efficiency gain</a:t>
            </a:r>
            <a:r>
              <a:rPr lang="en-GB" sz="2000" dirty="0" smtClean="0"/>
              <a:t>: user estimates of time saved by using ADS resources: £14m-£64m (17.4-79.7m </a:t>
            </a:r>
            <a:r>
              <a:rPr lang="en-GB" sz="2000" dirty="0" err="1" smtClean="0"/>
              <a:t>euros</a:t>
            </a:r>
            <a:r>
              <a:rPr lang="en-GB" sz="2000" dirty="0" smtClean="0"/>
              <a:t>)</a:t>
            </a:r>
          </a:p>
          <a:p>
            <a:r>
              <a:rPr lang="en-GB" sz="2000" b="1" dirty="0" smtClean="0"/>
              <a:t>Return on investment</a:t>
            </a:r>
            <a:r>
              <a:rPr lang="en-GB" sz="2000" dirty="0" smtClean="0"/>
              <a:t>: 2.5-fold to 8-fold return, increasing with time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Measures of value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http://archaeologydataservice.ac.uk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http://archaeologydataservice.ac.uk</a:t>
            </a:r>
            <a:endParaRPr lang="en-GB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The</a:t>
            </a:r>
            <a:r>
              <a:rPr lang="en-GB" sz="3200" dirty="0" smtClean="0">
                <a:solidFill>
                  <a:schemeClr val="bg1"/>
                </a:solidFill>
                <a:ea typeface="+mj-ea"/>
                <a:cs typeface="+mj-cs"/>
              </a:rPr>
              <a:t> Impact of the ADS Project: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/>
                </a:solidFill>
                <a:ea typeface="+mj-ea"/>
                <a:cs typeface="+mj-cs"/>
              </a:rPr>
              <a:t>a study and methods of  enhancing sustainability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8149109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19675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Thank-you for listening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915816" y="44624"/>
            <a:ext cx="6264696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+mj-cs"/>
              </a:rPr>
              <a:t>Further information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1417340" cy="14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835696" y="2204864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Follow us on Twitter:</a:t>
            </a:r>
          </a:p>
          <a:p>
            <a:endParaRPr lang="en-GB" sz="2000" dirty="0" smtClean="0"/>
          </a:p>
          <a:p>
            <a:r>
              <a:rPr lang="en-GB" sz="2000" dirty="0" smtClean="0"/>
              <a:t>@</a:t>
            </a:r>
            <a:r>
              <a:rPr lang="en-GB" sz="2000" dirty="0" err="1" smtClean="0"/>
              <a:t>ADS_Update</a:t>
            </a:r>
            <a:endParaRPr lang="en-GB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1345332" cy="134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63688" y="4149080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Follow us on Facebook:</a:t>
            </a:r>
          </a:p>
          <a:p>
            <a:endParaRPr lang="en-GB" sz="2000" dirty="0" smtClean="0"/>
          </a:p>
          <a:p>
            <a:r>
              <a:rPr lang="en-GB" sz="2000" dirty="0" smtClean="0"/>
              <a:t>http://www.facebook.com/archaeology.data.service</a:t>
            </a:r>
            <a:endParaRPr lang="en-GB" sz="20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844824"/>
            <a:ext cx="2769479" cy="176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068960"/>
            <a:ext cx="2732436" cy="17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835696" y="5445224"/>
            <a:ext cx="6120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E-mail: </a:t>
            </a:r>
            <a:r>
              <a:rPr lang="en-GB" sz="2000" dirty="0" smtClean="0">
                <a:hlinkClick r:id="rId7"/>
              </a:rPr>
              <a:t>julian.richards@york.ac.uk</a:t>
            </a:r>
            <a:endParaRPr lang="en-GB" sz="2000" dirty="0" smtClean="0"/>
          </a:p>
          <a:p>
            <a:pPr algn="ctr"/>
            <a:r>
              <a:rPr lang="en-GB" sz="2000" dirty="0" smtClean="0"/>
              <a:t>Website: </a:t>
            </a:r>
            <a:r>
              <a:rPr lang="en-GB" sz="2000" dirty="0" smtClean="0">
                <a:hlinkClick r:id="rId8"/>
              </a:rPr>
              <a:t>http://archaeologydataservice.ac.uk/</a:t>
            </a:r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 smtClean="0"/>
          </a:p>
          <a:p>
            <a:pPr algn="ctr"/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51920" y="1988840"/>
            <a:ext cx="51670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 smtClean="0">
                <a:latin typeface="+mj-lt"/>
                <a:ea typeface="ＭＳ Ｐゴシック" pitchFamily="34" charset="-128"/>
              </a:rPr>
              <a:t>Digital preservation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 smtClean="0">
                <a:latin typeface="+mj-lt"/>
                <a:ea typeface="ＭＳ Ｐゴシック" pitchFamily="34" charset="-128"/>
              </a:rPr>
              <a:t>Free access </a:t>
            </a:r>
            <a:r>
              <a:rPr lang="en-GB" sz="2800" dirty="0">
                <a:latin typeface="+mj-lt"/>
                <a:ea typeface="ＭＳ Ｐゴシック" pitchFamily="34" charset="-128"/>
              </a:rPr>
              <a:t>to data via the </a:t>
            </a:r>
            <a:r>
              <a:rPr lang="en-GB" sz="2800" dirty="0" smtClean="0">
                <a:latin typeface="+mj-lt"/>
                <a:ea typeface="ＭＳ Ｐゴシック" pitchFamily="34" charset="-128"/>
              </a:rPr>
              <a:t>Internet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800" dirty="0" smtClean="0">
                <a:latin typeface="+mj-lt"/>
                <a:ea typeface="ＭＳ Ｐゴシック" pitchFamily="34" charset="-128"/>
              </a:rPr>
              <a:t>Guidance and support for data creators</a:t>
            </a:r>
          </a:p>
          <a:p>
            <a:pPr marL="342900" indent="-342900">
              <a:spcBef>
                <a:spcPct val="20000"/>
              </a:spcBef>
            </a:pPr>
            <a:endParaRPr lang="en-GB" sz="2800" dirty="0" smtClean="0">
              <a:ea typeface="ＭＳ Ｐゴシック" pitchFamily="34" charset="-12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03648" y="260648"/>
            <a:ext cx="7740352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4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Supporting </a:t>
            </a:r>
            <a:r>
              <a:rPr lang="en-GB" sz="2400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research, learning and teaching with 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free, high </a:t>
            </a:r>
            <a:r>
              <a:rPr lang="en-GB" sz="2400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quality and dependable digital </a:t>
            </a:r>
            <a:r>
              <a:rPr lang="en-GB" sz="24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resources</a:t>
            </a:r>
            <a:endParaRPr lang="en-GB" sz="2400" b="1" dirty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  <a:p>
            <a:pPr eaLnBrk="0" hangingPunct="0"/>
            <a:endParaRPr lang="en-GB" sz="2400" b="1" dirty="0">
              <a:latin typeface="Arial Unicode MS" pitchFamily="34" charset="-128"/>
              <a:ea typeface="ＭＳ Ｐゴシック" pitchFamily="34" charset="-128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48125" t="24739" r="14999" b="26563"/>
          <a:stretch>
            <a:fillRect/>
          </a:stretch>
        </p:blipFill>
        <p:spPr bwMode="auto">
          <a:xfrm>
            <a:off x="684213" y="1412875"/>
            <a:ext cx="2646362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213100"/>
            <a:ext cx="25304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4221163"/>
            <a:ext cx="15367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330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GB" smtClean="0"/>
              <a:t>http://archaeologydataservice.ac.uk</a:t>
            </a:r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0975"/>
            <a:ext cx="9143999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0975"/>
            <a:ext cx="9144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ADS">
      <a:dk1>
        <a:sysClr val="windowText" lastClr="000000"/>
      </a:dk1>
      <a:lt1>
        <a:sysClr val="window" lastClr="FFFFFF"/>
      </a:lt1>
      <a:dk2>
        <a:srgbClr val="B40A0A"/>
      </a:dk2>
      <a:lt2>
        <a:srgbClr val="EEECE1"/>
      </a:lt2>
      <a:accent1>
        <a:srgbClr val="849415"/>
      </a:accent1>
      <a:accent2>
        <a:srgbClr val="14149C"/>
      </a:accent2>
      <a:accent3>
        <a:srgbClr val="527D51"/>
      </a:accent3>
      <a:accent4>
        <a:srgbClr val="848BA8"/>
      </a:accent4>
      <a:accent5>
        <a:srgbClr val="3399CC"/>
      </a:accent5>
      <a:accent6>
        <a:srgbClr val="E06A9F"/>
      </a:accent6>
      <a:hlink>
        <a:srgbClr val="B40A0A"/>
      </a:hlink>
      <a:folHlink>
        <a:srgbClr val="595959"/>
      </a:folHlink>
    </a:clrScheme>
    <a:fontScheme name="3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5469</TotalTime>
  <Words>584</Words>
  <Application>Microsoft Office PowerPoint</Application>
  <PresentationFormat>On-screen Show (4:3)</PresentationFormat>
  <Paragraphs>105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3_Office Theme</vt:lpstr>
      <vt:lpstr>Chart</vt:lpstr>
      <vt:lpstr>       The ADS: sustainable digital archiving and value added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How did it all start ?</vt:lpstr>
      <vt:lpstr>Slide 19</vt:lpstr>
      <vt:lpstr>Slide 20</vt:lpstr>
      <vt:lpstr>Slide 21</vt:lpstr>
      <vt:lpstr>Slide 22</vt:lpstr>
      <vt:lpstr>Slide 23</vt:lpstr>
      <vt:lpstr>Methodology</vt:lpstr>
      <vt:lpstr>Measures of value</vt:lpstr>
      <vt:lpstr>Slide 26</vt:lpstr>
      <vt:lpstr>Slide 27</vt:lpstr>
    </vt:vector>
  </TitlesOfParts>
  <Company>The University of York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Bateman</dc:creator>
  <cp:lastModifiedBy>Windows User</cp:lastModifiedBy>
  <cp:revision>371</cp:revision>
  <dcterms:created xsi:type="dcterms:W3CDTF">2011-02-23T12:53:40Z</dcterms:created>
  <dcterms:modified xsi:type="dcterms:W3CDTF">2012-11-04T12:35:31Z</dcterms:modified>
</cp:coreProperties>
</file>