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3" r:id="rId2"/>
    <p:sldId id="352" r:id="rId3"/>
    <p:sldId id="351" r:id="rId4"/>
    <p:sldId id="358" r:id="rId5"/>
    <p:sldId id="364" r:id="rId6"/>
    <p:sldId id="359" r:id="rId7"/>
    <p:sldId id="360" r:id="rId8"/>
    <p:sldId id="361" r:id="rId9"/>
    <p:sldId id="362" r:id="rId10"/>
    <p:sldId id="363" r:id="rId11"/>
    <p:sldId id="353" r:id="rId12"/>
    <p:sldId id="365" r:id="rId13"/>
    <p:sldId id="366" r:id="rId14"/>
    <p:sldId id="357" r:id="rId15"/>
    <p:sldId id="355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C7C7"/>
    <a:srgbClr val="519332"/>
    <a:srgbClr val="DC241F"/>
    <a:srgbClr val="00A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8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Number</a:t>
            </a:r>
            <a:r>
              <a:rPr lang="en-US" baseline="0"/>
              <a:t> of </a:t>
            </a:r>
            <a:r>
              <a:rPr lang="en-US"/>
              <a:t>datasets according to size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Aantal datasets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cat>
            <c:strRef>
              <c:f>Sheet2!$A$2:$A$19</c:f>
              <c:strCache>
                <c:ptCount val="15"/>
                <c:pt idx="0">
                  <c:v>50GB - 100GB</c:v>
                </c:pt>
                <c:pt idx="1">
                  <c:v>20GB - 50GB</c:v>
                </c:pt>
                <c:pt idx="2">
                  <c:v>10GB - 20GB</c:v>
                </c:pt>
                <c:pt idx="3">
                  <c:v>5GB - 10GB</c:v>
                </c:pt>
                <c:pt idx="4">
                  <c:v>2GB - 5GB</c:v>
                </c:pt>
                <c:pt idx="5">
                  <c:v>1GB - 2GB</c:v>
                </c:pt>
                <c:pt idx="6">
                  <c:v>500MB - 1GB</c:v>
                </c:pt>
                <c:pt idx="7">
                  <c:v>200MB - 500MB</c:v>
                </c:pt>
                <c:pt idx="8">
                  <c:v>100MB - 200MB</c:v>
                </c:pt>
                <c:pt idx="9">
                  <c:v>50MB - 100MB</c:v>
                </c:pt>
                <c:pt idx="10">
                  <c:v>20MB - 50MB</c:v>
                </c:pt>
                <c:pt idx="11">
                  <c:v>10MB - 20MB</c:v>
                </c:pt>
                <c:pt idx="12">
                  <c:v>5MB - 10MB</c:v>
                </c:pt>
                <c:pt idx="13">
                  <c:v>2MB - 5MB</c:v>
                </c:pt>
                <c:pt idx="14">
                  <c:v>&lt; 2MB</c:v>
                </c:pt>
              </c:strCache>
            </c:strRef>
          </c:cat>
          <c:val>
            <c:numRef>
              <c:f>Sheet2!$B$2:$B$19</c:f>
              <c:numCache>
                <c:formatCode>General</c:formatCode>
                <c:ptCount val="15"/>
                <c:pt idx="0">
                  <c:v>5.0</c:v>
                </c:pt>
                <c:pt idx="1">
                  <c:v>25.0</c:v>
                </c:pt>
                <c:pt idx="2">
                  <c:v>47.0</c:v>
                </c:pt>
                <c:pt idx="3">
                  <c:v>93.0</c:v>
                </c:pt>
                <c:pt idx="4">
                  <c:v>228.0</c:v>
                </c:pt>
                <c:pt idx="5">
                  <c:v>240.0</c:v>
                </c:pt>
                <c:pt idx="6">
                  <c:v>257.0</c:v>
                </c:pt>
                <c:pt idx="7">
                  <c:v>319.0</c:v>
                </c:pt>
                <c:pt idx="8">
                  <c:v>386.0</c:v>
                </c:pt>
                <c:pt idx="9">
                  <c:v>588.0</c:v>
                </c:pt>
                <c:pt idx="10">
                  <c:v>1484.0</c:v>
                </c:pt>
                <c:pt idx="11">
                  <c:v>2470.0</c:v>
                </c:pt>
                <c:pt idx="12">
                  <c:v>4032.0</c:v>
                </c:pt>
                <c:pt idx="13">
                  <c:v>5313.0</c:v>
                </c:pt>
                <c:pt idx="14">
                  <c:v>6924.0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9374200"/>
        <c:axId val="2127575384"/>
      </c:barChart>
      <c:catAx>
        <c:axId val="2129374200"/>
        <c:scaling>
          <c:orientation val="maxMin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27575384"/>
        <c:crosses val="autoZero"/>
        <c:auto val="1"/>
        <c:lblAlgn val="ctr"/>
        <c:lblOffset val="100"/>
        <c:noMultiLvlLbl val="0"/>
      </c:catAx>
      <c:valAx>
        <c:axId val="2127575384"/>
        <c:scaling>
          <c:orientation val="minMax"/>
        </c:scaling>
        <c:delete val="0"/>
        <c:axPos val="r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29374200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Datasets</a:t>
            </a:r>
            <a:r>
              <a:rPr lang="en-US" baseline="0"/>
              <a:t> according to access</a:t>
            </a:r>
            <a:endParaRPr lang="en-US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5CFF55"/>
              </a:solidFill>
            </c:spPr>
          </c:dPt>
          <c:dPt>
            <c:idx val="1"/>
            <c:bubble3D val="0"/>
            <c:spPr>
              <a:solidFill>
                <a:srgbClr val="F31A10"/>
              </a:solidFill>
            </c:spPr>
          </c:dPt>
          <c:dPt>
            <c:idx val="2"/>
            <c:bubble3D val="0"/>
            <c:spPr>
              <a:solidFill>
                <a:srgbClr val="FFDB16"/>
              </a:solidFill>
            </c:spPr>
          </c:dPt>
          <c:dPt>
            <c:idx val="3"/>
            <c:bubble3D val="0"/>
            <c:spPr>
              <a:solidFill>
                <a:schemeClr val="accent1">
                  <a:lumMod val="9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Sheet2!$A$41:$D$41</c:f>
              <c:strCache>
                <c:ptCount val="4"/>
                <c:pt idx="0">
                  <c:v>Open</c:v>
                </c:pt>
                <c:pt idx="1">
                  <c:v>Closed</c:v>
                </c:pt>
                <c:pt idx="2">
                  <c:v>Restricted</c:v>
                </c:pt>
                <c:pt idx="3">
                  <c:v>Group</c:v>
                </c:pt>
              </c:strCache>
            </c:strRef>
          </c:cat>
          <c:val>
            <c:numRef>
              <c:f>Sheet2!$A$42:$D$42</c:f>
              <c:numCache>
                <c:formatCode>General</c:formatCode>
                <c:ptCount val="4"/>
                <c:pt idx="0">
                  <c:v>11471.0</c:v>
                </c:pt>
                <c:pt idx="1">
                  <c:v>462.0</c:v>
                </c:pt>
                <c:pt idx="2">
                  <c:v>2786.0</c:v>
                </c:pt>
                <c:pt idx="3">
                  <c:v>8841.0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A2CC3-C4BE-4A46-9907-7CE93D776FFB}" type="datetimeFigureOut">
              <a:rPr lang="en-US" smtClean="0"/>
              <a:t>06-11-12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2823E-A64B-644F-AF38-CE1760B34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1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4445F-D125-714B-8401-50257C83C6D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100" y="1381125"/>
            <a:ext cx="6997700" cy="1108075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100" y="2501900"/>
            <a:ext cx="6400800" cy="26543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Logo 2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642402" y="2553474"/>
            <a:ext cx="6912000" cy="17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943100" y="1257"/>
            <a:ext cx="72009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dirty="0"/>
          </a:p>
          <a:p>
            <a:r>
              <a:rPr lang="en-US" sz="2400" i="1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Data Archiving and Networked Services</a:t>
            </a:r>
          </a:p>
          <a:p>
            <a:endParaRPr lang="en-US" sz="2000" dirty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 userDrawn="1"/>
        </p:nvSpPr>
        <p:spPr bwMode="auto">
          <a:xfrm>
            <a:off x="1988173" y="6503383"/>
            <a:ext cx="290559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dirty="0" smtClean="0">
                <a:latin typeface="Verdana" charset="0"/>
                <a:ea typeface="Verdana" charset="0"/>
                <a:cs typeface="Verdana" charset="0"/>
              </a:rPr>
              <a:t>DANS </a:t>
            </a:r>
            <a:r>
              <a:rPr lang="en-US" sz="1100" dirty="0">
                <a:latin typeface="Verdana" charset="0"/>
                <a:ea typeface="Verdana" charset="0"/>
                <a:cs typeface="Verdana" charset="0"/>
              </a:rPr>
              <a:t>is </a:t>
            </a:r>
            <a:r>
              <a:rPr lang="en-US" sz="1100" dirty="0" smtClean="0">
                <a:latin typeface="Verdana" charset="0"/>
                <a:ea typeface="Verdana" charset="0"/>
                <a:cs typeface="Verdana" charset="0"/>
              </a:rPr>
              <a:t>an institute of KNAW </a:t>
            </a:r>
            <a:r>
              <a:rPr lang="en-US" sz="1100" dirty="0">
                <a:latin typeface="Verdana" charset="0"/>
                <a:ea typeface="Verdana" charset="0"/>
                <a:cs typeface="Verdana" charset="0"/>
              </a:rPr>
              <a:t>en NWO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83010" y="6442415"/>
            <a:ext cx="2425700" cy="37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26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9919F0-C201-CD43-A683-138530C6A736}" type="datetimeFigureOut">
              <a:rPr lang="en-US" smtClean="0"/>
              <a:pPr/>
              <a:t>06-11-12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9857EF-04A6-0B45-B64A-A9B2983CC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2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9919F0-C201-CD43-A683-138530C6A736}" type="datetimeFigureOut">
              <a:rPr lang="en-US" smtClean="0"/>
              <a:pPr/>
              <a:t>06-11-12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9857EF-04A6-0B45-B64A-A9B2983CC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3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36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9919F0-C201-CD43-A683-138530C6A736}" type="datetimeFigureOut">
              <a:rPr lang="en-US" smtClean="0"/>
              <a:pPr/>
              <a:t>06-11-12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9857EF-04A6-0B45-B64A-A9B2983CC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09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9919F0-C201-CD43-A683-138530C6A736}" type="datetimeFigureOut">
              <a:rPr lang="en-US" smtClean="0"/>
              <a:pPr/>
              <a:t>06-11-12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9857EF-04A6-0B45-B64A-A9B2983CC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55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9919F0-C201-CD43-A683-138530C6A736}" type="datetimeFigureOut">
              <a:rPr lang="en-US" smtClean="0"/>
              <a:pPr/>
              <a:t>06-11-12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9857EF-04A6-0B45-B64A-A9B2983CC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6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90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0379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9919F0-C201-CD43-A683-138530C6A736}" type="datetimeFigureOut">
              <a:rPr lang="en-US" smtClean="0"/>
              <a:pPr/>
              <a:t>06-11-12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9857EF-04A6-0B45-B64A-A9B2983CC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0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9919F0-C201-CD43-A683-138530C6A736}" type="datetimeFigureOut">
              <a:rPr lang="en-US" smtClean="0"/>
              <a:pPr/>
              <a:t>06-11-12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9857EF-04A6-0B45-B64A-A9B2983CC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20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17846"/>
            <a:ext cx="8229600" cy="699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logo 2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7" y="6403471"/>
            <a:ext cx="1543052" cy="385763"/>
          </a:xfrm>
          <a:prstGeom prst="rect">
            <a:avLst/>
          </a:prstGeom>
        </p:spPr>
      </p:pic>
      <p:pic>
        <p:nvPicPr>
          <p:cNvPr id="11" name="Picture 10" descr="DANS band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78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573720" y="6416012"/>
            <a:ext cx="2425700" cy="37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6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hyperlink" Target="http://link.springer.com/article/10.1007/s00799-012-0092-1" TargetMode="External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rcis.nl" TargetMode="External"/><Relationship Id="rId4" Type="http://schemas.openxmlformats.org/officeDocument/2006/relationships/hyperlink" Target="mailto:Peter.doorn@dans.knaw.nl" TargetMode="External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dans.knaw.n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arcis.n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 smtClean="0"/>
              <a:t>Costs and benefits of preserving digital research data</a:t>
            </a:r>
            <a:endParaRPr lang="en-GB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43099" y="3213695"/>
            <a:ext cx="6836797" cy="265430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b="1" dirty="0" smtClean="0"/>
              <a:t>Peter Doorn</a:t>
            </a:r>
          </a:p>
          <a:p>
            <a:r>
              <a:rPr lang="en-US" b="1" dirty="0" smtClean="0"/>
              <a:t>Director, DANS</a:t>
            </a:r>
          </a:p>
          <a:p>
            <a:endParaRPr lang="en-US" b="1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/>
              <a:t>APA Conference</a:t>
            </a:r>
          </a:p>
          <a:p>
            <a:r>
              <a:rPr lang="en-US" b="1" dirty="0" err="1" smtClean="0"/>
              <a:t>Frascati</a:t>
            </a:r>
            <a:r>
              <a:rPr lang="en-US" b="1" dirty="0" smtClean="0"/>
              <a:t>, </a:t>
            </a:r>
            <a:r>
              <a:rPr lang="en-US" dirty="0" smtClean="0"/>
              <a:t>6th November 2012</a:t>
            </a:r>
          </a:p>
          <a:p>
            <a:r>
              <a:rPr lang="en-US" b="1" i="1" dirty="0"/>
              <a:t>Value from data now and into the future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828" y="3455940"/>
            <a:ext cx="3933589" cy="149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94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77800" y="1156272"/>
            <a:ext cx="4191000" cy="12192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Verdana"/>
                <a:cs typeface="Verdana"/>
              </a:rPr>
              <a:t>5 Criteria</a:t>
            </a:r>
            <a:br>
              <a:rPr lang="en-US" sz="2400" dirty="0">
                <a:latin typeface="Verdana"/>
                <a:cs typeface="Verdana"/>
              </a:rPr>
            </a:br>
            <a:r>
              <a:rPr lang="en-US" sz="2400" dirty="0">
                <a:latin typeface="Verdana"/>
                <a:cs typeface="Verdana"/>
              </a:rPr>
              <a:t>16 </a:t>
            </a:r>
            <a:r>
              <a:rPr lang="en-US" sz="2400" dirty="0" smtClean="0">
                <a:latin typeface="Verdana"/>
                <a:cs typeface="Verdana"/>
              </a:rPr>
              <a:t>Guidelines</a:t>
            </a:r>
            <a:endParaRPr lang="en-US" sz="2400" dirty="0">
              <a:latin typeface="Verdana"/>
              <a:cs typeface="Verdana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04800" y="2298700"/>
            <a:ext cx="4318000" cy="3505200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n-US" sz="2300" dirty="0">
                <a:latin typeface="Verdana"/>
                <a:cs typeface="Verdana"/>
              </a:rPr>
              <a:t>The research data:</a:t>
            </a:r>
          </a:p>
          <a:p>
            <a:r>
              <a:rPr lang="en-US" sz="2300" dirty="0">
                <a:latin typeface="Verdana"/>
                <a:cs typeface="Verdana"/>
              </a:rPr>
              <a:t>can be found on the Internet</a:t>
            </a:r>
          </a:p>
          <a:p>
            <a:r>
              <a:rPr lang="en-US" sz="2300" dirty="0">
                <a:latin typeface="Verdana"/>
                <a:cs typeface="Verdana"/>
              </a:rPr>
              <a:t>are accessible (clear rights and licenses)</a:t>
            </a:r>
          </a:p>
          <a:p>
            <a:r>
              <a:rPr lang="en-US" sz="2300" dirty="0">
                <a:latin typeface="Verdana"/>
                <a:cs typeface="Verdana"/>
              </a:rPr>
              <a:t>are in a usable format</a:t>
            </a:r>
          </a:p>
          <a:p>
            <a:r>
              <a:rPr lang="en-US" sz="2300" dirty="0">
                <a:latin typeface="Verdana"/>
                <a:cs typeface="Verdana"/>
              </a:rPr>
              <a:t>are reliable</a:t>
            </a:r>
          </a:p>
          <a:p>
            <a:r>
              <a:rPr lang="en-US" sz="2300" dirty="0">
                <a:latin typeface="Verdana"/>
                <a:cs typeface="Verdana"/>
              </a:rPr>
              <a:t>can be referred to (persistent identifier</a:t>
            </a:r>
            <a:r>
              <a:rPr lang="en-US" sz="2300" dirty="0" smtClean="0">
                <a:latin typeface="Verdana"/>
                <a:cs typeface="Verdana"/>
              </a:rPr>
              <a:t>)</a:t>
            </a:r>
          </a:p>
          <a:p>
            <a:pPr>
              <a:buNone/>
            </a:pPr>
            <a:endParaRPr lang="en-US" sz="2300" dirty="0" smtClean="0"/>
          </a:p>
        </p:txBody>
      </p:sp>
      <p:pic>
        <p:nvPicPr>
          <p:cNvPr id="6" name="Picture 5" descr="screen-capture-4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19155">
            <a:off x="2738820" y="1163387"/>
            <a:ext cx="8558981" cy="5957196"/>
          </a:xfrm>
          <a:prstGeom prst="rect">
            <a:avLst/>
          </a:prstGeom>
          <a:scene3d>
            <a:camera prst="perspectiveFront" fov="1800000">
              <a:rot lat="0" lon="18059986" rev="0"/>
            </a:camera>
            <a:lightRig rig="threePt" dir="t">
              <a:rot lat="0" lon="0" rev="18000000"/>
            </a:lightRig>
          </a:scene3d>
          <a:sp3d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79400" y="744374"/>
            <a:ext cx="8178800" cy="49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defRPr/>
            </a:pPr>
            <a:r>
              <a:rPr lang="en-US" sz="2800" b="1" kern="0" dirty="0" smtClean="0">
                <a:latin typeface="Verdana"/>
                <a:ea typeface="+mj-ea"/>
                <a:cs typeface="Verdana"/>
              </a:rPr>
              <a:t>Data </a:t>
            </a:r>
            <a:r>
              <a:rPr lang="en-US" sz="2800" b="1" kern="0" dirty="0">
                <a:latin typeface="Verdana"/>
                <a:ea typeface="+mj-ea"/>
                <a:cs typeface="Verdana"/>
              </a:rPr>
              <a:t>Seal of Approval</a:t>
            </a:r>
          </a:p>
        </p:txBody>
      </p:sp>
      <p:sp>
        <p:nvSpPr>
          <p:cNvPr id="9" name="Rectangle 8"/>
          <p:cNvSpPr/>
          <p:nvPr/>
        </p:nvSpPr>
        <p:spPr>
          <a:xfrm>
            <a:off x="180555" y="5852754"/>
            <a:ext cx="4584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dirty="0" err="1" smtClean="0">
                <a:solidFill>
                  <a:srgbClr val="00A7D4"/>
                </a:solidFill>
                <a:latin typeface="Verdana"/>
                <a:cs typeface="Verdana"/>
              </a:rPr>
              <a:t>www.datasealofapproval.org</a:t>
            </a:r>
            <a:endParaRPr lang="en-US" sz="2400" dirty="0">
              <a:solidFill>
                <a:srgbClr val="00A7D4"/>
              </a:solidFill>
              <a:latin typeface="Verdana"/>
              <a:cs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 rot="19504695">
            <a:off x="-143242" y="3110571"/>
            <a:ext cx="9527919" cy="523220"/>
          </a:xfrm>
          <a:prstGeom prst="rect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Partnership with ISO and DIN standards of Trustworthy Archives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632606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225" y="708233"/>
            <a:ext cx="2326775" cy="2326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144" y="717846"/>
            <a:ext cx="8423656" cy="699791"/>
          </a:xfrm>
        </p:spPr>
        <p:txBody>
          <a:bodyPr/>
          <a:lstStyle/>
          <a:p>
            <a:r>
              <a:rPr lang="en-US" b="1" dirty="0" smtClean="0"/>
              <a:t>Cost projects at DANS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7486" y="748985"/>
            <a:ext cx="3595247" cy="37115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Anna </a:t>
            </a:r>
            <a:r>
              <a:rPr lang="en-US" dirty="0" err="1" smtClean="0"/>
              <a:t>Pa</a:t>
            </a:r>
            <a:r>
              <a:rPr lang="en-US" dirty="0" err="1" smtClean="0">
                <a:solidFill>
                  <a:srgbClr val="F2F2F2"/>
                </a:solidFill>
              </a:rPr>
              <a:t>l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a</a:t>
            </a:r>
            <a:r>
              <a:rPr lang="en-US" dirty="0" err="1" smtClean="0">
                <a:solidFill>
                  <a:srgbClr val="F2F2F2"/>
                </a:solidFill>
              </a:rPr>
              <a:t>iologk</a:t>
            </a:r>
            <a:r>
              <a:rPr lang="en-US" dirty="0" smtClean="0">
                <a:solidFill>
                  <a:srgbClr val="F2F2F2"/>
                </a:solidFill>
              </a:rPr>
              <a:t> (2008/9)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64000"/>
            <a:ext cx="3225800" cy="27940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63143" y="6448210"/>
            <a:ext cx="2962657" cy="489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Zuleica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Arias (2011) 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0260" y="1532058"/>
            <a:ext cx="65540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Activity </a:t>
            </a:r>
            <a:r>
              <a:rPr lang="en-US" sz="2400" b="1" dirty="0"/>
              <a:t>Based Costing Model </a:t>
            </a:r>
            <a:r>
              <a:rPr lang="en-US" sz="2400" b="1" dirty="0" smtClean="0"/>
              <a:t>(ABC)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Improving </a:t>
            </a:r>
            <a:r>
              <a:rPr lang="en-US" sz="2400" dirty="0"/>
              <a:t>tactical and </a:t>
            </a:r>
            <a:r>
              <a:rPr lang="en-US" sz="2400" dirty="0" smtClean="0"/>
              <a:t>strategic decision</a:t>
            </a:r>
            <a:r>
              <a:rPr lang="en-US" sz="2400" dirty="0"/>
              <a:t>-making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Understand </a:t>
            </a:r>
            <a:r>
              <a:rPr lang="en-US" sz="2400" dirty="0"/>
              <a:t>the use of </a:t>
            </a:r>
            <a:r>
              <a:rPr lang="en-US" sz="2400" dirty="0" smtClean="0"/>
              <a:t>scarce organizational </a:t>
            </a:r>
            <a:r>
              <a:rPr lang="en-US" sz="2400" dirty="0"/>
              <a:t>resources in </a:t>
            </a:r>
            <a:r>
              <a:rPr lang="en-US" sz="2400" dirty="0" smtClean="0"/>
              <a:t>various business </a:t>
            </a:r>
            <a:r>
              <a:rPr lang="en-US" sz="2400" dirty="0"/>
              <a:t>activities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32219" y="3880928"/>
            <a:ext cx="56660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Balanced </a:t>
            </a:r>
            <a:r>
              <a:rPr lang="en-US" sz="2400" b="1" dirty="0"/>
              <a:t>Scorecard </a:t>
            </a:r>
            <a:r>
              <a:rPr lang="en-US" sz="2400" b="1" dirty="0" smtClean="0"/>
              <a:t>(BSC)</a:t>
            </a:r>
          </a:p>
          <a:p>
            <a:r>
              <a:rPr lang="en-US" sz="2400" dirty="0" smtClean="0"/>
              <a:t>Translates </a:t>
            </a:r>
            <a:r>
              <a:rPr lang="en-US" sz="2400" dirty="0"/>
              <a:t>an </a:t>
            </a:r>
            <a:r>
              <a:rPr lang="en-US" sz="2400" dirty="0" smtClean="0"/>
              <a:t>organization’s </a:t>
            </a:r>
            <a:r>
              <a:rPr lang="en-US" sz="2400" dirty="0"/>
              <a:t>mission and existing business strategy into a limited number of specific strategic objectives that can be linked and measured operationally </a:t>
            </a:r>
          </a:p>
        </p:txBody>
      </p:sp>
    </p:spTree>
    <p:extLst>
      <p:ext uri="{BB962C8B-B14F-4D97-AF65-F5344CB8AC3E}">
        <p14:creationId xmlns:p14="http://schemas.microsoft.com/office/powerpoint/2010/main" val="1049961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9" y="1390235"/>
            <a:ext cx="4594837" cy="34310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484" y="1390235"/>
            <a:ext cx="4465282" cy="33796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929" y="843520"/>
            <a:ext cx="46857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Activity Based Costing Model </a:t>
            </a:r>
            <a:r>
              <a:rPr lang="en-US" sz="2400" b="1" dirty="0" smtClean="0"/>
              <a:t>(ABC) 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4675863" y="843520"/>
            <a:ext cx="3421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Balanced Scorecard </a:t>
            </a:r>
            <a:r>
              <a:rPr lang="en-US" sz="2400" b="1" dirty="0" smtClean="0"/>
              <a:t>(BSC)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19929" y="4806196"/>
            <a:ext cx="3531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Based on Cooper </a:t>
            </a:r>
            <a:r>
              <a:rPr lang="en-US" dirty="0"/>
              <a:t>and Kaplan (1988)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35784" y="4801025"/>
            <a:ext cx="3507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Based on Kaplan </a:t>
            </a:r>
            <a:r>
              <a:rPr lang="en-US" dirty="0"/>
              <a:t>and </a:t>
            </a:r>
            <a:r>
              <a:rPr lang="en-US" dirty="0" smtClean="0"/>
              <a:t>Norton</a:t>
            </a:r>
            <a:r>
              <a:rPr lang="en-US" dirty="0"/>
              <a:t> </a:t>
            </a:r>
            <a:r>
              <a:rPr lang="en-US" dirty="0" smtClean="0"/>
              <a:t>(1997)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16440" y="5251839"/>
            <a:ext cx="7951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For </a:t>
            </a:r>
            <a:r>
              <a:rPr lang="en-US" sz="1400" dirty="0"/>
              <a:t>more information see: Anna S. </a:t>
            </a:r>
            <a:r>
              <a:rPr lang="en-US" sz="1400" dirty="0" err="1"/>
              <a:t>Palaiologk</a:t>
            </a:r>
            <a:r>
              <a:rPr lang="en-US" sz="1400" dirty="0"/>
              <a:t>, </a:t>
            </a:r>
            <a:r>
              <a:rPr lang="en-US" sz="1400" dirty="0" err="1"/>
              <a:t>Anastasios</a:t>
            </a:r>
            <a:r>
              <a:rPr lang="en-US" sz="1400" dirty="0"/>
              <a:t> A. Economides, </a:t>
            </a:r>
            <a:r>
              <a:rPr lang="en-US" sz="1400" dirty="0" err="1"/>
              <a:t>Heiko</a:t>
            </a:r>
            <a:r>
              <a:rPr lang="en-US" sz="1400" dirty="0"/>
              <a:t> D. </a:t>
            </a:r>
            <a:r>
              <a:rPr lang="en-US" sz="1400" dirty="0" err="1"/>
              <a:t>Tjalsma</a:t>
            </a:r>
            <a:r>
              <a:rPr lang="en-US" sz="1400" dirty="0"/>
              <a:t>, </a:t>
            </a:r>
            <a:r>
              <a:rPr lang="en-US" sz="1400" dirty="0" err="1"/>
              <a:t>Laurents</a:t>
            </a:r>
            <a:r>
              <a:rPr lang="en-US" sz="1400" dirty="0"/>
              <a:t> B. </a:t>
            </a:r>
            <a:r>
              <a:rPr lang="en-US" sz="1400" dirty="0" err="1" smtClean="0"/>
              <a:t>Sesink</a:t>
            </a:r>
            <a:r>
              <a:rPr lang="en-US" sz="1400" dirty="0"/>
              <a:t> </a:t>
            </a:r>
            <a:r>
              <a:rPr lang="en-US" sz="1400" dirty="0" smtClean="0"/>
              <a:t>(2012), ‘An </a:t>
            </a:r>
            <a:r>
              <a:rPr lang="en-US" sz="1400" dirty="0"/>
              <a:t>activity-based costing model for long-term preservation and dissemination of digital research data: the case of </a:t>
            </a:r>
            <a:r>
              <a:rPr lang="en-US" sz="1400" dirty="0" smtClean="0"/>
              <a:t>DANS’, in</a:t>
            </a:r>
            <a:r>
              <a:rPr lang="en-US" sz="1400" i="1" dirty="0" smtClean="0"/>
              <a:t>: </a:t>
            </a:r>
            <a:r>
              <a:rPr lang="en-US" sz="1400" i="1" dirty="0"/>
              <a:t>International Journal on Digital Libraries</a:t>
            </a:r>
            <a:r>
              <a:rPr lang="en-US" sz="1400" dirty="0"/>
              <a:t>, </a:t>
            </a:r>
            <a:r>
              <a:rPr lang="en-US" sz="1400" dirty="0" smtClean="0"/>
              <a:t>Sept. </a:t>
            </a:r>
            <a:r>
              <a:rPr lang="en-US" sz="1400" dirty="0"/>
              <a:t>2012, </a:t>
            </a:r>
            <a:r>
              <a:rPr lang="en-US" sz="1400" dirty="0" smtClean="0"/>
              <a:t>12:4</a:t>
            </a:r>
            <a:r>
              <a:rPr lang="en-US" sz="1400" dirty="0"/>
              <a:t>, </a:t>
            </a:r>
            <a:r>
              <a:rPr lang="en-US" sz="1400" dirty="0" smtClean="0"/>
              <a:t>p. </a:t>
            </a:r>
            <a:r>
              <a:rPr lang="en-US" sz="1400" dirty="0"/>
              <a:t>195-</a:t>
            </a:r>
            <a:r>
              <a:rPr lang="en-US" sz="1400" dirty="0" smtClean="0"/>
              <a:t>214.</a:t>
            </a:r>
          </a:p>
          <a:p>
            <a:r>
              <a:rPr lang="en-US" sz="1400" dirty="0">
                <a:hlinkClick r:id="rId4"/>
              </a:rPr>
              <a:t>http://link.springer.com/article/10.1007%2Fs00799-012-0092-</a:t>
            </a:r>
            <a:r>
              <a:rPr lang="en-US" sz="1400" dirty="0" smtClean="0">
                <a:hlinkClick r:id="rId4"/>
              </a:rPr>
              <a:t>1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4862" y="5157560"/>
            <a:ext cx="915258" cy="122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50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492" y="740730"/>
            <a:ext cx="8229600" cy="6997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Indirect </a:t>
            </a:r>
            <a:r>
              <a:rPr lang="en-US" b="1" dirty="0"/>
              <a:t>cost (%) per principal activities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626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16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3614"/>
            <a:ext cx="8229600" cy="83658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Earlier approaches to earning money from archived data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741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DANS Predecessors (1990s – 2005):</a:t>
            </a:r>
          </a:p>
          <a:p>
            <a:r>
              <a:rPr lang="en-US" dirty="0" smtClean="0"/>
              <a:t>“Data marketing” project of Historical Data Archive to promote re-use</a:t>
            </a:r>
          </a:p>
          <a:p>
            <a:r>
              <a:rPr lang="en-US" dirty="0" smtClean="0"/>
              <a:t>Subscription system by Steinmetz Archive (for social sciences)</a:t>
            </a:r>
          </a:p>
          <a:p>
            <a:r>
              <a:rPr lang="en-US" dirty="0" smtClean="0"/>
              <a:t>Research Funding Agency contract with Statistics Netherlands (CBS) and other govt. </a:t>
            </a:r>
            <a:r>
              <a:rPr lang="en-US" dirty="0" err="1" smtClean="0"/>
              <a:t>organisations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yearly payment of K€ 450</a:t>
            </a:r>
          </a:p>
          <a:p>
            <a:pPr lvl="1"/>
            <a:r>
              <a:rPr lang="en-US" dirty="0" smtClean="0"/>
              <a:t>subscription by faculties at reduced rate or “pay per dataset”</a:t>
            </a:r>
          </a:p>
          <a:p>
            <a:pPr lvl="1"/>
            <a:r>
              <a:rPr lang="en-US" dirty="0" smtClean="0"/>
              <a:t>DANS made </a:t>
            </a:r>
            <a:r>
              <a:rPr lang="en-US" dirty="0"/>
              <a:t>access </a:t>
            </a:r>
            <a:r>
              <a:rPr lang="en-US" dirty="0" smtClean="0"/>
              <a:t>free in 2005 and re-negotiated CBS-contract in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081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 conclude: our current policy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97222"/>
            <a:ext cx="8340719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 smtClean="0"/>
              <a:t>Scenarios are not only economic, but also political: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Do not charge re-use (depositors are free to negotiate access)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Earn back additional storage and handling costs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Charge organizations who want to use the archive as a backup (data </a:t>
            </a:r>
            <a:r>
              <a:rPr lang="en-US" sz="1800" i="1" dirty="0" smtClean="0"/>
              <a:t>always</a:t>
            </a:r>
            <a:r>
              <a:rPr lang="en-US" sz="1800" dirty="0" smtClean="0"/>
              <a:t> has to have a scientific relevance)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Charge only deposits of &gt; 2 Gb (cf. </a:t>
            </a:r>
            <a:r>
              <a:rPr lang="en-US" sz="1800" dirty="0" err="1" smtClean="0"/>
              <a:t>Dropbox</a:t>
            </a:r>
            <a:r>
              <a:rPr lang="en-US" sz="1800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Charge where the deposit is obligatory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Pay for 5 years at once and the rest is free (“pension fund model”)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Urge funders to make it possible that researchers include storage costs for 5 years in project budgets when they store their data in a trusted archive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Reduce storage costs: promote a publicly funded shared storage facility (for science or for the NL Coalition for Digital Preservation – NCDD)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33677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Thank you for your attention</a:t>
            </a:r>
            <a:br>
              <a:rPr lang="en-US" sz="2800" dirty="0" smtClean="0"/>
            </a:br>
            <a:r>
              <a:rPr lang="en-US" sz="2800" dirty="0" smtClean="0"/>
              <a:t>and visit us at:</a:t>
            </a:r>
            <a:endParaRPr lang="en-US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43100" y="2501900"/>
            <a:ext cx="5962910" cy="130790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8000"/>
                </a:solidFill>
                <a:hlinkClick r:id="rId2"/>
              </a:rPr>
              <a:t>www.dans.knaw.nl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3"/>
              </a:rPr>
              <a:t>www.narcis.nl</a:t>
            </a:r>
            <a:endParaRPr lang="en-US" dirty="0" smtClean="0">
              <a:solidFill>
                <a:srgbClr val="008000"/>
              </a:solidFill>
            </a:endParaRP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dirty="0">
                <a:solidFill>
                  <a:srgbClr val="008000"/>
                </a:solidFill>
                <a:hlinkClick r:id="rId4"/>
              </a:rPr>
              <a:t>p</a:t>
            </a:r>
            <a:r>
              <a:rPr lang="en-US" dirty="0" smtClean="0">
                <a:solidFill>
                  <a:srgbClr val="008000"/>
                </a:solidFill>
                <a:hlinkClick r:id="rId4"/>
              </a:rPr>
              <a:t>eter.doorn@dans.knaw.nl</a:t>
            </a:r>
            <a:endParaRPr lang="en-US" dirty="0" smtClean="0">
              <a:solidFill>
                <a:srgbClr val="008000"/>
              </a:solidFill>
            </a:endParaRPr>
          </a:p>
          <a:p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8726" y="3860503"/>
            <a:ext cx="4278957" cy="246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34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1" y="717846"/>
            <a:ext cx="9144000" cy="7768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4265" y="1784178"/>
            <a:ext cx="22881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O</a:t>
            </a:r>
            <a:r>
              <a:rPr lang="en-US" sz="2400" i="1" dirty="0" smtClean="0"/>
              <a:t>utlay </a:t>
            </a:r>
            <a:r>
              <a:rPr lang="en-US" sz="2400" i="1" dirty="0"/>
              <a:t>must precede </a:t>
            </a:r>
            <a:r>
              <a:rPr lang="en-US" sz="2400" i="1" dirty="0" smtClean="0"/>
              <a:t>returns</a:t>
            </a:r>
          </a:p>
          <a:p>
            <a:r>
              <a:rPr lang="en-US" sz="2400" i="1" dirty="0" smtClean="0"/>
              <a:t>or</a:t>
            </a:r>
          </a:p>
          <a:p>
            <a:r>
              <a:rPr lang="en-US" sz="2400" i="1" dirty="0" smtClean="0"/>
              <a:t>Costs come before profit</a:t>
            </a:r>
          </a:p>
          <a:p>
            <a:r>
              <a:rPr lang="en-US" sz="2400" i="1" dirty="0" smtClean="0"/>
              <a:t>or</a:t>
            </a:r>
          </a:p>
          <a:p>
            <a:r>
              <a:rPr lang="en-US" sz="2400" i="1" dirty="0"/>
              <a:t>N</a:t>
            </a:r>
            <a:r>
              <a:rPr lang="en-US" sz="2400" i="1" dirty="0" smtClean="0"/>
              <a:t>o pain, no gain</a:t>
            </a:r>
            <a:endParaRPr lang="en-US" sz="2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48" y="1494729"/>
            <a:ext cx="6222518" cy="46150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04265" y="4725513"/>
            <a:ext cx="22881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 Century “Bureau for Trade Information” next to Stock Exchange, Amsterdam (now a coffee shop)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861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9214" y="2680106"/>
            <a:ext cx="1824786" cy="391697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Paul Wheatley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46" y="1010294"/>
            <a:ext cx="7192668" cy="52392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214" y="3190822"/>
            <a:ext cx="1824786" cy="230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14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 many cost models and approaches…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preservation activities (for research data) are publicly funded: </a:t>
            </a:r>
            <a:r>
              <a:rPr lang="en-US" dirty="0" smtClean="0"/>
              <a:t>non-profit organizations </a:t>
            </a:r>
            <a:r>
              <a:rPr lang="en-US" dirty="0"/>
              <a:t>working for subsidized </a:t>
            </a:r>
            <a:r>
              <a:rPr lang="en-US" dirty="0" smtClean="0"/>
              <a:t>clients</a:t>
            </a:r>
          </a:p>
          <a:p>
            <a:r>
              <a:rPr lang="en-US" dirty="0"/>
              <a:t>Open data &lt;?&gt; </a:t>
            </a:r>
            <a:r>
              <a:rPr lang="en-US" dirty="0" smtClean="0"/>
              <a:t>Valorization</a:t>
            </a:r>
          </a:p>
          <a:p>
            <a:r>
              <a:rPr lang="en-US" dirty="0" smtClean="0"/>
              <a:t>Preservation does not come alone: providing access, projects, …</a:t>
            </a:r>
          </a:p>
          <a:p>
            <a:r>
              <a:rPr lang="en-US" dirty="0" smtClean="0"/>
              <a:t>Which activities (personnel costs) to include in cost calculations? </a:t>
            </a:r>
          </a:p>
          <a:p>
            <a:r>
              <a:rPr lang="en-US" dirty="0" smtClean="0"/>
              <a:t>Costs and funding of hardware (</a:t>
            </a:r>
            <a:r>
              <a:rPr lang="en-US" dirty="0"/>
              <a:t>storage and </a:t>
            </a:r>
            <a:r>
              <a:rPr lang="en-US" dirty="0" smtClean="0"/>
              <a:t>servers) and software (development of archiving systems) vary a 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107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value of data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Hard to quantify: investment, depreciation, added value…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Not for profit, but for scientific progress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Valorization: </a:t>
            </a:r>
            <a:r>
              <a:rPr lang="en-US" dirty="0"/>
              <a:t>value </a:t>
            </a:r>
            <a:r>
              <a:rPr lang="en-US" dirty="0" smtClean="0"/>
              <a:t>of data </a:t>
            </a:r>
            <a:r>
              <a:rPr lang="en-US" dirty="0"/>
              <a:t>increases by re-use</a:t>
            </a:r>
          </a:p>
          <a:p>
            <a:pPr>
              <a:lnSpc>
                <a:spcPct val="120000"/>
              </a:lnSpc>
            </a:pPr>
            <a:r>
              <a:rPr lang="en-US" dirty="0"/>
              <a:t>Limits to growth: sustain the success of the operation: increasing data volumes lead to increasing costs of storage and making data accessible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Archiving services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charge re-use of data: &lt;-&gt; open access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charge deposit of data: ± gold open access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Treat commercial customers differently?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71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9300"/>
            <a:ext cx="8229600" cy="66833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Verdana"/>
                <a:cs typeface="Verdana"/>
              </a:rPr>
              <a:t>What is DANS?</a:t>
            </a:r>
            <a:endParaRPr lang="en-US" sz="2800" b="1" dirty="0">
              <a:latin typeface="Verdana"/>
              <a:cs typeface="Verdana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0581" y="1419258"/>
            <a:ext cx="3479045" cy="3224925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GB" sz="2000" dirty="0">
                <a:latin typeface="Verdana"/>
                <a:cs typeface="Verdana"/>
              </a:rPr>
              <a:t>Institute of Dutch Academy and Research </a:t>
            </a:r>
            <a:r>
              <a:rPr lang="en-GB" sz="2000" dirty="0"/>
              <a:t>F</a:t>
            </a:r>
            <a:r>
              <a:rPr lang="en-GB" sz="2000" dirty="0">
                <a:latin typeface="Verdana"/>
                <a:cs typeface="Verdana"/>
              </a:rPr>
              <a:t>unding </a:t>
            </a:r>
            <a:r>
              <a:rPr lang="en-GB" sz="2000" dirty="0"/>
              <a:t>O</a:t>
            </a:r>
            <a:r>
              <a:rPr lang="en-GB" sz="2000" dirty="0">
                <a:latin typeface="Verdana"/>
                <a:cs typeface="Verdana"/>
              </a:rPr>
              <a:t>rganisation (KNAW &amp; NWO) since 2005</a:t>
            </a:r>
          </a:p>
        </p:txBody>
      </p:sp>
      <p:sp>
        <p:nvSpPr>
          <p:cNvPr id="5" name="Oval 4"/>
          <p:cNvSpPr/>
          <p:nvPr/>
        </p:nvSpPr>
        <p:spPr>
          <a:xfrm>
            <a:off x="5819996" y="817102"/>
            <a:ext cx="3182426" cy="3042363"/>
          </a:xfrm>
          <a:prstGeom prst="ellipse">
            <a:avLst/>
          </a:prstGeom>
          <a:gradFill>
            <a:gsLst>
              <a:gs pos="0">
                <a:srgbClr val="00A7D4"/>
              </a:gs>
              <a:gs pos="100000">
                <a:schemeClr val="accent5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GB" dirty="0">
                <a:latin typeface="Verdana"/>
                <a:cs typeface="Verdana"/>
              </a:rPr>
              <a:t>First predecessor dates back to 1964 (Steinmetz Foundation), Historical Data Archive 1989</a:t>
            </a:r>
          </a:p>
        </p:txBody>
      </p:sp>
      <p:sp>
        <p:nvSpPr>
          <p:cNvPr id="6" name="Oval 5"/>
          <p:cNvSpPr/>
          <p:nvPr/>
        </p:nvSpPr>
        <p:spPr>
          <a:xfrm>
            <a:off x="2896878" y="2532798"/>
            <a:ext cx="3978914" cy="3867018"/>
          </a:xfrm>
          <a:prstGeom prst="ellipse">
            <a:avLst/>
          </a:prstGeom>
          <a:gradFill flip="none" rotWithShape="1">
            <a:gsLst>
              <a:gs pos="43000">
                <a:srgbClr val="FF0000"/>
              </a:gs>
              <a:gs pos="100000">
                <a:srgbClr val="CCFFCC"/>
              </a:gs>
            </a:gsLst>
            <a:lin ang="474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GB" sz="2800" dirty="0"/>
              <a:t>Mission: promote and provide permanent access to digital research </a:t>
            </a:r>
            <a:r>
              <a:rPr lang="en-GB" sz="2800" dirty="0" smtClean="0"/>
              <a:t>information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20335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9300"/>
            <a:ext cx="8229600" cy="66833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Verdana"/>
                <a:cs typeface="Verdana"/>
              </a:rPr>
              <a:t>Our main activities and services</a:t>
            </a:r>
            <a:endParaRPr lang="en-US" sz="2800" b="1" dirty="0">
              <a:latin typeface="Verdana"/>
              <a:cs typeface="Verdana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2000" dirty="0"/>
              <a:t>E</a:t>
            </a:r>
            <a:r>
              <a:rPr lang="en-GB" sz="2000" dirty="0" smtClean="0"/>
              <a:t>ncourage researchers to self-archive and reuse data by means of our Electronic Archiving </a:t>
            </a:r>
            <a:r>
              <a:rPr lang="en-GB" sz="2000" dirty="0" err="1" smtClean="0"/>
              <a:t>SYstem</a:t>
            </a:r>
            <a:r>
              <a:rPr lang="en-GB" sz="2000" dirty="0" smtClean="0"/>
              <a:t> EASY </a:t>
            </a:r>
          </a:p>
          <a:p>
            <a:pPr>
              <a:lnSpc>
                <a:spcPct val="110000"/>
              </a:lnSpc>
            </a:pPr>
            <a:r>
              <a:rPr lang="en-GB" sz="2000" dirty="0" smtClean="0"/>
              <a:t>Our largest digital collections are in </a:t>
            </a:r>
            <a:r>
              <a:rPr lang="en-GB" sz="2000" dirty="0"/>
              <a:t>archaeology, social </a:t>
            </a:r>
            <a:r>
              <a:rPr lang="en-GB" sz="2000" dirty="0" smtClean="0"/>
              <a:t>sciences and history (moving into other domains)</a:t>
            </a:r>
          </a:p>
          <a:p>
            <a:pPr>
              <a:lnSpc>
                <a:spcPct val="110000"/>
              </a:lnSpc>
            </a:pPr>
            <a:r>
              <a:rPr lang="en-GB" sz="2000" dirty="0"/>
              <a:t>P</a:t>
            </a:r>
            <a:r>
              <a:rPr lang="en-GB" sz="2000" dirty="0" smtClean="0"/>
              <a:t>rovide access, through </a:t>
            </a:r>
            <a:r>
              <a:rPr lang="en-GB" sz="2000" dirty="0" err="1" smtClean="0">
                <a:hlinkClick r:id="rId2"/>
              </a:rPr>
              <a:t>Narcis.nl</a:t>
            </a:r>
            <a:r>
              <a:rPr lang="en-GB" sz="2000" dirty="0" smtClean="0"/>
              <a:t>, to thousands of scientific datasets, e-publications and other research information in the Netherlands</a:t>
            </a:r>
          </a:p>
          <a:p>
            <a:pPr>
              <a:lnSpc>
                <a:spcPct val="110000"/>
              </a:lnSpc>
            </a:pPr>
            <a:r>
              <a:rPr lang="en-GB" sz="2000" dirty="0"/>
              <a:t>Data projects in collaboration with research communities and partner </a:t>
            </a:r>
            <a:r>
              <a:rPr lang="en-GB" sz="2000" dirty="0" smtClean="0"/>
              <a:t>organisations</a:t>
            </a:r>
          </a:p>
          <a:p>
            <a:pPr marL="342900" lvl="1" indent="-342900">
              <a:lnSpc>
                <a:spcPct val="110000"/>
              </a:lnSpc>
              <a:buFont typeface="Arial"/>
              <a:buChar char="•"/>
            </a:pPr>
            <a:r>
              <a:rPr lang="en-GB" dirty="0" smtClean="0"/>
              <a:t>Advice, training </a:t>
            </a:r>
            <a:r>
              <a:rPr lang="en-GB" dirty="0"/>
              <a:t>and support (Data Seal of Approval, Persistent Identifier Infrastructure)</a:t>
            </a:r>
          </a:p>
          <a:p>
            <a:pPr>
              <a:lnSpc>
                <a:spcPct val="110000"/>
              </a:lnSpc>
            </a:pPr>
            <a:r>
              <a:rPr lang="en-GB" sz="2000" dirty="0" smtClean="0"/>
              <a:t>R&amp;D into archiving of and access to digital information</a:t>
            </a:r>
            <a:endParaRPr lang="nl-NL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370969" y="17027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823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7462" y="780384"/>
            <a:ext cx="8870922" cy="90391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err="1" smtClean="0"/>
              <a:t>NARCIS.nl</a:t>
            </a:r>
            <a:r>
              <a:rPr lang="en-US" sz="2400" b="1" dirty="0" smtClean="0"/>
              <a:t>: Access to Research Information, </a:t>
            </a:r>
            <a:br>
              <a:rPr lang="en-US" sz="2400" b="1" dirty="0" smtClean="0"/>
            </a:br>
            <a:r>
              <a:rPr lang="en-US" sz="2400" b="1" dirty="0" smtClean="0"/>
              <a:t>e-Publications, Data Sets and more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87860"/>
            <a:ext cx="9143999" cy="336281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215722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277367" y="762000"/>
            <a:ext cx="8409433" cy="762000"/>
          </a:xfrm>
        </p:spPr>
        <p:txBody>
          <a:bodyPr/>
          <a:lstStyle/>
          <a:p>
            <a:pPr eaLnBrk="1" hangingPunct="1"/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Datasets in DANS EASY (Sept. 2012)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76400"/>
          <a:ext cx="5486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8800" y="2819400"/>
            <a:ext cx="2144713" cy="5842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/>
              <a:t>1,8% of datasets &gt; 2 GB</a:t>
            </a:r>
          </a:p>
          <a:p>
            <a:pPr>
              <a:defRPr/>
            </a:pPr>
            <a:r>
              <a:rPr lang="en-US" sz="1600" dirty="0"/>
              <a:t>2,8% of datasets &gt; 1 GB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5295900" y="1828800"/>
          <a:ext cx="3848100" cy="346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797" name="TextBox 10"/>
          <p:cNvSpPr txBox="1">
            <a:spLocks noChangeArrowheads="1"/>
          </p:cNvSpPr>
          <p:nvPr/>
        </p:nvSpPr>
        <p:spPr bwMode="auto">
          <a:xfrm>
            <a:off x="5029200" y="5257800"/>
            <a:ext cx="327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23,560 datasets 1,693,413 files</a:t>
            </a:r>
          </a:p>
        </p:txBody>
      </p:sp>
    </p:spTree>
    <p:extLst>
      <p:ext uri="{BB962C8B-B14F-4D97-AF65-F5344CB8AC3E}">
        <p14:creationId xmlns:p14="http://schemas.microsoft.com/office/powerpoint/2010/main" val="464298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DANS NL DE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Lege presentati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Lege presentatie">
    <a:majorFont>
      <a:latin typeface="Arial"/>
      <a:ea typeface="ＭＳ Ｐゴシック"/>
      <a:cs typeface="ＭＳ Ｐゴシック"/>
    </a:majorFont>
    <a:minorFont>
      <a:latin typeface="Verdana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ege presentati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Lege presentatie">
    <a:majorFont>
      <a:latin typeface="Arial"/>
      <a:ea typeface="ＭＳ Ｐゴシック"/>
      <a:cs typeface="ＭＳ Ｐゴシック"/>
    </a:majorFont>
    <a:minorFont>
      <a:latin typeface="Verdana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 DANS NL DEF.potx</Template>
  <TotalTime>15135</TotalTime>
  <Words>906</Words>
  <Application>Microsoft Macintosh PowerPoint</Application>
  <PresentationFormat>On-screen Show (4:3)</PresentationFormat>
  <Paragraphs>97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Template DANS NL DEF</vt:lpstr>
      <vt:lpstr>Costs and benefits of preserving digital research data</vt:lpstr>
      <vt:lpstr>PowerPoint Presentation</vt:lpstr>
      <vt:lpstr>Paul Wheatley</vt:lpstr>
      <vt:lpstr>So many cost models and approaches…</vt:lpstr>
      <vt:lpstr>The value of data</vt:lpstr>
      <vt:lpstr>What is DANS?</vt:lpstr>
      <vt:lpstr>Our main activities and services</vt:lpstr>
      <vt:lpstr>NARCIS.nl: Access to Research Information,  e-Publications, Data Sets and more</vt:lpstr>
      <vt:lpstr>Datasets in DANS EASY (Sept. 2012)</vt:lpstr>
      <vt:lpstr>5 Criteria 16 Guidelines</vt:lpstr>
      <vt:lpstr>Cost projects at DANS</vt:lpstr>
      <vt:lpstr>PowerPoint Presentation</vt:lpstr>
      <vt:lpstr>Indirect cost (%) per principal activities </vt:lpstr>
      <vt:lpstr>Earlier approaches to earning money from archived data</vt:lpstr>
      <vt:lpstr>To conclude: our current policy</vt:lpstr>
      <vt:lpstr>Thank you for your attention and visit us at:</vt:lpstr>
    </vt:vector>
  </TitlesOfParts>
  <Company>DANS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 Sorensen</dc:creator>
  <cp:lastModifiedBy>Peter Doorn</cp:lastModifiedBy>
  <cp:revision>144</cp:revision>
  <dcterms:created xsi:type="dcterms:W3CDTF">2011-03-02T15:12:50Z</dcterms:created>
  <dcterms:modified xsi:type="dcterms:W3CDTF">2012-11-06T08:56:52Z</dcterms:modified>
</cp:coreProperties>
</file>