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647" r:id="rId2"/>
    <p:sldId id="943" r:id="rId3"/>
    <p:sldId id="949" r:id="rId4"/>
    <p:sldId id="966" r:id="rId5"/>
    <p:sldId id="963" r:id="rId6"/>
    <p:sldId id="965" r:id="rId7"/>
    <p:sldId id="964" r:id="rId8"/>
    <p:sldId id="971" r:id="rId9"/>
    <p:sldId id="973" r:id="rId10"/>
    <p:sldId id="974" r:id="rId11"/>
    <p:sldId id="959" r:id="rId12"/>
    <p:sldId id="960" r:id="rId13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169863" indent="1143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341313" indent="2286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512763" indent="3429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684213" indent="455613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M-JAN WIJNGAARDEN" initials="HW" lastIdx="2" clrIdx="0"/>
  <p:cmAuthor id="1" name="mmarinuc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070C0"/>
    <a:srgbClr val="777777"/>
    <a:srgbClr val="B9BE78"/>
    <a:srgbClr val="B8B8B8"/>
    <a:srgbClr val="4D4D4D"/>
    <a:srgbClr val="758194"/>
    <a:srgbClr val="737C92"/>
    <a:srgbClr val="EDED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89" autoAdjust="0"/>
    <p:restoredTop sz="75704" autoAdjust="0"/>
  </p:normalViewPr>
  <p:slideViewPr>
    <p:cSldViewPr snapToGrid="0">
      <p:cViewPr>
        <p:scale>
          <a:sx n="80" d="100"/>
          <a:sy n="80" d="100"/>
        </p:scale>
        <p:origin x="-840" y="-78"/>
      </p:cViewPr>
      <p:guideLst>
        <p:guide orient="horz" pos="347"/>
        <p:guide orient="horz" pos="700"/>
        <p:guide pos="509"/>
        <p:guide pos="575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/>
            </a:lvl1pPr>
          </a:lstStyle>
          <a:p>
            <a:fld id="{3BB55AF8-218B-466F-9D8F-4D0A52D068A7}" type="datetime1">
              <a:rPr lang="en-US"/>
              <a:pPr/>
              <a:t>11/1/2012</a:t>
            </a:fld>
            <a:endParaRPr lang="en-US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600825"/>
            <a:ext cx="396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/>
            </a:lvl1pPr>
          </a:lstStyle>
          <a:p>
            <a:fld id="{2D34897D-8FA5-4401-8FFA-63B67EA0F78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8" charset="0"/>
              </a:defRPr>
            </a:lvl1pPr>
          </a:lstStyle>
          <a:p>
            <a:fld id="{ED8A91FD-F7A3-42C8-8959-9C5C43F6BDC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b="1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1275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125413" indent="-39688" algn="l" rtl="0" eaLnBrk="0" fontAlgn="base" hangingPunct="0">
      <a:spcBef>
        <a:spcPct val="30000"/>
      </a:spcBef>
      <a:spcAft>
        <a:spcPct val="0"/>
      </a:spcAft>
      <a:buSzPct val="100000"/>
      <a:buFont typeface="Times" pitchFamily="-108" charset="0"/>
      <a:buChar char="•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215900" indent="-44450" algn="l" rtl="0" eaLnBrk="0" fontAlgn="base" hangingPunct="0">
      <a:spcBef>
        <a:spcPct val="30000"/>
      </a:spcBef>
      <a:spcAft>
        <a:spcPct val="0"/>
      </a:spcAft>
      <a:buChar char="–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25876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856575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102789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99206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7052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516688"/>
            <a:ext cx="3957638" cy="339725"/>
          </a:xfrm>
          <a:noFill/>
        </p:spPr>
        <p:txBody>
          <a:bodyPr lIns="91300" tIns="45651" rIns="91300" bIns="45651"/>
          <a:lstStyle/>
          <a:p>
            <a:pPr>
              <a:buFont typeface="Times New Roman" pitchFamily="18" charset="0"/>
              <a:buNone/>
            </a:pPr>
            <a:fld id="{8CF6B413-D769-4304-8582-2B53F4FC81CD}" type="slidenum">
              <a:rPr lang="en-US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5181600" y="6516688"/>
            <a:ext cx="3960813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98" tIns="46369" rIns="93098" bIns="46369" anchor="b"/>
          <a:lstStyle/>
          <a:p>
            <a:pPr algn="r">
              <a:tabLst>
                <a:tab pos="0" algn="l"/>
                <a:tab pos="454025" algn="l"/>
                <a:tab pos="911225" algn="l"/>
                <a:tab pos="1366838" algn="l"/>
                <a:tab pos="1824038" algn="l"/>
                <a:tab pos="2281238" algn="l"/>
                <a:tab pos="2736850" algn="l"/>
                <a:tab pos="3194050" algn="l"/>
                <a:tab pos="3651250" algn="l"/>
                <a:tab pos="4106863" algn="l"/>
                <a:tab pos="4564063" algn="l"/>
                <a:tab pos="5021263" algn="l"/>
                <a:tab pos="5476875" algn="l"/>
                <a:tab pos="5932488" algn="l"/>
                <a:tab pos="6389688" algn="l"/>
                <a:tab pos="6845300" algn="l"/>
                <a:tab pos="7302500" algn="l"/>
                <a:tab pos="7758113" algn="l"/>
                <a:tab pos="8215313" algn="l"/>
                <a:tab pos="8672513" algn="l"/>
                <a:tab pos="9128125" algn="l"/>
              </a:tabLst>
            </a:pPr>
            <a:fld id="{298E4131-3C5F-460B-8DC6-3E57167F1F7A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4025" algn="l"/>
                  <a:tab pos="911225" algn="l"/>
                  <a:tab pos="1366838" algn="l"/>
                  <a:tab pos="1824038" algn="l"/>
                  <a:tab pos="2281238" algn="l"/>
                  <a:tab pos="2736850" algn="l"/>
                  <a:tab pos="3194050" algn="l"/>
                  <a:tab pos="3651250" algn="l"/>
                  <a:tab pos="4106863" algn="l"/>
                  <a:tab pos="4564063" algn="l"/>
                  <a:tab pos="5021263" algn="l"/>
                  <a:tab pos="5476875" algn="l"/>
                  <a:tab pos="5932488" algn="l"/>
                  <a:tab pos="6389688" algn="l"/>
                  <a:tab pos="6845300" algn="l"/>
                  <a:tab pos="7302500" algn="l"/>
                  <a:tab pos="7758113" algn="l"/>
                  <a:tab pos="8215313" algn="l"/>
                  <a:tab pos="8672513" algn="l"/>
                  <a:tab pos="9128125" algn="l"/>
                </a:tabLst>
              </a:pPr>
              <a:t>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5181600" y="6516688"/>
            <a:ext cx="396240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98" tIns="46369" rIns="93098" bIns="46369" anchor="b"/>
          <a:lstStyle/>
          <a:p>
            <a:pPr algn="r">
              <a:tabLst>
                <a:tab pos="0" algn="l"/>
                <a:tab pos="454025" algn="l"/>
                <a:tab pos="911225" algn="l"/>
                <a:tab pos="1366838" algn="l"/>
                <a:tab pos="1824038" algn="l"/>
                <a:tab pos="2281238" algn="l"/>
                <a:tab pos="2736850" algn="l"/>
                <a:tab pos="3194050" algn="l"/>
                <a:tab pos="3651250" algn="l"/>
                <a:tab pos="4106863" algn="l"/>
                <a:tab pos="4564063" algn="l"/>
                <a:tab pos="5021263" algn="l"/>
                <a:tab pos="5476875" algn="l"/>
                <a:tab pos="5932488" algn="l"/>
                <a:tab pos="6389688" algn="l"/>
                <a:tab pos="6845300" algn="l"/>
                <a:tab pos="7302500" algn="l"/>
                <a:tab pos="7758113" algn="l"/>
                <a:tab pos="8215313" algn="l"/>
                <a:tab pos="8672513" algn="l"/>
                <a:tab pos="9128125" algn="l"/>
              </a:tabLst>
            </a:pPr>
            <a:fld id="{CA5EF1E5-96A2-45D3-933B-5E5465699860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4025" algn="l"/>
                  <a:tab pos="911225" algn="l"/>
                  <a:tab pos="1366838" algn="l"/>
                  <a:tab pos="1824038" algn="l"/>
                  <a:tab pos="2281238" algn="l"/>
                  <a:tab pos="2736850" algn="l"/>
                  <a:tab pos="3194050" algn="l"/>
                  <a:tab pos="3651250" algn="l"/>
                  <a:tab pos="4106863" algn="l"/>
                  <a:tab pos="4564063" algn="l"/>
                  <a:tab pos="5021263" algn="l"/>
                  <a:tab pos="5476875" algn="l"/>
                  <a:tab pos="5932488" algn="l"/>
                  <a:tab pos="6389688" algn="l"/>
                  <a:tab pos="6845300" algn="l"/>
                  <a:tab pos="7302500" algn="l"/>
                  <a:tab pos="7758113" algn="l"/>
                  <a:tab pos="8215313" algn="l"/>
                  <a:tab pos="8672513" algn="l"/>
                  <a:tab pos="9128125" algn="l"/>
                </a:tabLst>
              </a:pPr>
              <a:t>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541463" y="514350"/>
            <a:ext cx="6062662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0" tIns="45651" rIns="91300" bIns="45651" anchor="ctr"/>
          <a:lstStyle/>
          <a:p>
            <a:endParaRPr lang="nl-NL"/>
          </a:p>
        </p:txBody>
      </p:sp>
      <p:sp>
        <p:nvSpPr>
          <p:cNvPr id="22534" name="Text Box 4"/>
          <p:cNvSpPr>
            <a:spLocks noGrp="1" noChangeArrowheads="1"/>
          </p:cNvSpPr>
          <p:nvPr>
            <p:ph type="body"/>
          </p:nvPr>
        </p:nvSpPr>
        <p:spPr>
          <a:xfrm>
            <a:off x="1219200" y="3259138"/>
            <a:ext cx="6707188" cy="3154362"/>
          </a:xfrm>
          <a:noFill/>
          <a:ln/>
        </p:spPr>
        <p:txBody>
          <a:bodyPr anchor="ctr" anchorCtr="1"/>
          <a:lstStyle/>
          <a:p>
            <a:pPr>
              <a:spcBef>
                <a:spcPts val="450"/>
              </a:spcBef>
              <a:tabLst>
                <a:tab pos="0" algn="l"/>
                <a:tab pos="454025" algn="l"/>
                <a:tab pos="911225" algn="l"/>
                <a:tab pos="1366838" algn="l"/>
                <a:tab pos="1824038" algn="l"/>
                <a:tab pos="2281238" algn="l"/>
                <a:tab pos="2736850" algn="l"/>
                <a:tab pos="3194050" algn="l"/>
                <a:tab pos="3651250" algn="l"/>
                <a:tab pos="4106863" algn="l"/>
                <a:tab pos="4564063" algn="l"/>
                <a:tab pos="5021263" algn="l"/>
                <a:tab pos="5476875" algn="l"/>
                <a:tab pos="5932488" algn="l"/>
                <a:tab pos="6389688" algn="l"/>
                <a:tab pos="6845300" algn="l"/>
                <a:tab pos="7302500" algn="l"/>
                <a:tab pos="7758113" algn="l"/>
                <a:tab pos="8215313" algn="l"/>
                <a:tab pos="8672513" algn="l"/>
                <a:tab pos="9128125" algn="l"/>
              </a:tabLst>
            </a:pPr>
            <a:endParaRPr lang="en-US" b="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A91FD-F7A3-42C8-8959-9C5C43F6BDC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ED3D0-48AC-45FF-BE5E-093462499849}" type="slidenum">
              <a:rPr lang="en-US" smtClean="0">
                <a:solidFill>
                  <a:prstClr val="black"/>
                </a:solidFill>
                <a:latin typeface="Times" pitchFamily="18" charset="0"/>
                <a:ea typeface="ＭＳ Ｐゴシック"/>
                <a:cs typeface="ＭＳ Ｐゴシック"/>
              </a:rPr>
              <a:pPr/>
              <a:t>3</a:t>
            </a:fld>
            <a:endParaRPr lang="en-US" dirty="0" smtClean="0">
              <a:solidFill>
                <a:prstClr val="black"/>
              </a:solidFill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45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8800" y="138113"/>
            <a:ext cx="5499100" cy="3094037"/>
          </a:xfrm>
          <a:ln/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686550" cy="3074988"/>
          </a:xfrm>
          <a:noFill/>
          <a:ln/>
        </p:spPr>
        <p:txBody>
          <a:bodyPr wrap="none" anchor="ctr"/>
          <a:lstStyle/>
          <a:p>
            <a:pPr>
              <a:lnSpc>
                <a:spcPct val="90000"/>
              </a:lnSpc>
              <a:buFontTx/>
              <a:buNone/>
            </a:pPr>
            <a:endParaRPr lang="en-US" sz="1100" dirty="0" smtClean="0">
              <a:solidFill>
                <a:srgbClr val="FF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A91FD-F7A3-42C8-8959-9C5C43F6BDC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endParaRPr lang="en-US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387EF-F058-408A-A102-C7B79645F3A7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endParaRPr lang="en-US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387EF-F058-408A-A102-C7B79645F3A7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endParaRPr lang="en-US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387EF-F058-408A-A102-C7B79645F3A7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A3114-A202-488C-8CEE-8A056E92C0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5938"/>
            <a:ext cx="4564063" cy="2566987"/>
          </a:xfrm>
          <a:ln w="12700" cap="flat">
            <a:solidFill>
              <a:schemeClr val="tx1"/>
            </a:solidFill>
          </a:ln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343" y="3256838"/>
            <a:ext cx="6705315" cy="3086868"/>
          </a:xfrm>
          <a:noFill/>
          <a:ln/>
        </p:spPr>
        <p:txBody>
          <a:bodyPr lIns="94883" tIns="47442" rIns="94883" bIns="47442"/>
          <a:lstStyle/>
          <a:p>
            <a:pPr eaLnBrk="1" hangingPunct="1"/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72" tIns="47636" rIns="95272" bIns="47636" anchor="b"/>
          <a:lstStyle/>
          <a:p>
            <a:pPr algn="r" defTabSz="950913"/>
            <a:fld id="{A58C1D5E-3DF2-40A0-B793-25B514275F36}" type="slidenum">
              <a:rPr lang="en-US" sz="1200"/>
              <a:pPr algn="r" defTabSz="950913"/>
              <a:t>12</a:t>
            </a:fld>
            <a:endParaRPr lang="en-US" sz="1200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b="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3101981"/>
            <a:ext cx="2227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Tall Red"/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85807"/>
            <a:ext cx="11445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5" descr="Wide Red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62316" y="685807"/>
            <a:ext cx="588168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30" y="3596155"/>
            <a:ext cx="7772797" cy="6708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9" y="4410273"/>
            <a:ext cx="7075289" cy="53264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70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9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1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2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4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9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39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4" y="1150940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4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0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5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30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73" indent="0">
              <a:buNone/>
              <a:defRPr sz="700"/>
            </a:lvl2pPr>
            <a:lvl3pPr marL="571145" indent="0">
              <a:buNone/>
              <a:defRPr sz="600"/>
            </a:lvl3pPr>
            <a:lvl4pPr marL="856718" indent="0">
              <a:buNone/>
              <a:defRPr sz="600"/>
            </a:lvl4pPr>
            <a:lvl5pPr marL="1142291" indent="0">
              <a:buNone/>
              <a:defRPr sz="600"/>
            </a:lvl5pPr>
            <a:lvl6pPr marL="1427864" indent="0">
              <a:buNone/>
              <a:defRPr sz="600"/>
            </a:lvl6pPr>
            <a:lvl7pPr marL="1713437" indent="0">
              <a:buNone/>
              <a:defRPr sz="600"/>
            </a:lvl7pPr>
            <a:lvl8pPr marL="1999011" indent="0">
              <a:buNone/>
              <a:defRPr sz="600"/>
            </a:lvl8pPr>
            <a:lvl9pPr marL="228458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11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81"/>
            <a:ext cx="7950200" cy="4730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0"/>
            <a:ext cx="7900974" cy="3648075"/>
          </a:xfrm>
        </p:spPr>
        <p:txBody>
          <a:bodyPr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38" y="658579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5866" y="2"/>
            <a:ext cx="1608137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45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18062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68" y="357657"/>
            <a:ext cx="7779072" cy="1244269"/>
          </a:xfrm>
        </p:spPr>
        <p:txBody>
          <a:bodyPr/>
          <a:lstStyle>
            <a:lvl1pPr marL="91440" indent="-914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817690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75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-1588" y="0"/>
            <a:ext cx="9145588" cy="3625850"/>
            <a:chOff x="-1587" y="0"/>
            <a:chExt cx="9145587" cy="3625850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" y="1821932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615"/>
            <a:ext cx="8132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3638"/>
            <a:ext cx="81264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57115" tIns="28558" rIns="57115" bIns="28558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2"/>
            <a:ext cx="573088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grpSp>
        <p:nvGrpSpPr>
          <p:cNvPr id="1031" name="Group 5"/>
          <p:cNvGrpSpPr>
            <a:grpSpLocks/>
          </p:cNvGrpSpPr>
          <p:nvPr/>
        </p:nvGrpSpPr>
        <p:grpSpPr bwMode="auto">
          <a:xfrm>
            <a:off x="0" y="4629157"/>
            <a:ext cx="9144000" cy="168275"/>
            <a:chOff x="0" y="4629150"/>
            <a:chExt cx="9144000" cy="168275"/>
          </a:xfrm>
        </p:grpSpPr>
        <p:pic>
          <p:nvPicPr>
            <p:cNvPr id="1032" name="Picture 25" descr="Red Bar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3" descr="O_redbox_clr_rgb.jp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88" r:id="rId2"/>
    <p:sldLayoutId id="2147484098" r:id="rId3"/>
    <p:sldLayoutId id="2147484089" r:id="rId4"/>
    <p:sldLayoutId id="2147484090" r:id="rId5"/>
    <p:sldLayoutId id="2147484099" r:id="rId6"/>
    <p:sldLayoutId id="2147484100" r:id="rId7"/>
    <p:sldLayoutId id="2147484101" r:id="rId8"/>
    <p:sldLayoutId id="2147484102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103" r:id="rId16"/>
    <p:sldLayoutId id="2147484104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7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2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725" indent="-212725" algn="l" rtl="0" eaLnBrk="0" fontAlgn="base" hangingPunct="0">
        <a:spcBef>
          <a:spcPts val="500"/>
        </a:spcBef>
        <a:spcAft>
          <a:spcPts val="200"/>
        </a:spcAft>
        <a:buClr>
          <a:srgbClr val="FF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763" indent="-227013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788" indent="-141288" algn="l" rtl="0" eaLnBrk="0" fontAlgn="base" hangingPunct="0">
        <a:spcBef>
          <a:spcPts val="200"/>
        </a:spcBef>
        <a:spcAft>
          <a:spcPts val="200"/>
        </a:spcAft>
        <a:buClr>
          <a:srgbClr val="C00000"/>
        </a:buClr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850" indent="-22860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775" indent="-231775" algn="l" rtl="0" eaLnBrk="0" fontAlgn="base" hangingPunct="0">
        <a:spcBef>
          <a:spcPts val="200"/>
        </a:spcBef>
        <a:spcAft>
          <a:spcPts val="200"/>
        </a:spcAft>
        <a:buClr>
          <a:srgbClr val="FF0000"/>
        </a:buClr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651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224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797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369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7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145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18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29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864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437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901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9"/>
          <p:cNvSpPr>
            <a:spLocks noGrp="1"/>
          </p:cNvSpPr>
          <p:nvPr>
            <p:ph type="ctrTitle"/>
          </p:nvPr>
        </p:nvSpPr>
        <p:spPr>
          <a:xfrm>
            <a:off x="1152533" y="3534729"/>
            <a:ext cx="5761223" cy="671512"/>
          </a:xfrm>
        </p:spPr>
        <p:txBody>
          <a:bodyPr anchor="ctr"/>
          <a:lstStyle/>
          <a:p>
            <a:r>
              <a:rPr lang="en-US" dirty="0" smtClean="0">
                <a:ea typeface="ＭＳ Ｐゴシック" pitchFamily="34" charset="-128"/>
              </a:rPr>
              <a:t>Data across time and organizations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400" dirty="0" smtClean="0">
                <a:ea typeface="ＭＳ Ｐゴシック" pitchFamily="34" charset="-128"/>
              </a:rPr>
              <a:t>APA Conference 2012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1508" name="Subtitle 7"/>
          <p:cNvSpPr>
            <a:spLocks noGrp="1"/>
          </p:cNvSpPr>
          <p:nvPr>
            <p:ph type="subTitle" idx="1"/>
          </p:nvPr>
        </p:nvSpPr>
        <p:spPr>
          <a:xfrm>
            <a:off x="1152525" y="4316290"/>
            <a:ext cx="7075488" cy="533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 smtClean="0">
                <a:ea typeface="ＭＳ Ｐゴシック" pitchFamily="34" charset="-128"/>
              </a:rPr>
              <a:t>Monica Marinucci</a:t>
            </a:r>
          </a:p>
          <a:p>
            <a:pPr>
              <a:spcBef>
                <a:spcPct val="0"/>
              </a:spcBef>
            </a:pPr>
            <a:r>
              <a:rPr lang="en-US" sz="1400" dirty="0" smtClean="0">
                <a:ea typeface="ＭＳ Ｐゴシック" pitchFamily="34" charset="-128"/>
              </a:rPr>
              <a:t>Director of Research, Global Education &amp; Research Industry </a:t>
            </a:r>
            <a:r>
              <a:rPr lang="en-US" sz="1400" dirty="0" smtClean="0">
                <a:ea typeface="ＭＳ Ｐゴシック" pitchFamily="34" charset="-128"/>
              </a:rPr>
              <a:t>Unit</a:t>
            </a:r>
            <a:endParaRPr lang="en-US" sz="1400"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7784" y="598492"/>
            <a:ext cx="4038409" cy="234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8496" y="1427572"/>
            <a:ext cx="2197718" cy="56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74641" y="923033"/>
            <a:ext cx="5113337" cy="3242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15000"/>
            </a:pPr>
            <a:r>
              <a:rPr lang="en-US" sz="1400" b="1" dirty="0">
                <a:ea typeface="MS PGothic" pitchFamily="34" charset="-128"/>
                <a:cs typeface="Arial" charset="0"/>
              </a:rPr>
              <a:t>COMPANY OVERVIEW</a:t>
            </a:r>
            <a:endParaRPr lang="en-US" sz="1400" b="1" dirty="0">
              <a:ea typeface="MS PGothic" pitchFamily="34" charset="-128"/>
              <a:cs typeface="Arial" charset="0"/>
            </a:endParaRPr>
          </a:p>
          <a:p>
            <a:pPr marL="117475" indent="-117475">
              <a:lnSpc>
                <a:spcPct val="95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AU" sz="1400" dirty="0" smtClean="0"/>
              <a:t>One of the world’s largest neuroscience research organizations</a:t>
            </a:r>
          </a:p>
          <a:p>
            <a:pPr marL="117475" indent="-117475">
              <a:lnSpc>
                <a:spcPct val="95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dirty="0" smtClean="0"/>
              <a:t>Employees</a:t>
            </a:r>
            <a:r>
              <a:rPr lang="en-US" sz="1400" dirty="0" smtClean="0"/>
              <a:t>: </a:t>
            </a:r>
            <a:r>
              <a:rPr lang="en-US" sz="1400" dirty="0" smtClean="0"/>
              <a:t>380</a:t>
            </a:r>
            <a:endParaRPr lang="en-US" sz="1400" dirty="0" smtClean="0"/>
          </a:p>
          <a:p>
            <a:pPr marL="114300" indent="-11430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15000"/>
            </a:pPr>
            <a:r>
              <a:rPr lang="en-US" sz="1400" b="1" dirty="0" smtClean="0">
                <a:ea typeface="MS PGothic" pitchFamily="34" charset="-128"/>
                <a:cs typeface="Arial" charset="0"/>
              </a:rPr>
              <a:t>C</a:t>
            </a:r>
            <a:r>
              <a:rPr lang="en-US" sz="1400" b="1" dirty="0" smtClean="0">
                <a:ea typeface="MS PGothic" pitchFamily="34" charset="-128"/>
                <a:cs typeface="Arial" charset="0"/>
              </a:rPr>
              <a:t>HALLENGES/OPPORTUNITIES</a:t>
            </a:r>
            <a:endParaRPr lang="en-US" sz="1400" b="1" dirty="0">
              <a:ea typeface="MS PGothic" pitchFamily="34" charset="-128"/>
              <a:cs typeface="Arial" charset="0"/>
            </a:endParaRPr>
          </a:p>
          <a:p>
            <a:pPr marL="117475" indent="-117475">
              <a:lnSpc>
                <a:spcPct val="95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dirty="0" smtClean="0"/>
              <a:t>Reduce file retrieval times to ensure researchers can access data such as magnetic resonance imaging files and high-resolution scans in a timely manner</a:t>
            </a:r>
          </a:p>
          <a:p>
            <a:pPr marL="117475" indent="-117475">
              <a:lnSpc>
                <a:spcPct val="95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dirty="0" smtClean="0"/>
              <a:t>Shorten backup times to minimize the impact of this process on the ability of staff to access files</a:t>
            </a:r>
          </a:p>
          <a:p>
            <a:pPr marL="117475" indent="-117475">
              <a:lnSpc>
                <a:spcPct val="95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dirty="0" smtClean="0"/>
              <a:t>Ensure support is readily available to assist with issues such as failed parts or </a:t>
            </a:r>
            <a:r>
              <a:rPr lang="en-US" sz="1400" dirty="0" smtClean="0"/>
              <a:t>outages</a:t>
            </a:r>
            <a:endParaRPr lang="en-US" sz="1400" dirty="0" smtClean="0"/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1400" b="1" dirty="0" smtClean="0">
                <a:ea typeface="MS PGothic" pitchFamily="34" charset="-128"/>
                <a:cs typeface="Arial" charset="0"/>
              </a:rPr>
              <a:t>SOLUTION</a:t>
            </a:r>
            <a:endParaRPr lang="en-US" sz="1400" b="1" dirty="0"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dirty="0" smtClean="0"/>
              <a:t>Oracle Sun infrastructure and Oracle Premier Support </a:t>
            </a:r>
            <a:r>
              <a:rPr lang="en-US" sz="1400" dirty="0" smtClean="0"/>
              <a:t>to ensure that critical </a:t>
            </a:r>
            <a:r>
              <a:rPr lang="en-US" sz="1400" dirty="0" smtClean="0"/>
              <a:t>research data and systems are secure, always available, and easy to access</a:t>
            </a:r>
            <a:endParaRPr lang="en-US" sz="1050" b="0" dirty="0">
              <a:ea typeface="MS PGothic" pitchFamily="34" charset="-128"/>
              <a:cs typeface="Arial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739481" y="984091"/>
            <a:ext cx="2992437" cy="17558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  <a:buClr>
                <a:srgbClr val="000000"/>
              </a:buClr>
              <a:buSzPct val="115000"/>
            </a:pPr>
            <a:r>
              <a:rPr lang="en-US" sz="1400" b="1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RESULTS</a:t>
            </a:r>
            <a:endParaRPr lang="en-US" sz="1400" b="1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117475" indent="-117475"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Ensured scientists can access the research data and image files they need much faster than before</a:t>
            </a:r>
            <a:endParaRPr lang="en-AU" sz="1400" dirty="0" smtClean="0">
              <a:solidFill>
                <a:srgbClr val="FF0000"/>
              </a:solidFill>
            </a:endParaRPr>
          </a:p>
          <a:p>
            <a:pPr marL="117475" indent="-117475"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Cut backup times from seven hours to between five and ten minutes, enabling more frequent backups that ensure data </a:t>
            </a:r>
            <a:r>
              <a:rPr lang="en-US" sz="1400" dirty="0" smtClean="0">
                <a:solidFill>
                  <a:srgbClr val="FF0000"/>
                </a:solidFill>
              </a:rPr>
              <a:t>security</a:t>
            </a:r>
            <a:endParaRPr lang="en-AU" sz="1400" dirty="0" smtClean="0">
              <a:solidFill>
                <a:srgbClr val="FF0000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470528" y="1085850"/>
            <a:ext cx="15875" cy="335994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37" name="Title 9"/>
          <p:cNvSpPr>
            <a:spLocks noGrp="1"/>
          </p:cNvSpPr>
          <p:nvPr>
            <p:ph type="title"/>
          </p:nvPr>
        </p:nvSpPr>
        <p:spPr>
          <a:xfrm>
            <a:off x="889000" y="151735"/>
            <a:ext cx="7581900" cy="642938"/>
          </a:xfrm>
        </p:spPr>
        <p:txBody>
          <a:bodyPr/>
          <a:lstStyle/>
          <a:p>
            <a:r>
              <a:rPr lang="en-US" dirty="0" smtClean="0"/>
              <a:t>Queensland Brain Institute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84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7453" y="4888707"/>
            <a:ext cx="296863" cy="22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110" y="143931"/>
            <a:ext cx="2483980" cy="50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2676" y="2818439"/>
            <a:ext cx="1701882" cy="179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Text Box 6"/>
          <p:cNvSpPr txBox="1">
            <a:spLocks noChangeArrowheads="1"/>
          </p:cNvSpPr>
          <p:nvPr/>
        </p:nvSpPr>
        <p:spPr bwMode="auto">
          <a:xfrm>
            <a:off x="837911" y="400050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GB" sz="16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238596" name="Text Box 7"/>
          <p:cNvSpPr txBox="1">
            <a:spLocks noChangeArrowheads="1"/>
          </p:cNvSpPr>
          <p:nvPr/>
        </p:nvSpPr>
        <p:spPr bwMode="auto">
          <a:xfrm>
            <a:off x="3063242" y="2183131"/>
            <a:ext cx="2741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Thank </a:t>
            </a:r>
            <a:r>
              <a:rPr lang="en-GB" sz="2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You!</a:t>
            </a:r>
            <a:endParaRPr lang="en-GB" sz="28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1"/>
          <p:cNvSpPr txBox="1">
            <a:spLocks noGrp="1"/>
          </p:cNvSpPr>
          <p:nvPr/>
        </p:nvSpPr>
        <p:spPr bwMode="auto">
          <a:xfrm>
            <a:off x="8316913" y="4916305"/>
            <a:ext cx="3746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/>
            <a:fld id="{844279D8-B794-4275-8525-8C7B41A8E0EA}" type="slidenum">
              <a:rPr lang="en-US" sz="900">
                <a:solidFill>
                  <a:srgbClr val="777777"/>
                </a:solidFill>
              </a:rPr>
              <a:pPr algn="r"/>
              <a:t>12</a:t>
            </a:fld>
            <a:endParaRPr lang="en-US" sz="900" dirty="0">
              <a:solidFill>
                <a:srgbClr val="777777"/>
              </a:solidFill>
            </a:endParaRP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5" y="1847851"/>
            <a:ext cx="53832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Rectangle 3"/>
          <p:cNvSpPr>
            <a:spLocks noChangeArrowheads="1"/>
          </p:cNvSpPr>
          <p:nvPr/>
        </p:nvSpPr>
        <p:spPr bwMode="white">
          <a:xfrm>
            <a:off x="0" y="4400550"/>
            <a:ext cx="9144000" cy="742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89822" y="2133600"/>
            <a:ext cx="1996377" cy="37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050" b="1" dirty="0" smtClean="0">
                <a:solidFill>
                  <a:schemeClr val="accent6">
                    <a:lumMod val="50000"/>
                  </a:schemeClr>
                </a:solidFill>
              </a:rPr>
              <a:t>Availability </a:t>
            </a:r>
            <a:endParaRPr lang="en-US" sz="105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16" y="133062"/>
            <a:ext cx="8132762" cy="431800"/>
          </a:xfrm>
        </p:spPr>
        <p:txBody>
          <a:bodyPr/>
          <a:lstStyle/>
          <a:p>
            <a:r>
              <a:rPr lang="en-US" dirty="0" smtClean="0"/>
              <a:t>Archiving nowadays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265" y="914404"/>
            <a:ext cx="8367354" cy="362082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dirty="0" smtClean="0"/>
              <a:t>To maintain access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sz="600" i="1" dirty="0" smtClean="0"/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sz="600" i="1" dirty="0" smtClean="0"/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sz="600" i="1" dirty="0" smtClean="0"/>
          </a:p>
          <a:p>
            <a:pPr algn="r">
              <a:spcAft>
                <a:spcPts val="300"/>
              </a:spcAft>
            </a:pPr>
            <a:r>
              <a:rPr lang="en-US" dirty="0" smtClean="0"/>
              <a:t>To </a:t>
            </a:r>
            <a:r>
              <a:rPr lang="en-US" dirty="0" smtClean="0"/>
              <a:t>meet legal </a:t>
            </a:r>
            <a:r>
              <a:rPr lang="en-US" sz="1800" dirty="0" smtClean="0"/>
              <a:t>and </a:t>
            </a:r>
            <a:r>
              <a:rPr lang="en-US" dirty="0" smtClean="0"/>
              <a:t>corporate regulations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sz="2200" dirty="0" smtClean="0"/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sz="2200" dirty="0" smtClean="0"/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dirty="0" smtClean="0"/>
              <a:t>To </a:t>
            </a:r>
            <a:r>
              <a:rPr lang="en-US" dirty="0" err="1" smtClean="0"/>
              <a:t>fulfil</a:t>
            </a:r>
            <a:r>
              <a:rPr lang="en-US" dirty="0" smtClean="0"/>
              <a:t> a 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9000" t="16089" r="13500"/>
          <a:stretch>
            <a:fillRect/>
          </a:stretch>
        </p:blipFill>
        <p:spPr>
          <a:xfrm>
            <a:off x="5067695" y="1235785"/>
            <a:ext cx="1412510" cy="783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8888" y="834572"/>
            <a:ext cx="1459455" cy="3654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1976: Viking Mission </a:t>
            </a:r>
            <a:b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on Mars</a:t>
            </a:r>
            <a:endParaRPr lang="en-US" sz="105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681" y="852396"/>
            <a:ext cx="1416219" cy="3654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1986:BBC </a:t>
            </a:r>
            <a:r>
              <a:rPr lang="en-US" sz="1050" b="1" dirty="0" err="1" smtClean="0">
                <a:solidFill>
                  <a:schemeClr val="accent6">
                    <a:lumMod val="50000"/>
                  </a:schemeClr>
                </a:solidFill>
              </a:rPr>
              <a:t>Domesday</a:t>
            </a:r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Project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81600" y="3440106"/>
            <a:ext cx="1372625" cy="91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941" y="1252279"/>
            <a:ext cx="1410095" cy="778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1060" y="3101022"/>
            <a:ext cx="1297857" cy="3654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Royal Botanical Gardens Kew</a:t>
            </a:r>
            <a:endParaRPr lang="en-US" sz="105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818" y="2490527"/>
            <a:ext cx="1425521" cy="57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83606" y="2194367"/>
            <a:ext cx="1412834" cy="3295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050" b="1" dirty="0" smtClean="0">
                <a:solidFill>
                  <a:schemeClr val="accent6">
                    <a:lumMod val="50000"/>
                  </a:schemeClr>
                </a:solidFill>
              </a:rPr>
              <a:t>Compliant </a:t>
            </a:r>
            <a:r>
              <a:rPr lang="en-GB" sz="1050" b="1" dirty="0" smtClean="0">
                <a:solidFill>
                  <a:schemeClr val="accent6">
                    <a:lumMod val="50000"/>
                  </a:schemeClr>
                </a:solidFill>
              </a:rPr>
              <a:t>image archive</a:t>
            </a:r>
            <a:endParaRPr lang="en-US" sz="105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2650" y="2654555"/>
            <a:ext cx="3429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66160" y="2629790"/>
            <a:ext cx="2484119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05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0615" y="151027"/>
            <a:ext cx="8346831" cy="642938"/>
          </a:xfrm>
        </p:spPr>
        <p:txBody>
          <a:bodyPr/>
          <a:lstStyle/>
          <a:p>
            <a:r>
              <a:rPr lang="en-US" sz="2600" dirty="0" smtClean="0"/>
              <a:t>Business </a:t>
            </a:r>
            <a:r>
              <a:rPr lang="en-US" sz="2600" dirty="0" smtClean="0"/>
              <a:t>Reasons</a:t>
            </a:r>
            <a:endParaRPr lang="en-US" sz="2600" dirty="0" smtClean="0"/>
          </a:p>
        </p:txBody>
      </p:sp>
      <p:grpSp>
        <p:nvGrpSpPr>
          <p:cNvPr id="2" name="Group 12"/>
          <p:cNvGrpSpPr/>
          <p:nvPr/>
        </p:nvGrpSpPr>
        <p:grpSpPr>
          <a:xfrm>
            <a:off x="812800" y="882128"/>
            <a:ext cx="7836348" cy="3422486"/>
            <a:chOff x="812800" y="1223174"/>
            <a:chExt cx="7435488" cy="3081439"/>
          </a:xfrm>
        </p:grpSpPr>
        <p:sp>
          <p:nvSpPr>
            <p:cNvPr id="30" name="Rechteck 17"/>
            <p:cNvSpPr/>
            <p:nvPr/>
          </p:nvSpPr>
          <p:spPr bwMode="gray">
            <a:xfrm>
              <a:off x="812800" y="1223174"/>
              <a:ext cx="2402108" cy="1405990"/>
            </a:xfrm>
            <a:prstGeom prst="rect">
              <a:avLst/>
            </a:prstGeom>
            <a:blipFill>
              <a:blip r:embed="rId3" cstate="print">
                <a:extLst>
                  <a:ext uri="{BEBA8EAE-BF5A-486C-A8C5-ECC9F3942E4B}">
                    <a14:imgProps xmlns:mc="http://schemas.openxmlformats.org/markup-compatibility/2006" xmlns:mv="urn:schemas-microsoft-com:mac:vml" xmlns="" xmlns:a14="http://schemas.microsoft.com/office/drawing/2010/main">
                      <a14:imgLayer r:embed="rId4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3" name="Rechteck 21"/>
            <p:cNvSpPr/>
            <p:nvPr/>
          </p:nvSpPr>
          <p:spPr bwMode="gray">
            <a:xfrm>
              <a:off x="3329356" y="1223174"/>
              <a:ext cx="2402108" cy="140599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-1000" t="-1000" r="-1000" b="-1000"/>
              </a:stretch>
            </a:blip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5" name="Rechteck 22"/>
            <p:cNvSpPr/>
            <p:nvPr/>
          </p:nvSpPr>
          <p:spPr bwMode="gray">
            <a:xfrm>
              <a:off x="5845486" y="1224285"/>
              <a:ext cx="2402108" cy="1405990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 l="-1000" t="-1000" r="-1000" b="-1000"/>
              </a:stretch>
            </a:blip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31" name="Rechteck 13"/>
            <p:cNvSpPr/>
            <p:nvPr/>
          </p:nvSpPr>
          <p:spPr bwMode="gray">
            <a:xfrm>
              <a:off x="812800" y="2630275"/>
              <a:ext cx="2402108" cy="491616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alpha val="71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72000" bIns="0" anchor="ctr"/>
            <a:lstStyle/>
            <a:p>
              <a:pPr marL="0" marR="0" lvl="0" indent="0" algn="ctr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Tx/>
                <a:buNone/>
                <a:tabLst>
                  <a:tab pos="656650" algn="l"/>
                  <a:tab pos="1313299" algn="l"/>
                </a:tabLst>
                <a:defRPr/>
              </a:pPr>
              <a:r>
                <a:rPr lang="en-US" sz="1400" b="1" kern="0" noProof="1" smtClean="0">
                  <a:solidFill>
                    <a:srgbClr val="FFFFFF"/>
                  </a:solidFill>
                  <a:cs typeface="Arial" charset="0"/>
                </a:rPr>
                <a:t>Save Money</a:t>
              </a:r>
              <a:endParaRPr kumimoji="0" lang="en-US" sz="1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4" name="Rechteck 14"/>
            <p:cNvSpPr/>
            <p:nvPr/>
          </p:nvSpPr>
          <p:spPr bwMode="gray">
            <a:xfrm>
              <a:off x="3329356" y="2630275"/>
              <a:ext cx="2402108" cy="491616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alpha val="71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72000" bIns="0" anchor="ctr"/>
            <a:lstStyle/>
            <a:p>
              <a:pPr algn="ctr" defTabSz="801688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tabLst>
                  <a:tab pos="656650" algn="l"/>
                  <a:tab pos="1313299" algn="l"/>
                </a:tabLst>
                <a:defRPr/>
              </a:pPr>
              <a:r>
                <a:rPr lang="en-US" sz="1400" b="1" kern="0" noProof="1">
                  <a:solidFill>
                    <a:srgbClr val="FFFFFF"/>
                  </a:solidFill>
                  <a:cs typeface="Arial" charset="0"/>
                </a:rPr>
                <a:t>Reduce</a:t>
              </a:r>
              <a:r>
                <a:rPr lang="en-US" sz="1400" b="1" kern="0" noProof="1" smtClean="0">
                  <a:solidFill>
                    <a:srgbClr val="FFFFFF"/>
                  </a:solidFill>
                  <a:cs typeface="Arial" charset="0"/>
                </a:rPr>
                <a:t> Risk</a:t>
              </a:r>
              <a:endParaRPr lang="en-US" sz="1400" b="1" kern="0" noProof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6" name="Rechteck 15"/>
            <p:cNvSpPr/>
            <p:nvPr/>
          </p:nvSpPr>
          <p:spPr bwMode="gray">
            <a:xfrm>
              <a:off x="5846180" y="2630275"/>
              <a:ext cx="2402108" cy="491616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alpha val="71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72000" bIns="0" anchor="ctr"/>
            <a:lstStyle/>
            <a:p>
              <a:pPr marL="0" marR="0" lvl="0" indent="0" algn="ctr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Tx/>
                <a:buNone/>
                <a:tabLst>
                  <a:tab pos="656650" algn="l"/>
                  <a:tab pos="1313299" algn="l"/>
                </a:tabLst>
                <a:defRPr/>
              </a:pPr>
              <a:r>
                <a:rPr lang="en-US" sz="1400" b="1" kern="0" noProof="1" smtClean="0">
                  <a:solidFill>
                    <a:srgbClr val="FFFFFF"/>
                  </a:solidFill>
                  <a:cs typeface="Arial" charset="0"/>
                </a:rPr>
                <a:t>Increase User Productivity</a:t>
              </a:r>
              <a:endParaRPr lang="en-US" sz="1400" b="1" kern="0" noProof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7" name="Rechteck 23"/>
            <p:cNvSpPr/>
            <p:nvPr/>
          </p:nvSpPr>
          <p:spPr bwMode="gray">
            <a:xfrm>
              <a:off x="3332978" y="3103418"/>
              <a:ext cx="2398486" cy="1200720"/>
            </a:xfrm>
            <a:prstGeom prst="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0" rIns="274320" bIns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ct val="90000"/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Ensure continued access to critical data and functions</a:t>
              </a:r>
              <a:endParaRPr 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hteck 24"/>
            <p:cNvSpPr/>
            <p:nvPr/>
          </p:nvSpPr>
          <p:spPr bwMode="gray">
            <a:xfrm>
              <a:off x="5846182" y="3103474"/>
              <a:ext cx="2401415" cy="1201139"/>
            </a:xfrm>
            <a:prstGeom prst="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0" rIns="108000" bIns="0" anchor="ctr" anchorCtr="0"/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ct val="90000"/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Improve service levels resulting in higher </a:t>
              </a:r>
              <a:r>
                <a:rPr lang="en-US" sz="1400" kern="0" dirty="0" smtClean="0">
                  <a:solidFill>
                    <a:sysClr val="windowText" lastClr="000000"/>
                  </a:solidFill>
                </a:rPr>
                <a:t>productivity</a:t>
              </a:r>
              <a:endParaRPr lang="en-US" sz="1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Rechteck 18"/>
            <p:cNvSpPr/>
            <p:nvPr/>
          </p:nvSpPr>
          <p:spPr bwMode="gray">
            <a:xfrm>
              <a:off x="812801" y="3103418"/>
              <a:ext cx="2402109" cy="1200720"/>
            </a:xfrm>
            <a:prstGeom prst="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0" rIns="108000" bIns="0" anchor="ctr" anchorCtr="0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ct val="90000"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Reduce capital and operational costs to maximize IT </a:t>
              </a:r>
              <a:r>
                <a:rPr lang="en-US" sz="1400" kern="0" dirty="0">
                  <a:solidFill>
                    <a:sysClr val="windowText" lastClr="000000"/>
                  </a:solidFill>
                </a:rPr>
                <a:t>investments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Value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1160" y="2571750"/>
            <a:ext cx="169164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0440" y="621614"/>
            <a:ext cx="1554480" cy="258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73962" y="251460"/>
            <a:ext cx="1793838" cy="51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HealthCare</a:t>
            </a:r>
            <a:endParaRPr lang="en-US" sz="1800" b="1" dirty="0" smtClean="0">
              <a:solidFill>
                <a:schemeClr val="tx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1" y="1212874"/>
            <a:ext cx="1874520" cy="97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" y="830580"/>
            <a:ext cx="2011680" cy="502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Government</a:t>
            </a:r>
            <a:endParaRPr 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4960" y="1584455"/>
            <a:ext cx="1750089" cy="226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98720" y="1135380"/>
            <a:ext cx="2301240" cy="51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Manufacturing</a:t>
            </a:r>
            <a:endParaRPr lang="en-US" sz="1800" b="1" dirty="0" smtClean="0">
              <a:solidFill>
                <a:schemeClr val="tx2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8868" y="2331720"/>
            <a:ext cx="1639401" cy="220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723042" y="1958340"/>
            <a:ext cx="1793838" cy="51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Banking</a:t>
            </a:r>
            <a:endParaRPr lang="en-US" sz="1800" b="1" dirty="0" smtClean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8360" y="2209800"/>
            <a:ext cx="1402080" cy="502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Justice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636615" y="94860"/>
            <a:ext cx="8985600" cy="632506"/>
          </a:xfrm>
          <a:prstGeom prst="rect">
            <a:avLst/>
          </a:prstGeom>
          <a:ln/>
        </p:spPr>
        <p:txBody>
          <a:bodyPr lIns="80348" tIns="41781" rIns="80348" bIns="41781" anchor="ctr"/>
          <a:lstStyle/>
          <a:p>
            <a:pPr marL="0" marR="0" lvl="0" indent="0" algn="l" defTabSz="370286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  <a:defRPr/>
            </a:pPr>
            <a:r>
              <a:rPr lang="en-US" sz="2800" b="1" dirty="0" smtClean="0">
                <a:ea typeface="ＭＳ Ｐゴシック" pitchFamily="127" charset="-128"/>
                <a:cs typeface="ＭＳ Ｐゴシック" pitchFamily="127" charset="-128"/>
              </a:rPr>
              <a:t>Research Strategies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435928" y="893139"/>
            <a:ext cx="8203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i="0" dirty="0" smtClean="0">
                <a:latin typeface="Arial" pitchFamily="34" charset="0"/>
                <a:cs typeface="Arial" pitchFamily="34" charset="0"/>
              </a:rPr>
              <a:t>Unlock potential of your Research content</a:t>
            </a:r>
          </a:p>
          <a:p>
            <a:pPr marL="515938" lvl="3" indent="-173038">
              <a:spcBef>
                <a:spcPts val="3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600" dirty="0" smtClean="0"/>
              <a:t>Broadening Research community using data</a:t>
            </a:r>
          </a:p>
          <a:p>
            <a:pPr marL="515938" lvl="3" indent="-173038">
              <a:spcBef>
                <a:spcPts val="3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600" dirty="0" smtClean="0"/>
              <a:t>Reduce Time-to-Discovery</a:t>
            </a:r>
          </a:p>
          <a:p>
            <a:pPr marL="515938" lvl="3" indent="-173038">
              <a:spcBef>
                <a:spcPts val="3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600" dirty="0" smtClean="0"/>
              <a:t>Shortening Research Lifecycle</a:t>
            </a:r>
          </a:p>
          <a:p>
            <a:pPr marL="171450" indent="-171450" fontAlgn="auto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i="0" dirty="0" smtClean="0">
                <a:latin typeface="Arial" pitchFamily="34" charset="0"/>
                <a:cs typeface="Arial" pitchFamily="34" charset="0"/>
              </a:rPr>
              <a:t>Institutional Leadership</a:t>
            </a:r>
          </a:p>
          <a:p>
            <a:pPr marL="515938" lvl="3" indent="-173038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600" dirty="0" smtClean="0"/>
              <a:t>Optimizing resources and IT assets</a:t>
            </a:r>
          </a:p>
          <a:p>
            <a:pPr marL="515938" lvl="3" indent="-173038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600" dirty="0" smtClean="0"/>
              <a:t>Attracting future Researchers</a:t>
            </a:r>
          </a:p>
          <a:p>
            <a:pPr marL="515938" lvl="3" indent="-173038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600" dirty="0" smtClean="0"/>
              <a:t>Global collaboration opportunities</a:t>
            </a:r>
          </a:p>
          <a:p>
            <a:pPr marL="171450" indent="-171450" fontAlgn="auto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i="0" kern="0" dirty="0" smtClean="0">
                <a:solidFill>
                  <a:srgbClr val="000000"/>
                </a:solidFill>
              </a:rPr>
              <a:t>Security and re-use of Intellectual Property </a:t>
            </a:r>
          </a:p>
          <a:p>
            <a:pPr marL="515938" lvl="3" indent="-173038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600" dirty="0" smtClean="0"/>
              <a:t>Access new types of user communities</a:t>
            </a:r>
          </a:p>
          <a:p>
            <a:pPr marL="515938" lvl="3" indent="-173038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600" dirty="0" smtClean="0"/>
              <a:t>Maximize the value of research data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42712" y="-1"/>
            <a:ext cx="1401288" cy="4644878"/>
            <a:chOff x="7585363" y="-1"/>
            <a:chExt cx="1571548" cy="4730308"/>
          </a:xfrm>
        </p:grpSpPr>
        <p:pic>
          <p:nvPicPr>
            <p:cNvPr id="18" name="Picture 17" descr="Screen Shot 2012-04-10 at 15.35.48.png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2771" y="-1"/>
              <a:ext cx="1541230" cy="1200727"/>
            </a:xfrm>
            <a:prstGeom prst="rect">
              <a:avLst/>
            </a:prstGeom>
          </p:spPr>
        </p:pic>
        <p:pic>
          <p:nvPicPr>
            <p:cNvPr id="19" name="Picture 18" descr="Screen Shot 2012-04-10 at 15.36.41.png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6911" y="1119909"/>
              <a:ext cx="1560000" cy="1080000"/>
            </a:xfrm>
            <a:prstGeom prst="rect">
              <a:avLst/>
            </a:prstGeom>
          </p:spPr>
        </p:pic>
        <p:pic>
          <p:nvPicPr>
            <p:cNvPr id="20" name="Picture 19" descr="Screen Shot 2012-04-10 at 15.36.41.png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31545" y="2193635"/>
              <a:ext cx="1512455" cy="1147379"/>
            </a:xfrm>
            <a:prstGeom prst="rect">
              <a:avLst/>
            </a:prstGeom>
          </p:spPr>
        </p:pic>
        <p:pic>
          <p:nvPicPr>
            <p:cNvPr id="21" name="Picture 20" descr="Screen Shot 2012-04-10 at 15.38.22.png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85363" y="3529581"/>
              <a:ext cx="1553882" cy="1200726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7631532" y="-1"/>
              <a:ext cx="0" cy="46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26"/>
          <p:cNvSpPr txBox="1">
            <a:spLocks noChangeArrowheads="1"/>
          </p:cNvSpPr>
          <p:nvPr/>
        </p:nvSpPr>
        <p:spPr>
          <a:xfrm>
            <a:off x="636615" y="103073"/>
            <a:ext cx="8507385" cy="632506"/>
          </a:xfrm>
          <a:prstGeom prst="rect">
            <a:avLst/>
          </a:prstGeom>
          <a:ln/>
        </p:spPr>
        <p:txBody>
          <a:bodyPr lIns="80348" tIns="41781" rIns="80348" bIns="41781" anchor="ctr"/>
          <a:lstStyle/>
          <a:p>
            <a:pPr marL="0" marR="0" lvl="0" indent="0" algn="l" defTabSz="370286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Research Data Management Flow</a:t>
            </a:r>
          </a:p>
        </p:txBody>
      </p:sp>
      <p:sp>
        <p:nvSpPr>
          <p:cNvPr id="63" name="Right Arrow 62"/>
          <p:cNvSpPr/>
          <p:nvPr/>
        </p:nvSpPr>
        <p:spPr bwMode="gray">
          <a:xfrm>
            <a:off x="126841" y="1057654"/>
            <a:ext cx="8802505" cy="2054921"/>
          </a:xfrm>
          <a:prstGeom prst="rightArrow">
            <a:avLst>
              <a:gd name="adj1" fmla="val 50000"/>
              <a:gd name="adj2" fmla="val 32653"/>
            </a:avLst>
          </a:prstGeom>
          <a:solidFill>
            <a:schemeClr val="accent6">
              <a:lumMod val="75000"/>
              <a:alpha val="26000"/>
            </a:schemeClr>
          </a:solidFill>
          <a:ln w="3492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grpSp>
        <p:nvGrpSpPr>
          <p:cNvPr id="2" name="Group 106"/>
          <p:cNvGrpSpPr/>
          <p:nvPr/>
        </p:nvGrpSpPr>
        <p:grpSpPr>
          <a:xfrm>
            <a:off x="189133" y="1739430"/>
            <a:ext cx="8481273" cy="733900"/>
            <a:chOff x="280958" y="1100900"/>
            <a:chExt cx="8481273" cy="457200"/>
          </a:xfrm>
        </p:grpSpPr>
        <p:sp>
          <p:nvSpPr>
            <p:cNvPr id="68" name="AutoShape 129"/>
            <p:cNvSpPr>
              <a:spLocks noChangeArrowheads="1"/>
            </p:cNvSpPr>
            <p:nvPr/>
          </p:nvSpPr>
          <p:spPr bwMode="gray">
            <a:xfrm>
              <a:off x="3607194" y="1100900"/>
              <a:ext cx="1816806" cy="457200"/>
            </a:xfrm>
            <a:prstGeom prst="chevron">
              <a:avLst>
                <a:gd name="adj" fmla="val 30871"/>
              </a:avLst>
            </a:prstGeom>
            <a:solidFill>
              <a:schemeClr val="tx2"/>
            </a:solidFill>
            <a:ln w="25400" cap="rnd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spcBef>
                  <a:spcPts val="0"/>
                </a:spcBef>
              </a:pPr>
              <a:r>
                <a:rPr lang="en-US" sz="12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Scholarly Publications</a:t>
              </a:r>
            </a:p>
          </p:txBody>
        </p:sp>
        <p:sp>
          <p:nvSpPr>
            <p:cNvPr id="69" name="AutoShape 125"/>
            <p:cNvSpPr>
              <a:spLocks noChangeArrowheads="1"/>
            </p:cNvSpPr>
            <p:nvPr/>
          </p:nvSpPr>
          <p:spPr bwMode="gray">
            <a:xfrm>
              <a:off x="5270312" y="1100900"/>
              <a:ext cx="1828800" cy="457200"/>
            </a:xfrm>
            <a:prstGeom prst="chevron">
              <a:avLst>
                <a:gd name="adj" fmla="val 30871"/>
              </a:avLst>
            </a:prstGeom>
            <a:solidFill>
              <a:schemeClr val="tx2"/>
            </a:solidFill>
            <a:ln w="25400" cap="rnd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spcBef>
                  <a:spcPts val="0"/>
                </a:spcBef>
              </a:pPr>
              <a:r>
                <a:rPr lang="en-US" sz="12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Community Involvement</a:t>
              </a:r>
            </a:p>
          </p:txBody>
        </p:sp>
        <p:sp>
          <p:nvSpPr>
            <p:cNvPr id="70" name="AutoShape 133"/>
            <p:cNvSpPr>
              <a:spLocks noChangeArrowheads="1"/>
            </p:cNvSpPr>
            <p:nvPr/>
          </p:nvSpPr>
          <p:spPr bwMode="gray">
            <a:xfrm>
              <a:off x="1944076" y="1100900"/>
              <a:ext cx="1828800" cy="457200"/>
            </a:xfrm>
            <a:prstGeom prst="chevron">
              <a:avLst>
                <a:gd name="adj" fmla="val 30871"/>
              </a:avLst>
            </a:prstGeom>
            <a:solidFill>
              <a:schemeClr val="tx2"/>
            </a:solidFill>
            <a:ln w="25400" cap="rnd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spcBef>
                  <a:spcPts val="0"/>
                </a:spcBef>
              </a:pPr>
              <a:r>
                <a:rPr lang="en-US" sz="12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Data Analysis and Validation</a:t>
              </a:r>
            </a:p>
          </p:txBody>
        </p:sp>
        <p:sp>
          <p:nvSpPr>
            <p:cNvPr id="71" name="AutoShape 137"/>
            <p:cNvSpPr>
              <a:spLocks noChangeArrowheads="1"/>
            </p:cNvSpPr>
            <p:nvPr/>
          </p:nvSpPr>
          <p:spPr bwMode="gray">
            <a:xfrm>
              <a:off x="280958" y="1100900"/>
              <a:ext cx="1828800" cy="457200"/>
            </a:xfrm>
            <a:prstGeom prst="chevron">
              <a:avLst>
                <a:gd name="adj" fmla="val 30871"/>
              </a:avLst>
            </a:prstGeom>
            <a:solidFill>
              <a:schemeClr val="tx2"/>
            </a:solidFill>
            <a:ln w="25400" cap="rnd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spcBef>
                  <a:spcPts val="0"/>
                </a:spcBef>
              </a:pPr>
              <a:r>
                <a:rPr lang="en-US" sz="12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Data Acquisition</a:t>
              </a:r>
            </a:p>
          </p:txBody>
        </p:sp>
        <p:sp>
          <p:nvSpPr>
            <p:cNvPr id="72" name="AutoShape 141"/>
            <p:cNvSpPr>
              <a:spLocks noChangeArrowheads="1"/>
            </p:cNvSpPr>
            <p:nvPr/>
          </p:nvSpPr>
          <p:spPr bwMode="gray">
            <a:xfrm>
              <a:off x="6933431" y="1100900"/>
              <a:ext cx="1828800" cy="457200"/>
            </a:xfrm>
            <a:prstGeom prst="chevron">
              <a:avLst>
                <a:gd name="adj" fmla="val 30871"/>
              </a:avLst>
            </a:prstGeom>
            <a:solidFill>
              <a:schemeClr val="tx2"/>
            </a:solidFill>
            <a:ln w="25400" cap="rnd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spcBef>
                  <a:spcPts val="0"/>
                </a:spcBef>
              </a:pPr>
              <a:r>
                <a:rPr lang="en-US" sz="12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Archiving and Long-term Access</a:t>
              </a:r>
            </a:p>
          </p:txBody>
        </p:sp>
      </p:grpSp>
      <p:sp>
        <p:nvSpPr>
          <p:cNvPr id="66" name="Rectangle 65"/>
          <p:cNvSpPr/>
          <p:nvPr/>
        </p:nvSpPr>
        <p:spPr bwMode="gray">
          <a:xfrm>
            <a:off x="112820" y="1275937"/>
            <a:ext cx="3212271" cy="22935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Experiment and Research Creation</a:t>
            </a:r>
          </a:p>
        </p:txBody>
      </p:sp>
      <p:sp>
        <p:nvSpPr>
          <p:cNvPr id="67" name="Rectangle 66"/>
          <p:cNvSpPr/>
          <p:nvPr/>
        </p:nvSpPr>
        <p:spPr bwMode="gray">
          <a:xfrm>
            <a:off x="6257635" y="1275937"/>
            <a:ext cx="2542515" cy="235193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Permanent Access</a:t>
            </a:r>
          </a:p>
        </p:txBody>
      </p:sp>
      <p:cxnSp>
        <p:nvCxnSpPr>
          <p:cNvPr id="78" name="Straight Connector 77"/>
          <p:cNvCxnSpPr/>
          <p:nvPr/>
        </p:nvCxnSpPr>
        <p:spPr bwMode="gray">
          <a:xfrm>
            <a:off x="6218363" y="1287379"/>
            <a:ext cx="1" cy="18288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ectangle 78"/>
          <p:cNvSpPr/>
          <p:nvPr/>
        </p:nvSpPr>
        <p:spPr bwMode="gray">
          <a:xfrm>
            <a:off x="3558308" y="1275937"/>
            <a:ext cx="2542515" cy="22935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Sharing an d Collaboration</a:t>
            </a:r>
          </a:p>
        </p:txBody>
      </p:sp>
      <p:cxnSp>
        <p:nvCxnSpPr>
          <p:cNvPr id="80" name="Straight Connector 79"/>
          <p:cNvCxnSpPr/>
          <p:nvPr/>
        </p:nvCxnSpPr>
        <p:spPr bwMode="gray">
          <a:xfrm>
            <a:off x="3438217" y="1289688"/>
            <a:ext cx="1" cy="18288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0638" y="3360706"/>
            <a:ext cx="8146473" cy="11637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GB" sz="1400" b="1" dirty="0" smtClean="0"/>
              <a:t>Science </a:t>
            </a:r>
            <a:r>
              <a:rPr lang="en-GB" sz="1400" b="1" dirty="0" smtClean="0"/>
              <a:t>Daily (February 24, 2010),</a:t>
            </a:r>
            <a:endParaRPr lang="en-US" sz="1400" b="1" dirty="0" smtClean="0"/>
          </a:p>
          <a:p>
            <a:r>
              <a:rPr lang="en-GB" sz="1600" dirty="0" smtClean="0"/>
              <a:t> </a:t>
            </a:r>
            <a:r>
              <a:rPr lang="en-GB" sz="1400" i="1" dirty="0" smtClean="0"/>
              <a:t>“…it’s about doing good science, and ensuring the science is reproducible, but it’s also about finding ways to bring data together from different sources and using them in new ways…to replicate a study or re-use data you have to know where a data set came from and how it’s been processed.  Tracking all the context and transformations is part of the </a:t>
            </a:r>
            <a:r>
              <a:rPr lang="en-GB" sz="1400" i="1" dirty="0" err="1" smtClean="0"/>
              <a:t>curation</a:t>
            </a:r>
            <a:r>
              <a:rPr lang="en-GB" sz="1400" i="1" dirty="0" smtClean="0"/>
              <a:t> process.”</a:t>
            </a:r>
            <a:r>
              <a:rPr lang="en-GB" sz="1400" dirty="0" smtClean="0"/>
              <a:t> </a:t>
            </a:r>
            <a:endParaRPr lang="en-US" sz="1600" dirty="0" smtClean="0"/>
          </a:p>
          <a:p>
            <a:pPr algn="l"/>
            <a:endParaRPr lang="en-US" sz="18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9185" y="866899"/>
            <a:ext cx="5014814" cy="3007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50865" y="903756"/>
            <a:ext cx="44444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/>
              <a:t>Addresses the whole Research Content Lifecycle</a:t>
            </a:r>
          </a:p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/>
              <a:t>Optimized storage and access strategy</a:t>
            </a:r>
          </a:p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/>
              <a:t>Collaboration and Re-use of content in a unified coherent repository</a:t>
            </a:r>
          </a:p>
          <a:p>
            <a:pPr marL="180975" indent="-180975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/>
              <a:t>Security &amp; Identity Management</a:t>
            </a: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636615" y="94860"/>
            <a:ext cx="8145878" cy="632506"/>
          </a:xfrm>
          <a:prstGeom prst="rect">
            <a:avLst/>
          </a:prstGeom>
          <a:ln/>
        </p:spPr>
        <p:txBody>
          <a:bodyPr lIns="80348" tIns="41781" rIns="80348" bIns="41781" anchor="ctr"/>
          <a:lstStyle/>
          <a:p>
            <a:pPr marL="0" marR="0" lvl="0" indent="0" algn="l" defTabSz="370286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Oracle Differentiators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2109" y="691736"/>
            <a:ext cx="701749" cy="3441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Research Ecosystem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723" y="3651938"/>
            <a:ext cx="1066948" cy="3615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Research Infrastructure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5164" y="2593792"/>
            <a:ext cx="861238" cy="3508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Research Data 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87538" y="2859331"/>
            <a:ext cx="967562" cy="3083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Research Administration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4017" y="2276284"/>
            <a:ext cx="808075" cy="3508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Research Mission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6660" y="4179836"/>
            <a:ext cx="2892056" cy="3189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Research Enterprise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74641" y="923033"/>
            <a:ext cx="5113337" cy="32501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15000"/>
            </a:pPr>
            <a:r>
              <a:rPr lang="en-US" sz="1400" b="1" dirty="0" smtClean="0">
                <a:ea typeface="MS PGothic" pitchFamily="34" charset="-128"/>
                <a:cs typeface="Arial" charset="0"/>
              </a:rPr>
              <a:t>ORGANISATION OVERVIEW</a:t>
            </a:r>
            <a:endParaRPr lang="en-US" sz="1400" b="1" dirty="0"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400" b="0" dirty="0" smtClean="0">
                <a:ea typeface="MS PGothic" pitchFamily="34" charset="-128"/>
                <a:cs typeface="Arial" charset="0"/>
              </a:rPr>
              <a:t>The RBG Kew is first and foremost a scientific institution, </a:t>
            </a:r>
            <a:r>
              <a:rPr lang="en-US" sz="1400" b="0" dirty="0" smtClean="0">
                <a:ea typeface="MS PGothic" pitchFamily="34" charset="-128"/>
                <a:cs typeface="Arial" charset="0"/>
              </a:rPr>
              <a:t>as well as </a:t>
            </a:r>
            <a:r>
              <a:rPr lang="en-US" sz="1400" b="0" dirty="0" smtClean="0">
                <a:ea typeface="MS PGothic" pitchFamily="34" charset="-128"/>
                <a:cs typeface="Arial" charset="0"/>
              </a:rPr>
              <a:t>a key contributor to education establishments</a:t>
            </a:r>
          </a:p>
          <a:p>
            <a:pPr marL="114300" indent="-11430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15000"/>
            </a:pPr>
            <a:r>
              <a:rPr lang="en-US" sz="1400" b="1" dirty="0" smtClean="0">
                <a:ea typeface="MS PGothic" pitchFamily="34" charset="-128"/>
                <a:cs typeface="Arial" charset="0"/>
              </a:rPr>
              <a:t>CHALLENGES/OPPORTUNITIES</a:t>
            </a:r>
            <a:endParaRPr lang="en-US" sz="1400" b="1" dirty="0"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GB" sz="1400" b="0" dirty="0" smtClean="0">
                <a:ea typeface="MS PGothic" pitchFamily="34" charset="-128"/>
                <a:cs typeface="Arial" charset="0"/>
              </a:rPr>
              <a:t>Large numbers of disparate systems for content</a:t>
            </a: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GB" sz="1400" b="0" dirty="0" smtClean="0">
                <a:ea typeface="MS PGothic" pitchFamily="34" charset="-128"/>
                <a:cs typeface="Arial" charset="0"/>
              </a:rPr>
              <a:t>Huge amount of content from years of research, with large numbers of specimens and digital assets in excess of 1 billion</a:t>
            </a: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GB" sz="1400" b="0" dirty="0" smtClean="0">
                <a:ea typeface="MS PGothic" pitchFamily="34" charset="-128"/>
                <a:cs typeface="Arial" charset="0"/>
              </a:rPr>
              <a:t>They need to revamp their web presence, their  Digital Asset Management and their internal IT systems.</a:t>
            </a:r>
            <a:endParaRPr lang="en-GB" sz="1400" dirty="0"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15000"/>
            </a:pPr>
            <a:r>
              <a:rPr lang="en-US" sz="1400" b="1" dirty="0">
                <a:ea typeface="MS PGothic" pitchFamily="34" charset="-128"/>
                <a:cs typeface="Arial" charset="0"/>
              </a:rPr>
              <a:t>SOLUTION</a:t>
            </a: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b="0" dirty="0" smtClean="0">
                <a:ea typeface="MS PGothic" pitchFamily="34" charset="-128"/>
                <a:cs typeface="Arial" charset="0"/>
              </a:rPr>
              <a:t>Kew used Oracle’s Content Management system to consolidate their digital assets in multiple formats and launch a modern user experience for their 250</a:t>
            </a:r>
            <a:r>
              <a:rPr lang="en-US" sz="1400" b="0" baseline="30000" dirty="0" smtClean="0">
                <a:ea typeface="MS PGothic" pitchFamily="34" charset="-128"/>
                <a:cs typeface="Arial" charset="0"/>
              </a:rPr>
              <a:t>th</a:t>
            </a:r>
            <a:r>
              <a:rPr lang="en-US" sz="1400" b="0" dirty="0" smtClean="0">
                <a:ea typeface="MS PGothic" pitchFamily="34" charset="-128"/>
                <a:cs typeface="Arial" charset="0"/>
              </a:rPr>
              <a:t> anniversary</a:t>
            </a: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en-US" sz="1200" b="0" dirty="0" smtClean="0">
              <a:ea typeface="MS PGothic" pitchFamily="34" charset="-128"/>
              <a:cs typeface="Arial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739481" y="984091"/>
            <a:ext cx="2992437" cy="16050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  <a:buClr>
                <a:srgbClr val="000000"/>
              </a:buClr>
              <a:buSzPct val="115000"/>
            </a:pPr>
            <a:r>
              <a:rPr lang="en-US" sz="1400" b="1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RESULTS</a:t>
            </a:r>
            <a:endParaRPr lang="en-US" sz="1400" b="1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en-US" sz="1400" b="0" dirty="0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Leaner, less people intensive content creation, </a:t>
            </a:r>
            <a:r>
              <a:rPr lang="en-US" sz="1400" b="0" dirty="0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authorization </a:t>
            </a:r>
            <a:r>
              <a:rPr lang="en-US" sz="1400" b="0" dirty="0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and publishing of content</a:t>
            </a: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en-US" sz="1400" b="0" dirty="0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Increased numbers of people online</a:t>
            </a: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en-US" sz="1400" b="0" dirty="0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Reduced costs of content system maintenance</a:t>
            </a:r>
            <a:endParaRPr lang="en-US" sz="1400" b="0" dirty="0">
              <a:solidFill>
                <a:srgbClr val="FF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470528" y="1085850"/>
            <a:ext cx="15875" cy="335994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37" name="Title 9"/>
          <p:cNvSpPr>
            <a:spLocks noGrp="1"/>
          </p:cNvSpPr>
          <p:nvPr>
            <p:ph type="title"/>
          </p:nvPr>
        </p:nvSpPr>
        <p:spPr>
          <a:xfrm>
            <a:off x="889000" y="151735"/>
            <a:ext cx="7581900" cy="642938"/>
          </a:xfrm>
        </p:spPr>
        <p:txBody>
          <a:bodyPr/>
          <a:lstStyle/>
          <a:p>
            <a:r>
              <a:rPr lang="en-US" dirty="0" smtClean="0"/>
              <a:t>Royal Botanic Gardens Kew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white">
          <a:xfrm>
            <a:off x="304800" y="4818461"/>
            <a:ext cx="8451850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</a:pPr>
            <a:r>
              <a:rPr lang="en-US" dirty="0"/>
              <a:t>UCM</a:t>
            </a:r>
          </a:p>
          <a:p>
            <a:pPr marL="119063" indent="-119063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</a:pPr>
            <a:endParaRPr lang="en-US" dirty="0"/>
          </a:p>
        </p:txBody>
      </p:sp>
      <p:pic>
        <p:nvPicPr>
          <p:cNvPr id="184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7453" y="4888707"/>
            <a:ext cx="296863" cy="22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 t="19846" r="13035" b="4911"/>
          <a:stretch>
            <a:fillRect/>
          </a:stretch>
        </p:blipFill>
        <p:spPr bwMode="auto">
          <a:xfrm>
            <a:off x="5693225" y="2763183"/>
            <a:ext cx="3165913" cy="183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6984" y="210125"/>
            <a:ext cx="11144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74641" y="923033"/>
            <a:ext cx="5113337" cy="36086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15000"/>
            </a:pPr>
            <a:r>
              <a:rPr lang="en-US" sz="1400" b="1" dirty="0">
                <a:ea typeface="MS PGothic" pitchFamily="34" charset="-128"/>
                <a:cs typeface="Arial" charset="0"/>
              </a:rPr>
              <a:t>COMPANY OVERVIEW</a:t>
            </a:r>
            <a:endParaRPr lang="en-US" sz="1400" b="1" dirty="0"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400" dirty="0" smtClean="0">
                <a:ea typeface="MS PGothic" pitchFamily="34" charset="-128"/>
                <a:cs typeface="Arial" charset="0"/>
              </a:rPr>
              <a:t>Part 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of the Qatar Foundation, 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Qatar National Library was 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the first public library in the Gulf region, founded in 1962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.</a:t>
            </a:r>
          </a:p>
          <a:p>
            <a:pPr marL="114300" indent="-1143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400" dirty="0" smtClean="0">
                <a:ea typeface="MS PGothic" pitchFamily="34" charset="-128"/>
                <a:cs typeface="Arial" charset="0"/>
              </a:rPr>
              <a:t>It serves everybody from world-class researchers looking for highly-specialized scientific articles, to the general public who enjoy listening to music or watching videos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.</a:t>
            </a:r>
            <a:endParaRPr lang="en-US" sz="1400" dirty="0" smtClean="0"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15000"/>
            </a:pPr>
            <a:r>
              <a:rPr lang="en-US" sz="1400" b="1" dirty="0" smtClean="0">
                <a:ea typeface="MS PGothic" pitchFamily="34" charset="-128"/>
                <a:cs typeface="Arial" charset="0"/>
              </a:rPr>
              <a:t>C</a:t>
            </a:r>
            <a:r>
              <a:rPr lang="en-US" sz="1400" b="1" dirty="0" smtClean="0">
                <a:ea typeface="MS PGothic" pitchFamily="34" charset="-128"/>
                <a:cs typeface="Arial" charset="0"/>
              </a:rPr>
              <a:t>HALLENGES/OPPORTUNITIES</a:t>
            </a:r>
            <a:endParaRPr lang="en-US" sz="1400" b="1" dirty="0"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GB" sz="1400" b="0" dirty="0" smtClean="0">
                <a:ea typeface="MS PGothic" pitchFamily="34" charset="-128"/>
                <a:cs typeface="Arial" charset="0"/>
              </a:rPr>
              <a:t>Increasing data volumes</a:t>
            </a:r>
            <a:endParaRPr lang="en-GB" sz="1400" b="0" dirty="0" smtClean="0"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dirty="0" smtClean="0">
                <a:ea typeface="MS PGothic" pitchFamily="34" charset="-128"/>
                <a:cs typeface="Arial" charset="0"/>
              </a:rPr>
              <a:t>Quality of 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Service by ensuring Stability, Reliability and Sustainability</a:t>
            </a: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dirty="0" smtClean="0">
                <a:ea typeface="MS PGothic" pitchFamily="34" charset="-128"/>
                <a:cs typeface="Arial" charset="0"/>
              </a:rPr>
              <a:t>B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enefit 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of 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a full integrated solution and linear 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performance increase with the future upgrade </a:t>
            </a:r>
            <a:endParaRPr lang="en-US" sz="1400" dirty="0" smtClean="0"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1400" b="1" dirty="0" smtClean="0">
                <a:ea typeface="MS PGothic" pitchFamily="34" charset="-128"/>
                <a:cs typeface="Arial" charset="0"/>
              </a:rPr>
              <a:t>SOLUTION</a:t>
            </a:r>
            <a:endParaRPr lang="en-US" sz="1400" b="1" dirty="0"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400" b="0" dirty="0" smtClean="0">
                <a:ea typeface="MS PGothic" pitchFamily="34" charset="-128"/>
                <a:cs typeface="Arial" charset="0"/>
              </a:rPr>
              <a:t>Qata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r Foundation National Library </a:t>
            </a:r>
            <a:r>
              <a:rPr lang="en-US" sz="1400" b="0" dirty="0" smtClean="0">
                <a:ea typeface="MS PGothic" pitchFamily="34" charset="-128"/>
                <a:cs typeface="Arial" charset="0"/>
              </a:rPr>
              <a:t>used </a:t>
            </a:r>
            <a:r>
              <a:rPr lang="en-US" sz="1400" b="0" dirty="0" err="1" smtClean="0">
                <a:ea typeface="MS PGothic" pitchFamily="34" charset="-128"/>
                <a:cs typeface="Arial" charset="0"/>
              </a:rPr>
              <a:t>Sparc</a:t>
            </a:r>
            <a:r>
              <a:rPr lang="en-US" sz="1400" b="0" dirty="0" smtClean="0">
                <a:ea typeface="MS PGothic" pitchFamily="34" charset="-128"/>
                <a:cs typeface="Arial" charset="0"/>
              </a:rPr>
              <a:t> Systems, Solaris </a:t>
            </a:r>
            <a:r>
              <a:rPr lang="en-US" sz="1400" b="0" dirty="0" err="1" smtClean="0">
                <a:ea typeface="MS PGothic" pitchFamily="34" charset="-128"/>
                <a:cs typeface="Arial" charset="0"/>
              </a:rPr>
              <a:t>Virtualisation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, Oracle Storage Solutions and Oracle’s Axiom 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Storage to a fully integrated environment</a:t>
            </a:r>
            <a:endParaRPr lang="en-US" sz="1050" b="0" dirty="0">
              <a:ea typeface="MS PGothic" pitchFamily="34" charset="-128"/>
              <a:cs typeface="Arial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739481" y="984091"/>
            <a:ext cx="2992437" cy="15619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  <a:buClr>
                <a:srgbClr val="000000"/>
              </a:buClr>
              <a:buSzPct val="115000"/>
            </a:pPr>
            <a:r>
              <a:rPr lang="en-US" sz="1400" b="1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RESULTS</a:t>
            </a:r>
            <a:endParaRPr lang="en-US" sz="1400" b="1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en-US" sz="1400" b="0" dirty="0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Sustainable and Long-term Infrastructure to support </a:t>
            </a:r>
            <a:r>
              <a:rPr lang="en-US" sz="1400" dirty="0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customer’s growth and ambition.</a:t>
            </a:r>
            <a:endParaRPr lang="en-US" sz="1400" b="0" dirty="0" smtClean="0">
              <a:solidFill>
                <a:srgbClr val="FF0000"/>
              </a:solidFill>
              <a:ea typeface="MS PGothic" pitchFamily="34" charset="-128"/>
              <a:cs typeface="Arial" charset="0"/>
            </a:endParaRPr>
          </a:p>
          <a:p>
            <a:pPr marL="114300" indent="-11430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en-US" sz="1400" b="0" dirty="0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Fully integrated solution where monitoring and administration are </a:t>
            </a:r>
            <a:r>
              <a:rPr lang="en-US" sz="1400" b="0" dirty="0" err="1" smtClean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optimised</a:t>
            </a:r>
            <a:endParaRPr lang="en-US" sz="1400" b="0" dirty="0" smtClean="0">
              <a:solidFill>
                <a:srgbClr val="FF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470528" y="1085850"/>
            <a:ext cx="15875" cy="335994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37" name="Title 9"/>
          <p:cNvSpPr>
            <a:spLocks noGrp="1"/>
          </p:cNvSpPr>
          <p:nvPr>
            <p:ph type="title"/>
          </p:nvPr>
        </p:nvSpPr>
        <p:spPr>
          <a:xfrm>
            <a:off x="889000" y="151735"/>
            <a:ext cx="7581900" cy="642938"/>
          </a:xfrm>
        </p:spPr>
        <p:txBody>
          <a:bodyPr/>
          <a:lstStyle/>
          <a:p>
            <a:r>
              <a:rPr lang="en-US" dirty="0" smtClean="0"/>
              <a:t>Qatar National Library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84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7453" y="4888707"/>
            <a:ext cx="296863" cy="22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6570" y="178130"/>
            <a:ext cx="2429691" cy="110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9157" y="2814452"/>
            <a:ext cx="3547343" cy="16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8950" y="2436751"/>
            <a:ext cx="1735217" cy="4804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Corporate_PPT_Template_10x5.6_v2.potx</Template>
  <TotalTime>50908</TotalTime>
  <Words>685</Words>
  <Application>Microsoft Office PowerPoint</Application>
  <PresentationFormat>On-screen Show (16:9)</PresentationFormat>
  <Paragraphs>117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Corporate_PPT_Template_10x5.6_v2</vt:lpstr>
      <vt:lpstr>Data across time and organizations APA Conference 2012</vt:lpstr>
      <vt:lpstr>Archiving nowadays</vt:lpstr>
      <vt:lpstr>Business Reasons</vt:lpstr>
      <vt:lpstr>Business Value</vt:lpstr>
      <vt:lpstr>Slide 5</vt:lpstr>
      <vt:lpstr>Slide 6</vt:lpstr>
      <vt:lpstr>Slide 7</vt:lpstr>
      <vt:lpstr>Royal Botanic Gardens Kew  </vt:lpstr>
      <vt:lpstr>Qatar National Library</vt:lpstr>
      <vt:lpstr>Queensland Brain Institute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Maricel Lennon</dc:creator>
  <dc:description>This presentation contains information proprietary to Oracle Corporation</dc:description>
  <cp:lastModifiedBy>mmarinuc</cp:lastModifiedBy>
  <cp:revision>568</cp:revision>
  <cp:lastPrinted>2010-10-01T17:43:09Z</cp:lastPrinted>
  <dcterms:created xsi:type="dcterms:W3CDTF">2011-08-29T21:41:42Z</dcterms:created>
  <dcterms:modified xsi:type="dcterms:W3CDTF">2012-11-06T05:59:52Z</dcterms:modified>
</cp:coreProperties>
</file>