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1"/>
  </p:sldMasterIdLst>
  <p:notesMasterIdLst>
    <p:notesMasterId r:id="rId19"/>
  </p:notesMasterIdLst>
  <p:handoutMasterIdLst>
    <p:handoutMasterId r:id="rId20"/>
  </p:handoutMasterIdLst>
  <p:sldIdLst>
    <p:sldId id="774" r:id="rId2"/>
    <p:sldId id="776" r:id="rId3"/>
    <p:sldId id="817" r:id="rId4"/>
    <p:sldId id="879" r:id="rId5"/>
    <p:sldId id="893" r:id="rId6"/>
    <p:sldId id="894" r:id="rId7"/>
    <p:sldId id="895" r:id="rId8"/>
    <p:sldId id="901" r:id="rId9"/>
    <p:sldId id="955" r:id="rId10"/>
    <p:sldId id="954" r:id="rId11"/>
    <p:sldId id="956" r:id="rId12"/>
    <p:sldId id="957" r:id="rId13"/>
    <p:sldId id="958" r:id="rId14"/>
    <p:sldId id="959" r:id="rId15"/>
    <p:sldId id="953" r:id="rId16"/>
    <p:sldId id="887" r:id="rId17"/>
    <p:sldId id="769" r:id="rId18"/>
  </p:sldIdLst>
  <p:sldSz cx="9144000" cy="6858000" type="screen4x3"/>
  <p:notesSz cx="6623050" cy="9810750"/>
  <p:defaultTextStyle>
    <a:defPPr>
      <a:defRPr lang="en-GB"/>
    </a:defPPr>
    <a:lvl1pPr algn="l" rtl="0" fontAlgn="base">
      <a:spcBef>
        <a:spcPct val="0"/>
      </a:spcBef>
      <a:spcAft>
        <a:spcPct val="0"/>
      </a:spcAft>
      <a:defRPr sz="2400" b="1"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b="1"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b="1"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b="1"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b="1"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clrMru>
    <a:srgbClr val="8ED133"/>
    <a:srgbClr val="21C853"/>
    <a:srgbClr val="2BFF6B"/>
    <a:srgbClr val="0066CC"/>
    <a:srgbClr val="FFCC66"/>
    <a:srgbClr val="3333FF"/>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859" autoAdjust="0"/>
  </p:normalViewPr>
  <p:slideViewPr>
    <p:cSldViewPr snapToGrid="0">
      <p:cViewPr>
        <p:scale>
          <a:sx n="75" d="100"/>
          <a:sy n="75" d="100"/>
        </p:scale>
        <p:origin x="-366" y="6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868613"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89814" tIns="44907" rIns="89814" bIns="44907" numCol="1" anchor="t" anchorCtr="0" compatLnSpc="1">
            <a:prstTxWarp prst="textNoShape">
              <a:avLst/>
            </a:prstTxWarp>
          </a:bodyPr>
          <a:lstStyle>
            <a:lvl1pPr defTabSz="898525">
              <a:defRPr sz="1200" b="0">
                <a:cs typeface="+mn-cs"/>
              </a:defRPr>
            </a:lvl1pPr>
          </a:lstStyle>
          <a:p>
            <a:pPr>
              <a:defRPr/>
            </a:pPr>
            <a:endParaRPr lang="de-AT"/>
          </a:p>
        </p:txBody>
      </p:sp>
      <p:sp>
        <p:nvSpPr>
          <p:cNvPr id="27651" name="Rectangle 3"/>
          <p:cNvSpPr>
            <a:spLocks noGrp="1" noChangeArrowheads="1"/>
          </p:cNvSpPr>
          <p:nvPr>
            <p:ph type="dt" sz="quarter" idx="1"/>
          </p:nvPr>
        </p:nvSpPr>
        <p:spPr bwMode="auto">
          <a:xfrm>
            <a:off x="3754438" y="0"/>
            <a:ext cx="2868612"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89814" tIns="44907" rIns="89814" bIns="44907" numCol="1" anchor="t" anchorCtr="0" compatLnSpc="1">
            <a:prstTxWarp prst="textNoShape">
              <a:avLst/>
            </a:prstTxWarp>
          </a:bodyPr>
          <a:lstStyle>
            <a:lvl1pPr algn="r" defTabSz="898525">
              <a:defRPr sz="1200" b="0">
                <a:cs typeface="+mn-cs"/>
              </a:defRPr>
            </a:lvl1pPr>
          </a:lstStyle>
          <a:p>
            <a:pPr>
              <a:defRPr/>
            </a:pPr>
            <a:endParaRPr lang="de-AT"/>
          </a:p>
        </p:txBody>
      </p:sp>
      <p:sp>
        <p:nvSpPr>
          <p:cNvPr id="27652" name="Rectangle 4"/>
          <p:cNvSpPr>
            <a:spLocks noGrp="1" noChangeArrowheads="1"/>
          </p:cNvSpPr>
          <p:nvPr>
            <p:ph type="ftr" sz="quarter" idx="2"/>
          </p:nvPr>
        </p:nvSpPr>
        <p:spPr bwMode="auto">
          <a:xfrm>
            <a:off x="0" y="9320213"/>
            <a:ext cx="2868613"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89814" tIns="44907" rIns="89814" bIns="44907" numCol="1" anchor="b" anchorCtr="0" compatLnSpc="1">
            <a:prstTxWarp prst="textNoShape">
              <a:avLst/>
            </a:prstTxWarp>
          </a:bodyPr>
          <a:lstStyle>
            <a:lvl1pPr defTabSz="898525">
              <a:defRPr sz="1200" b="0">
                <a:cs typeface="+mn-cs"/>
              </a:defRPr>
            </a:lvl1pPr>
          </a:lstStyle>
          <a:p>
            <a:pPr>
              <a:defRPr/>
            </a:pPr>
            <a:endParaRPr lang="de-AT"/>
          </a:p>
        </p:txBody>
      </p:sp>
      <p:sp>
        <p:nvSpPr>
          <p:cNvPr id="27653" name="Rectangle 5"/>
          <p:cNvSpPr>
            <a:spLocks noGrp="1" noChangeArrowheads="1"/>
          </p:cNvSpPr>
          <p:nvPr>
            <p:ph type="sldNum" sz="quarter" idx="3"/>
          </p:nvPr>
        </p:nvSpPr>
        <p:spPr bwMode="auto">
          <a:xfrm>
            <a:off x="3754438" y="9320213"/>
            <a:ext cx="2868612"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89814" tIns="44907" rIns="89814" bIns="44907" numCol="1" anchor="b" anchorCtr="0" compatLnSpc="1">
            <a:prstTxWarp prst="textNoShape">
              <a:avLst/>
            </a:prstTxWarp>
          </a:bodyPr>
          <a:lstStyle>
            <a:lvl1pPr algn="r" defTabSz="898525">
              <a:defRPr sz="1200" b="0">
                <a:cs typeface="+mn-cs"/>
              </a:defRPr>
            </a:lvl1pPr>
          </a:lstStyle>
          <a:p>
            <a:pPr>
              <a:defRPr/>
            </a:pPr>
            <a:fld id="{8C3C54BD-3106-DA46-BA6A-253F7B4B1594}" type="slidenum">
              <a:rPr lang="de-AT"/>
              <a:pPr>
                <a:defRPr/>
              </a:pPr>
              <a:t>‹#›</a:t>
            </a:fld>
            <a:endParaRPr lang="de-AT"/>
          </a:p>
        </p:txBody>
      </p:sp>
    </p:spTree>
    <p:extLst>
      <p:ext uri="{BB962C8B-B14F-4D97-AF65-F5344CB8AC3E}">
        <p14:creationId xmlns:p14="http://schemas.microsoft.com/office/powerpoint/2010/main" val="3106158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874963"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89814" tIns="44907" rIns="89814" bIns="44907" numCol="1" anchor="t" anchorCtr="0" compatLnSpc="1">
            <a:prstTxWarp prst="textNoShape">
              <a:avLst/>
            </a:prstTxWarp>
          </a:bodyPr>
          <a:lstStyle>
            <a:lvl1pPr defTabSz="898525">
              <a:defRPr sz="1200" b="0">
                <a:cs typeface="+mn-cs"/>
              </a:defRPr>
            </a:lvl1pPr>
          </a:lstStyle>
          <a:p>
            <a:pPr>
              <a:defRPr/>
            </a:pPr>
            <a:endParaRPr lang="de-AT"/>
          </a:p>
        </p:txBody>
      </p:sp>
      <p:sp>
        <p:nvSpPr>
          <p:cNvPr id="80899" name="Rectangle 3"/>
          <p:cNvSpPr>
            <a:spLocks noGrp="1" noChangeArrowheads="1"/>
          </p:cNvSpPr>
          <p:nvPr>
            <p:ph type="dt" idx="1"/>
          </p:nvPr>
        </p:nvSpPr>
        <p:spPr bwMode="auto">
          <a:xfrm>
            <a:off x="3781425" y="0"/>
            <a:ext cx="2874963"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89814" tIns="44907" rIns="89814" bIns="44907" numCol="1" anchor="t" anchorCtr="0" compatLnSpc="1">
            <a:prstTxWarp prst="textNoShape">
              <a:avLst/>
            </a:prstTxWarp>
          </a:bodyPr>
          <a:lstStyle>
            <a:lvl1pPr algn="r" defTabSz="898525">
              <a:defRPr sz="1200" b="0">
                <a:cs typeface="+mn-cs"/>
              </a:defRPr>
            </a:lvl1pPr>
          </a:lstStyle>
          <a:p>
            <a:pPr>
              <a:defRPr/>
            </a:pPr>
            <a:endParaRPr lang="de-AT"/>
          </a:p>
        </p:txBody>
      </p:sp>
      <p:sp>
        <p:nvSpPr>
          <p:cNvPr id="80900" name="Rectangle 4"/>
          <p:cNvSpPr>
            <a:spLocks noGrp="1" noRot="1" noChangeAspect="1" noChangeArrowheads="1" noTextEdit="1"/>
          </p:cNvSpPr>
          <p:nvPr>
            <p:ph type="sldImg" idx="2"/>
          </p:nvPr>
        </p:nvSpPr>
        <p:spPr bwMode="auto">
          <a:xfrm>
            <a:off x="871538" y="752475"/>
            <a:ext cx="4916487" cy="36877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80901" name="Rectangle 5"/>
          <p:cNvSpPr>
            <a:spLocks noGrp="1" noChangeArrowheads="1"/>
          </p:cNvSpPr>
          <p:nvPr>
            <p:ph type="body" sz="quarter" idx="3"/>
          </p:nvPr>
        </p:nvSpPr>
        <p:spPr bwMode="auto">
          <a:xfrm>
            <a:off x="908050" y="4670425"/>
            <a:ext cx="4841875" cy="444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89814" tIns="44907" rIns="89814" bIns="44907" numCol="1" anchor="t" anchorCtr="0" compatLnSpc="1">
            <a:prstTxWarp prst="textNoShape">
              <a:avLst/>
            </a:prstTxWarp>
          </a:bodyPr>
          <a:lstStyle/>
          <a:p>
            <a:pPr lvl="0"/>
            <a:r>
              <a:rPr lang="de-AT" noProof="0" smtClean="0"/>
              <a:t>Click to edit Master text styles</a:t>
            </a:r>
          </a:p>
          <a:p>
            <a:pPr lvl="1"/>
            <a:r>
              <a:rPr lang="de-AT" noProof="0" smtClean="0"/>
              <a:t>Second level</a:t>
            </a:r>
          </a:p>
          <a:p>
            <a:pPr lvl="2"/>
            <a:r>
              <a:rPr lang="de-AT" noProof="0" smtClean="0"/>
              <a:t>Third level</a:t>
            </a:r>
          </a:p>
          <a:p>
            <a:pPr lvl="3"/>
            <a:r>
              <a:rPr lang="de-AT" noProof="0" smtClean="0"/>
              <a:t>Fourth level</a:t>
            </a:r>
          </a:p>
          <a:p>
            <a:pPr lvl="4"/>
            <a:r>
              <a:rPr lang="de-AT" noProof="0" smtClean="0"/>
              <a:t>Fifth level</a:t>
            </a:r>
          </a:p>
        </p:txBody>
      </p:sp>
      <p:sp>
        <p:nvSpPr>
          <p:cNvPr id="80902" name="Rectangle 6"/>
          <p:cNvSpPr>
            <a:spLocks noGrp="1" noChangeArrowheads="1"/>
          </p:cNvSpPr>
          <p:nvPr>
            <p:ph type="ftr" sz="quarter" idx="4"/>
          </p:nvPr>
        </p:nvSpPr>
        <p:spPr bwMode="auto">
          <a:xfrm>
            <a:off x="0" y="9337675"/>
            <a:ext cx="28749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89814" tIns="44907" rIns="89814" bIns="44907" numCol="1" anchor="b" anchorCtr="0" compatLnSpc="1">
            <a:prstTxWarp prst="textNoShape">
              <a:avLst/>
            </a:prstTxWarp>
          </a:bodyPr>
          <a:lstStyle>
            <a:lvl1pPr defTabSz="898525">
              <a:defRPr sz="1200" b="0">
                <a:cs typeface="+mn-cs"/>
              </a:defRPr>
            </a:lvl1pPr>
          </a:lstStyle>
          <a:p>
            <a:pPr>
              <a:defRPr/>
            </a:pPr>
            <a:endParaRPr lang="de-AT"/>
          </a:p>
        </p:txBody>
      </p:sp>
      <p:sp>
        <p:nvSpPr>
          <p:cNvPr id="80903" name="Rectangle 7"/>
          <p:cNvSpPr>
            <a:spLocks noGrp="1" noChangeArrowheads="1"/>
          </p:cNvSpPr>
          <p:nvPr>
            <p:ph type="sldNum" sz="quarter" idx="5"/>
          </p:nvPr>
        </p:nvSpPr>
        <p:spPr bwMode="auto">
          <a:xfrm>
            <a:off x="3781425" y="9337675"/>
            <a:ext cx="28749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89814" tIns="44907" rIns="89814" bIns="44907" numCol="1" anchor="b" anchorCtr="0" compatLnSpc="1">
            <a:prstTxWarp prst="textNoShape">
              <a:avLst/>
            </a:prstTxWarp>
          </a:bodyPr>
          <a:lstStyle>
            <a:lvl1pPr algn="r" defTabSz="898525">
              <a:defRPr sz="1200" b="0">
                <a:cs typeface="+mn-cs"/>
              </a:defRPr>
            </a:lvl1pPr>
          </a:lstStyle>
          <a:p>
            <a:pPr>
              <a:defRPr/>
            </a:pPr>
            <a:fld id="{E8DC77A2-4CA9-8742-BFD0-2871A6C10B0A}" type="slidenum">
              <a:rPr lang="de-AT"/>
              <a:pPr>
                <a:defRPr/>
              </a:pPr>
              <a:t>‹#›</a:t>
            </a:fld>
            <a:endParaRPr lang="de-AT"/>
          </a:p>
        </p:txBody>
      </p:sp>
    </p:spTree>
    <p:extLst>
      <p:ext uri="{BB962C8B-B14F-4D97-AF65-F5344CB8AC3E}">
        <p14:creationId xmlns:p14="http://schemas.microsoft.com/office/powerpoint/2010/main" val="6524927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egnaposto immagine diapositiva 1"/>
          <p:cNvSpPr>
            <a:spLocks noGrp="1" noRot="1" noChangeAspect="1" noTextEdit="1"/>
          </p:cNvSpPr>
          <p:nvPr>
            <p:ph type="sldImg"/>
          </p:nvPr>
        </p:nvSpPr>
        <p:spPr>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386" name="Segnaposto note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n-US">
              <a:latin typeface="Calibri" charset="0"/>
            </a:endParaRPr>
          </a:p>
        </p:txBody>
      </p:sp>
      <p:sp>
        <p:nvSpPr>
          <p:cNvPr id="15363" name="Segnaposto numero diapositiva 3"/>
          <p:cNvSpPr txBox="1">
            <a:spLocks noGrp="1"/>
          </p:cNvSpPr>
          <p:nvPr/>
        </p:nvSpPr>
        <p:spPr bwMode="auto">
          <a:xfrm>
            <a:off x="3751263" y="9318625"/>
            <a:ext cx="28702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r" eaLnBrk="1" hangingPunct="1"/>
            <a:fld id="{F6DE1671-7446-E547-A7AB-B2AF81780AAD}" type="slidenum">
              <a:rPr lang="it-IT" sz="1200">
                <a:latin typeface="Calibri" charset="0"/>
              </a:rPr>
              <a:pPr algn="r" eaLnBrk="1" hangingPunct="1"/>
              <a:t>1</a:t>
            </a:fld>
            <a:endParaRPr lang="it-IT"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5DD84D-29C1-4148-A987-A7F6B1F54B15}" type="slidenum">
              <a:rPr lang="en-GB"/>
              <a:pPr>
                <a:defRPr/>
              </a:pPr>
              <a:t>15</a:t>
            </a:fld>
            <a:endParaRPr lang="en-GB"/>
          </a:p>
        </p:txBody>
      </p:sp>
      <p:sp>
        <p:nvSpPr>
          <p:cNvPr id="12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8003" name="Rectangle 3"/>
          <p:cNvSpPr>
            <a:spLocks noGrp="1" noChangeArrowheads="1"/>
          </p:cNvSpPr>
          <p:nvPr>
            <p:ph type="body" idx="1"/>
          </p:nvPr>
        </p:nvSpPr>
        <p:spPr>
          <a:xfrm>
            <a:off x="661988" y="4657725"/>
            <a:ext cx="5299075" cy="4418013"/>
          </a:xfrm>
        </p:spPr>
        <p:txBody>
          <a:bodyPr/>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Data Appraisal Procedure available at EROS USGS Centre to appraise value of data in case of purging so others can take over. Based on……</a:t>
            </a:r>
            <a:endParaRPr lang="en-US" dirty="0"/>
          </a:p>
        </p:txBody>
      </p:sp>
      <p:sp>
        <p:nvSpPr>
          <p:cNvPr id="4" name="Slide Number Placeholder 3"/>
          <p:cNvSpPr>
            <a:spLocks noGrp="1"/>
          </p:cNvSpPr>
          <p:nvPr>
            <p:ph type="sldNum" sz="quarter" idx="5"/>
          </p:nvPr>
        </p:nvSpPr>
        <p:spPr/>
        <p:txBody>
          <a:bodyPr/>
          <a:lstStyle/>
          <a:p>
            <a:pPr>
              <a:defRPr/>
            </a:pPr>
            <a:fld id="{5EBE548A-BAFC-8441-91F4-8CDE24CFE855}" type="slidenum">
              <a:rPr lang="de-AT" smtClean="0"/>
              <a:pPr>
                <a:defRPr/>
              </a:pPr>
              <a:t>16</a:t>
            </a:fld>
            <a:endParaRPr lang="de-A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D370B4-A5D8-5040-AE4D-BB73307F76DE}" type="slidenum">
              <a:rPr lang="en-GB"/>
              <a:pPr>
                <a:defRPr/>
              </a:pPr>
              <a:t>17</a:t>
            </a:fld>
            <a:endParaRPr lang="en-GB"/>
          </a:p>
        </p:txBody>
      </p:sp>
      <p:sp>
        <p:nvSpPr>
          <p:cNvPr id="125954" name="Rectangle 2"/>
          <p:cNvSpPr>
            <a:spLocks noGrp="1" noRot="1" noChangeAspect="1" noChangeArrowheads="1" noTextEdit="1"/>
          </p:cNvSpPr>
          <p:nvPr>
            <p:ph type="sldImg"/>
          </p:nvPr>
        </p:nvSpPr>
        <p:spPr>
          <a:xfrm>
            <a:off x="866775" y="752475"/>
            <a:ext cx="4916488" cy="3689350"/>
          </a:xfrm>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a:xfrm>
            <a:off x="908050" y="4668838"/>
            <a:ext cx="4841875" cy="4441825"/>
          </a:xfrm>
        </p:spPr>
        <p:txBody>
          <a:bodyPr/>
          <a:lstStyle/>
          <a:p>
            <a:pPr eaLnBrk="1" hangingPunct="1">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egnaposto immagine diapositiva 1"/>
          <p:cNvSpPr>
            <a:spLocks noGrp="1" noRot="1" noChangeAspect="1" noTextEdit="1"/>
          </p:cNvSpPr>
          <p:nvPr>
            <p:ph type="sldImg"/>
          </p:nvPr>
        </p:nvSpPr>
        <p:spPr>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22" name="Segnaposto note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n-US">
              <a:latin typeface="Calibri" charset="0"/>
            </a:endParaRPr>
          </a:p>
        </p:txBody>
      </p:sp>
      <p:sp>
        <p:nvSpPr>
          <p:cNvPr id="17411" name="Segnaposto numero diapositiva 3"/>
          <p:cNvSpPr txBox="1">
            <a:spLocks noGrp="1"/>
          </p:cNvSpPr>
          <p:nvPr/>
        </p:nvSpPr>
        <p:spPr bwMode="auto">
          <a:xfrm>
            <a:off x="3751263" y="9318625"/>
            <a:ext cx="28702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r" eaLnBrk="1" hangingPunct="1"/>
            <a:fld id="{BCB3CA69-6390-7E4A-935B-C90D678F1C9C}" type="slidenum">
              <a:rPr lang="it-IT" sz="1200">
                <a:latin typeface="Calibri" charset="0"/>
              </a:rPr>
              <a:pPr algn="r" eaLnBrk="1" hangingPunct="1"/>
              <a:t>2</a:t>
            </a:fld>
            <a:endParaRPr lang="it-IT"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8DC77A2-4CA9-8742-BFD0-2871A6C10B0A}" type="slidenum">
              <a:rPr lang="de-AT" smtClean="0"/>
              <a:pPr>
                <a:defRPr/>
              </a:pPr>
              <a:t>3</a:t>
            </a:fld>
            <a:endParaRPr lang="de-AT"/>
          </a:p>
        </p:txBody>
      </p:sp>
    </p:spTree>
    <p:extLst>
      <p:ext uri="{BB962C8B-B14F-4D97-AF65-F5344CB8AC3E}">
        <p14:creationId xmlns:p14="http://schemas.microsoft.com/office/powerpoint/2010/main" val="104496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The larger the degree of uncertainty and what is at stake, then it follows that information can also have a large value. </a:t>
            </a:r>
          </a:p>
          <a:p>
            <a:pPr>
              <a:defRPr/>
            </a:pPr>
            <a:endParaRPr lang="en-US" sz="1200" b="0" dirty="0" smtClean="0">
              <a:solidFill>
                <a:srgbClr val="000000"/>
              </a:solidFill>
              <a:latin typeface="Calibri" charset="0"/>
              <a:ea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solidFill>
                  <a:srgbClr val="000000"/>
                </a:solidFill>
                <a:latin typeface="Calibri" charset="0"/>
                <a:ea typeface="ＭＳ Ｐゴシック" charset="0"/>
              </a:rPr>
              <a:t>On the other hand we do not have to confuse</a:t>
            </a:r>
            <a:r>
              <a:rPr lang="en-US" sz="1200" b="0" baseline="0" dirty="0" smtClean="0">
                <a:solidFill>
                  <a:srgbClr val="000000"/>
                </a:solidFill>
                <a:latin typeface="Calibri" charset="0"/>
                <a:ea typeface="ＭＳ Ｐゴシック" charset="0"/>
              </a:rPr>
              <a:t> the value of the data with the one of the policy initiatives related to it. </a:t>
            </a:r>
            <a:r>
              <a:rPr lang="en-US" sz="1200" b="0" dirty="0" smtClean="0">
                <a:solidFill>
                  <a:srgbClr val="000000"/>
                </a:solidFill>
                <a:latin typeface="Calibri" charset="0"/>
                <a:ea typeface="ＭＳ Ｐゴシック" charset="0"/>
              </a:rPr>
              <a:t>EO data does not directly provide costs and benefits of an environmental nature, rather it provides the basis to create information, upon the basis of which people and decision makers may choose to expend resources to deliver an outcome which affects the environment. When new policy initiatives are being founded upon particular information sources, it is easy to mistake the value of the policy initiative for the value of the information source. </a:t>
            </a:r>
            <a:endParaRPr lang="en-US" dirty="0" smtClean="0"/>
          </a:p>
          <a:p>
            <a:pPr>
              <a:defRPr/>
            </a:pPr>
            <a:endParaRPr lang="en-US" dirty="0" smtClean="0"/>
          </a:p>
          <a:p>
            <a:pPr>
              <a:defRPr/>
            </a:pPr>
            <a:r>
              <a:rPr lang="en-US" dirty="0" smtClean="0"/>
              <a:t>If the EO data and</a:t>
            </a:r>
            <a:r>
              <a:rPr lang="en-US" baseline="0" dirty="0" smtClean="0"/>
              <a:t> the</a:t>
            </a:r>
            <a:r>
              <a:rPr lang="en-US" dirty="0" smtClean="0"/>
              <a:t> information generated starting from it</a:t>
            </a:r>
            <a:r>
              <a:rPr lang="en-US" baseline="0" dirty="0" smtClean="0"/>
              <a:t> can not be substituted by other means then the value of the EO data is larger. If a secondary or alternative data source can be used, then the value of EO data is related to the incremental precision provided by EO data </a:t>
            </a:r>
            <a:r>
              <a:rPr lang="en-US" baseline="0" dirty="0" err="1" smtClean="0"/>
              <a:t>wrt</a:t>
            </a:r>
            <a:r>
              <a:rPr lang="en-US" baseline="0" dirty="0" smtClean="0"/>
              <a:t> the other source.</a:t>
            </a:r>
          </a:p>
          <a:p>
            <a:pPr>
              <a:defRPr/>
            </a:pPr>
            <a:endParaRPr lang="en-US" baseline="0" dirty="0" smtClean="0"/>
          </a:p>
          <a:p>
            <a:pPr>
              <a:defRPr/>
            </a:pPr>
            <a:r>
              <a:rPr lang="en-US" baseline="0" dirty="0" smtClean="0"/>
              <a:t>Earth Observation global data can not generally be substituted by other means and have therefore large value.</a:t>
            </a:r>
            <a:endParaRPr lang="en-US" dirty="0" smtClean="0"/>
          </a:p>
        </p:txBody>
      </p:sp>
      <p:sp>
        <p:nvSpPr>
          <p:cNvPr id="4" name="Slide Number Placeholder 3"/>
          <p:cNvSpPr>
            <a:spLocks noGrp="1"/>
          </p:cNvSpPr>
          <p:nvPr>
            <p:ph type="sldNum" sz="quarter" idx="5"/>
          </p:nvPr>
        </p:nvSpPr>
        <p:spPr/>
        <p:txBody>
          <a:bodyPr/>
          <a:lstStyle/>
          <a:p>
            <a:pPr>
              <a:defRPr/>
            </a:pPr>
            <a:fld id="{7AFBF035-F422-574A-83B4-A432B44B9DC8}" type="slidenum">
              <a:rPr lang="de-AT" smtClean="0"/>
              <a:pPr>
                <a:defRPr/>
              </a:pPr>
              <a:t>4</a:t>
            </a:fld>
            <a:endParaRPr lang="de-A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F4CB0323-AF86-7D49-8E74-86780781E042}" type="slidenum">
              <a:rPr lang="de-AT" smtClean="0"/>
              <a:pPr>
                <a:defRPr/>
              </a:pPr>
              <a:t>5</a:t>
            </a:fld>
            <a:endParaRPr lang="de-A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C897F6C5-464C-8D44-93FF-8BD26F207DBA}" type="slidenum">
              <a:rPr lang="de-AT" smtClean="0"/>
              <a:pPr>
                <a:defRPr/>
              </a:pPr>
              <a:t>6</a:t>
            </a:fld>
            <a:endParaRPr lang="de-A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A4626974-470C-D547-9A78-6E8737E25DF0}" type="slidenum">
              <a:rPr lang="de-AT" smtClean="0"/>
              <a:pPr>
                <a:defRPr/>
              </a:pPr>
              <a:t>7</a:t>
            </a:fld>
            <a:endParaRPr lang="de-A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This time</a:t>
            </a:r>
            <a:r>
              <a:rPr lang="en-GB" baseline="0" dirty="0" smtClean="0"/>
              <a:t> series is used to show the progressive reduction of the sea ice in the Arctic area. Sea Ice melting is one of the Essential Climate Variables. </a:t>
            </a:r>
          </a:p>
          <a:p>
            <a:r>
              <a:rPr lang="en-GB" baseline="0" dirty="0" smtClean="0"/>
              <a:t>I</a:t>
            </a:r>
            <a:r>
              <a:rPr lang="it-IT" baseline="0" dirty="0" smtClean="0"/>
              <a:t>c</a:t>
            </a:r>
            <a:r>
              <a:rPr lang="en-GB" baseline="0" dirty="0" smtClean="0"/>
              <a:t>e melting at the north pole would significantly impact on our global environment (which we need to model and forecast). Moreover it would have an incredible impact on sea routes  traffic (90% of the goods are transported on the sea) and therefore on the global economy. </a:t>
            </a:r>
          </a:p>
          <a:p>
            <a:endParaRPr lang="en-GB" baseline="0" dirty="0" smtClean="0"/>
          </a:p>
          <a:p>
            <a:r>
              <a:rPr lang="en-GB" baseline="0" dirty="0" smtClean="0"/>
              <a:t>It is essential that our scientist have the full access to all information related to this (and other) phenomena. </a:t>
            </a:r>
          </a:p>
          <a:p>
            <a:endParaRPr lang="en-GB" baseline="0" dirty="0" smtClean="0"/>
          </a:p>
          <a:p>
            <a:r>
              <a:rPr lang="en-GB" baseline="0" dirty="0" smtClean="0"/>
              <a:t>Unfortunately satellites (and/or experiments) are not forever. The video you see was realized unifying over 4 missions (i.e. 4 different satellites and sensor). </a:t>
            </a:r>
          </a:p>
          <a:p>
            <a:r>
              <a:rPr lang="en-GB" baseline="0" dirty="0" smtClean="0"/>
              <a:t>This poses problems of file conversion, metadata harmonization. Which must be planned and have a cost. </a:t>
            </a:r>
            <a:endParaRPr lang="en-GB" dirty="0"/>
          </a:p>
        </p:txBody>
      </p:sp>
      <p:sp>
        <p:nvSpPr>
          <p:cNvPr id="4" name="Segnaposto piè di pagina 3"/>
          <p:cNvSpPr>
            <a:spLocks noGrp="1"/>
          </p:cNvSpPr>
          <p:nvPr>
            <p:ph type="ftr" sz="quarter" idx="10"/>
          </p:nvPr>
        </p:nvSpPr>
        <p:spPr/>
        <p:txBody>
          <a:bodyPr/>
          <a:lstStyle/>
          <a:p>
            <a:endParaRPr lang="en-GB"/>
          </a:p>
        </p:txBody>
      </p:sp>
      <p:sp>
        <p:nvSpPr>
          <p:cNvPr id="5" name="Segnaposto numero diapositiva 4"/>
          <p:cNvSpPr>
            <a:spLocks noGrp="1"/>
          </p:cNvSpPr>
          <p:nvPr>
            <p:ph type="sldNum" sz="quarter" idx="11"/>
          </p:nvPr>
        </p:nvSpPr>
        <p:spPr/>
        <p:txBody>
          <a:bodyPr/>
          <a:lstStyle/>
          <a:p>
            <a:fld id="{27A6ADFD-A2AC-FD4F-B259-C9484C53F3A7}" type="slidenum">
              <a:rPr lang="en-GB" smtClean="0"/>
              <a:t>8</a:t>
            </a:fld>
            <a:endParaRPr lang="en-GB"/>
          </a:p>
        </p:txBody>
      </p:sp>
    </p:spTree>
    <p:extLst>
      <p:ext uri="{BB962C8B-B14F-4D97-AF65-F5344CB8AC3E}">
        <p14:creationId xmlns:p14="http://schemas.microsoft.com/office/powerpoint/2010/main" val="3060299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a:p>
        </p:txBody>
      </p:sp>
      <p:sp>
        <p:nvSpPr>
          <p:cNvPr id="7270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314D488-34B4-7D40-BEC1-A29329ADAB4E}" type="slidenum">
              <a:rPr lang="en-GB"/>
              <a:pPr eaLnBrk="1" hangingPunct="1"/>
              <a:t>14</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x-none" smtClean="0"/>
              <a:t>Click to edit Master subtitle style</a:t>
            </a:r>
            <a:endParaRPr lang="en-US"/>
          </a:p>
        </p:txBody>
      </p:sp>
    </p:spTree>
    <p:extLst>
      <p:ext uri="{BB962C8B-B14F-4D97-AF65-F5344CB8AC3E}">
        <p14:creationId xmlns:p14="http://schemas.microsoft.com/office/powerpoint/2010/main" val="1453862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sldNum" sz="quarter" idx="10"/>
          </p:nvPr>
        </p:nvSpPr>
        <p:spPr>
          <a:xfrm>
            <a:off x="4932363" y="6308725"/>
            <a:ext cx="2852737" cy="404813"/>
          </a:xfrm>
          <a:prstGeom prst="rect">
            <a:avLst/>
          </a:prstGeom>
        </p:spPr>
        <p:txBody>
          <a:bodyPr/>
          <a:lstStyle>
            <a:lvl1pPr>
              <a:defRPr/>
            </a:lvl1pPr>
          </a:lstStyle>
          <a:p>
            <a:pPr>
              <a:defRPr/>
            </a:pPr>
            <a:fld id="{EFD96604-E8EB-2643-9F2F-FD7B6A5A0481}" type="slidenum">
              <a:rPr lang="en-GB"/>
              <a:pPr>
                <a:defRPr/>
              </a:pPr>
              <a:t>‹#›</a:t>
            </a:fld>
            <a:endParaRPr lang="en-GB"/>
          </a:p>
        </p:txBody>
      </p:sp>
    </p:spTree>
    <p:extLst>
      <p:ext uri="{BB962C8B-B14F-4D97-AF65-F5344CB8AC3E}">
        <p14:creationId xmlns:p14="http://schemas.microsoft.com/office/powerpoint/2010/main" val="3630504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9750" y="-101600"/>
            <a:ext cx="2163763" cy="6267450"/>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395288" y="-101600"/>
            <a:ext cx="6342062" cy="6267450"/>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sldNum" sz="quarter" idx="10"/>
          </p:nvPr>
        </p:nvSpPr>
        <p:spPr>
          <a:xfrm>
            <a:off x="4932363" y="6308725"/>
            <a:ext cx="2852737" cy="404813"/>
          </a:xfrm>
          <a:prstGeom prst="rect">
            <a:avLst/>
          </a:prstGeom>
        </p:spPr>
        <p:txBody>
          <a:bodyPr/>
          <a:lstStyle>
            <a:lvl1pPr>
              <a:defRPr/>
            </a:lvl1pPr>
          </a:lstStyle>
          <a:p>
            <a:pPr>
              <a:defRPr/>
            </a:pPr>
            <a:fld id="{CC0FD1FD-26D7-1940-BBF9-982C8931A0BC}" type="slidenum">
              <a:rPr lang="en-GB"/>
              <a:pPr>
                <a:defRPr/>
              </a:pPr>
              <a:t>‹#›</a:t>
            </a:fld>
            <a:endParaRPr lang="en-GB"/>
          </a:p>
        </p:txBody>
      </p:sp>
    </p:spTree>
    <p:extLst>
      <p:ext uri="{BB962C8B-B14F-4D97-AF65-F5344CB8AC3E}">
        <p14:creationId xmlns:p14="http://schemas.microsoft.com/office/powerpoint/2010/main" val="3703696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421901" y="204136"/>
            <a:ext cx="6253606" cy="800100"/>
          </a:xfrm>
        </p:spPr>
        <p:txBody>
          <a:bodyPr>
            <a:normAutofit/>
          </a:bodyPr>
          <a:lstStyle>
            <a:lvl1pPr>
              <a:defRPr sz="4000"/>
            </a:lvl1pPr>
          </a:lstStyle>
          <a:p>
            <a:r>
              <a:rPr lang="it-IT" smtClean="0"/>
              <a:t>Fare clic per modificare stile</a:t>
            </a:r>
            <a:endParaRPr lang="en-US"/>
          </a:p>
        </p:txBody>
      </p:sp>
      <p:sp>
        <p:nvSpPr>
          <p:cNvPr id="3" name="Content Placeholder 2"/>
          <p:cNvSpPr>
            <a:spLocks noGrp="1"/>
          </p:cNvSpPr>
          <p:nvPr>
            <p:ph idx="1"/>
          </p:nvPr>
        </p:nvSpPr>
        <p:spPr>
          <a:xfrm>
            <a:off x="203644" y="1228911"/>
            <a:ext cx="8772581" cy="4847365"/>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pic>
        <p:nvPicPr>
          <p:cNvPr id="4" name="Immagine 3" descr="LogoSmallLitt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94059" y="50292"/>
            <a:ext cx="1135642" cy="1120500"/>
          </a:xfrm>
          <a:prstGeom prst="rect">
            <a:avLst/>
          </a:prstGeom>
        </p:spPr>
      </p:pic>
      <p:pic>
        <p:nvPicPr>
          <p:cNvPr id="5" name="Picture 43" descr="363px-Seventh_Framework_Programme_logo.svg.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7821" y="272946"/>
            <a:ext cx="496766"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4" descr="logo_ue.gif"/>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0717" y="236434"/>
            <a:ext cx="549519"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733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Content, and 2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484695"/>
      </p:ext>
    </p:extLst>
  </p:cSld>
  <p:clrMapOvr>
    <a:masterClrMapping/>
  </p:clrMapOvr>
  <p:transition advClick="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947271"/>
      </p:ext>
    </p:extLst>
  </p:cSld>
  <p:clrMapOvr>
    <a:masterClrMapping/>
  </p:clrMapOvr>
  <p:transition advClick="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368727"/>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sldNum" sz="quarter" idx="10"/>
          </p:nvPr>
        </p:nvSpPr>
        <p:spPr>
          <a:xfrm>
            <a:off x="4932363" y="6308725"/>
            <a:ext cx="2852737" cy="404813"/>
          </a:xfrm>
          <a:prstGeom prst="rect">
            <a:avLst/>
          </a:prstGeom>
        </p:spPr>
        <p:txBody>
          <a:bodyPr/>
          <a:lstStyle>
            <a:lvl1pPr>
              <a:defRPr/>
            </a:lvl1pPr>
          </a:lstStyle>
          <a:p>
            <a:pPr>
              <a:defRPr/>
            </a:pPr>
            <a:fld id="{BBA57722-2E7C-7C46-813A-8A8ACB74B966}" type="slidenum">
              <a:rPr lang="en-GB"/>
              <a:pPr>
                <a:defRPr/>
              </a:pPr>
              <a:t>‹#›</a:t>
            </a:fld>
            <a:endParaRPr lang="en-GB"/>
          </a:p>
        </p:txBody>
      </p:sp>
    </p:spTree>
    <p:extLst>
      <p:ext uri="{BB962C8B-B14F-4D97-AF65-F5344CB8AC3E}">
        <p14:creationId xmlns:p14="http://schemas.microsoft.com/office/powerpoint/2010/main" val="587336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sldNum" sz="quarter" idx="10"/>
          </p:nvPr>
        </p:nvSpPr>
        <p:spPr>
          <a:xfrm>
            <a:off x="4932363" y="6308725"/>
            <a:ext cx="2852737" cy="404813"/>
          </a:xfrm>
          <a:prstGeom prst="rect">
            <a:avLst/>
          </a:prstGeom>
        </p:spPr>
        <p:txBody>
          <a:bodyPr/>
          <a:lstStyle>
            <a:lvl1pPr>
              <a:defRPr/>
            </a:lvl1pPr>
          </a:lstStyle>
          <a:p>
            <a:pPr>
              <a:defRPr/>
            </a:pPr>
            <a:fld id="{936BD0FD-9E2D-6A45-8089-606C01B375F6}" type="slidenum">
              <a:rPr lang="en-GB"/>
              <a:pPr>
                <a:defRPr/>
              </a:pPr>
              <a:t>‹#›</a:t>
            </a:fld>
            <a:endParaRPr lang="en-GB"/>
          </a:p>
        </p:txBody>
      </p:sp>
    </p:spTree>
    <p:extLst>
      <p:ext uri="{BB962C8B-B14F-4D97-AF65-F5344CB8AC3E}">
        <p14:creationId xmlns:p14="http://schemas.microsoft.com/office/powerpoint/2010/main" val="2405059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395288" y="1196975"/>
            <a:ext cx="3919537"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467225" y="1196975"/>
            <a:ext cx="3921125"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Slide Number Placeholder 4"/>
          <p:cNvSpPr>
            <a:spLocks noGrp="1" noChangeArrowheads="1"/>
          </p:cNvSpPr>
          <p:nvPr>
            <p:ph type="sldNum" sz="quarter" idx="10"/>
          </p:nvPr>
        </p:nvSpPr>
        <p:spPr>
          <a:xfrm>
            <a:off x="4932363" y="6308725"/>
            <a:ext cx="2852737" cy="404813"/>
          </a:xfrm>
          <a:prstGeom prst="rect">
            <a:avLst/>
          </a:prstGeom>
        </p:spPr>
        <p:txBody>
          <a:bodyPr/>
          <a:lstStyle>
            <a:lvl1pPr>
              <a:defRPr/>
            </a:lvl1pPr>
          </a:lstStyle>
          <a:p>
            <a:pPr>
              <a:defRPr/>
            </a:pPr>
            <a:fld id="{06AF32E9-9D45-164D-9C54-992A3D5A37A5}" type="slidenum">
              <a:rPr lang="en-GB"/>
              <a:pPr>
                <a:defRPr/>
              </a:pPr>
              <a:t>‹#›</a:t>
            </a:fld>
            <a:endParaRPr lang="en-GB"/>
          </a:p>
        </p:txBody>
      </p:sp>
    </p:spTree>
    <p:extLst>
      <p:ext uri="{BB962C8B-B14F-4D97-AF65-F5344CB8AC3E}">
        <p14:creationId xmlns:p14="http://schemas.microsoft.com/office/powerpoint/2010/main" val="1925449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4"/>
          <p:cNvSpPr>
            <a:spLocks noGrp="1" noChangeArrowheads="1"/>
          </p:cNvSpPr>
          <p:nvPr>
            <p:ph type="sldNum" sz="quarter" idx="10"/>
          </p:nvPr>
        </p:nvSpPr>
        <p:spPr>
          <a:xfrm>
            <a:off x="4932363" y="6308725"/>
            <a:ext cx="2852737" cy="404813"/>
          </a:xfrm>
          <a:prstGeom prst="rect">
            <a:avLst/>
          </a:prstGeom>
        </p:spPr>
        <p:txBody>
          <a:bodyPr/>
          <a:lstStyle>
            <a:lvl1pPr>
              <a:defRPr/>
            </a:lvl1pPr>
          </a:lstStyle>
          <a:p>
            <a:pPr>
              <a:defRPr/>
            </a:pPr>
            <a:fld id="{D6951773-0AA3-7047-A402-A2AA5060259F}" type="slidenum">
              <a:rPr lang="en-GB"/>
              <a:pPr>
                <a:defRPr/>
              </a:pPr>
              <a:t>‹#›</a:t>
            </a:fld>
            <a:endParaRPr lang="en-GB"/>
          </a:p>
        </p:txBody>
      </p:sp>
    </p:spTree>
    <p:extLst>
      <p:ext uri="{BB962C8B-B14F-4D97-AF65-F5344CB8AC3E}">
        <p14:creationId xmlns:p14="http://schemas.microsoft.com/office/powerpoint/2010/main" val="335135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4"/>
          <p:cNvSpPr>
            <a:spLocks noGrp="1" noChangeArrowheads="1"/>
          </p:cNvSpPr>
          <p:nvPr>
            <p:ph type="sldNum" sz="quarter" idx="10"/>
          </p:nvPr>
        </p:nvSpPr>
        <p:spPr>
          <a:xfrm>
            <a:off x="4932363" y="6308725"/>
            <a:ext cx="2852737" cy="404813"/>
          </a:xfrm>
          <a:prstGeom prst="rect">
            <a:avLst/>
          </a:prstGeom>
        </p:spPr>
        <p:txBody>
          <a:bodyPr/>
          <a:lstStyle>
            <a:lvl1pPr>
              <a:defRPr/>
            </a:lvl1pPr>
          </a:lstStyle>
          <a:p>
            <a:pPr>
              <a:defRPr/>
            </a:pPr>
            <a:fld id="{A1823A49-4590-8842-BE77-C51D3B5725D8}" type="slidenum">
              <a:rPr lang="en-GB"/>
              <a:pPr>
                <a:defRPr/>
              </a:pPr>
              <a:t>‹#›</a:t>
            </a:fld>
            <a:endParaRPr lang="en-GB"/>
          </a:p>
        </p:txBody>
      </p:sp>
    </p:spTree>
    <p:extLst>
      <p:ext uri="{BB962C8B-B14F-4D97-AF65-F5344CB8AC3E}">
        <p14:creationId xmlns:p14="http://schemas.microsoft.com/office/powerpoint/2010/main" val="241272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4932363" y="6308725"/>
            <a:ext cx="2852737" cy="404813"/>
          </a:xfrm>
          <a:prstGeom prst="rect">
            <a:avLst/>
          </a:prstGeom>
        </p:spPr>
        <p:txBody>
          <a:bodyPr/>
          <a:lstStyle>
            <a:lvl1pPr>
              <a:defRPr/>
            </a:lvl1pPr>
          </a:lstStyle>
          <a:p>
            <a:pPr>
              <a:defRPr/>
            </a:pPr>
            <a:fld id="{4899325C-06A8-8442-98FE-C8D389ADE50E}" type="slidenum">
              <a:rPr lang="en-GB"/>
              <a:pPr>
                <a:defRPr/>
              </a:pPr>
              <a:t>‹#›</a:t>
            </a:fld>
            <a:endParaRPr lang="en-GB"/>
          </a:p>
        </p:txBody>
      </p:sp>
    </p:spTree>
    <p:extLst>
      <p:ext uri="{BB962C8B-B14F-4D97-AF65-F5344CB8AC3E}">
        <p14:creationId xmlns:p14="http://schemas.microsoft.com/office/powerpoint/2010/main" val="4272751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Slide Number Placeholder 4"/>
          <p:cNvSpPr>
            <a:spLocks noGrp="1" noChangeArrowheads="1"/>
          </p:cNvSpPr>
          <p:nvPr>
            <p:ph type="sldNum" sz="quarter" idx="10"/>
          </p:nvPr>
        </p:nvSpPr>
        <p:spPr>
          <a:xfrm>
            <a:off x="4932363" y="6308725"/>
            <a:ext cx="2852737" cy="404813"/>
          </a:xfrm>
          <a:prstGeom prst="rect">
            <a:avLst/>
          </a:prstGeom>
        </p:spPr>
        <p:txBody>
          <a:bodyPr/>
          <a:lstStyle>
            <a:lvl1pPr>
              <a:defRPr/>
            </a:lvl1pPr>
          </a:lstStyle>
          <a:p>
            <a:pPr>
              <a:defRPr/>
            </a:pPr>
            <a:fld id="{2EB7519F-131C-DA4F-B0E6-16BDAA07329E}" type="slidenum">
              <a:rPr lang="en-GB"/>
              <a:pPr>
                <a:defRPr/>
              </a:pPr>
              <a:t>‹#›</a:t>
            </a:fld>
            <a:endParaRPr lang="en-GB"/>
          </a:p>
        </p:txBody>
      </p:sp>
    </p:spTree>
    <p:extLst>
      <p:ext uri="{BB962C8B-B14F-4D97-AF65-F5344CB8AC3E}">
        <p14:creationId xmlns:p14="http://schemas.microsoft.com/office/powerpoint/2010/main" val="2250550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Slide Number Placeholder 4"/>
          <p:cNvSpPr>
            <a:spLocks noGrp="1" noChangeArrowheads="1"/>
          </p:cNvSpPr>
          <p:nvPr>
            <p:ph type="sldNum" sz="quarter" idx="10"/>
          </p:nvPr>
        </p:nvSpPr>
        <p:spPr>
          <a:xfrm>
            <a:off x="4932363" y="6308725"/>
            <a:ext cx="2852737" cy="404813"/>
          </a:xfrm>
          <a:prstGeom prst="rect">
            <a:avLst/>
          </a:prstGeom>
        </p:spPr>
        <p:txBody>
          <a:bodyPr/>
          <a:lstStyle>
            <a:lvl1pPr>
              <a:defRPr/>
            </a:lvl1pPr>
          </a:lstStyle>
          <a:p>
            <a:pPr>
              <a:defRPr/>
            </a:pPr>
            <a:fld id="{A6419204-C13F-804D-8EC8-A25F44CAA8B5}" type="slidenum">
              <a:rPr lang="en-GB"/>
              <a:pPr>
                <a:defRPr/>
              </a:pPr>
              <a:t>‹#›</a:t>
            </a:fld>
            <a:endParaRPr lang="en-GB"/>
          </a:p>
        </p:txBody>
      </p:sp>
    </p:spTree>
    <p:extLst>
      <p:ext uri="{BB962C8B-B14F-4D97-AF65-F5344CB8AC3E}">
        <p14:creationId xmlns:p14="http://schemas.microsoft.com/office/powerpoint/2010/main" val="2582571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PPT_Header02"/>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9161463"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2"/>
          <p:cNvSpPr>
            <a:spLocks noGrp="1" noChangeArrowheads="1"/>
          </p:cNvSpPr>
          <p:nvPr>
            <p:ph type="title"/>
          </p:nvPr>
        </p:nvSpPr>
        <p:spPr bwMode="auto">
          <a:xfrm>
            <a:off x="625475" y="169863"/>
            <a:ext cx="70739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63843" name="Rectangle 3"/>
          <p:cNvSpPr>
            <a:spLocks noGrp="1" noChangeArrowheads="1"/>
          </p:cNvSpPr>
          <p:nvPr>
            <p:ph type="body" idx="1"/>
          </p:nvPr>
        </p:nvSpPr>
        <p:spPr bwMode="auto">
          <a:xfrm>
            <a:off x="395288" y="1196975"/>
            <a:ext cx="7993062"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3858" name="Rectangle 18"/>
          <p:cNvSpPr>
            <a:spLocks noChangeArrowheads="1"/>
          </p:cNvSpPr>
          <p:nvPr userDrawn="1"/>
        </p:nvSpPr>
        <p:spPr bwMode="auto">
          <a:xfrm>
            <a:off x="0" y="6237288"/>
            <a:ext cx="1692275" cy="620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030" name="Picture 22"/>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5861050"/>
            <a:ext cx="29114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Lst>
  <p:hf hdr="0" ftr="0" dt="0"/>
  <p:txStyles>
    <p:titleStyle>
      <a:lvl1pPr algn="ctr" rtl="0" eaLnBrk="0" fontAlgn="base" hangingPunct="0">
        <a:spcBef>
          <a:spcPct val="0"/>
        </a:spcBef>
        <a:spcAft>
          <a:spcPct val="0"/>
        </a:spcAft>
        <a:defRPr sz="3600" b="1">
          <a:solidFill>
            <a:schemeClr val="bg1"/>
          </a:solidFill>
          <a:latin typeface="+mj-lt"/>
          <a:ea typeface="+mj-ea"/>
          <a:cs typeface="ＭＳ Ｐゴシック" charset="0"/>
        </a:defRPr>
      </a:lvl1pPr>
      <a:lvl2pPr algn="ctr"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3600" b="1">
          <a:solidFill>
            <a:schemeClr val="bg2"/>
          </a:solidFill>
          <a:latin typeface="Arial" charset="0"/>
          <a:ea typeface="ＭＳ Ｐゴシック" charset="0"/>
        </a:defRPr>
      </a:lvl6pPr>
      <a:lvl7pPr marL="914400" algn="ctr" rtl="0" fontAlgn="base">
        <a:spcBef>
          <a:spcPct val="0"/>
        </a:spcBef>
        <a:spcAft>
          <a:spcPct val="0"/>
        </a:spcAft>
        <a:defRPr sz="3600" b="1">
          <a:solidFill>
            <a:schemeClr val="bg2"/>
          </a:solidFill>
          <a:latin typeface="Arial" charset="0"/>
          <a:ea typeface="ＭＳ Ｐゴシック" charset="0"/>
        </a:defRPr>
      </a:lvl7pPr>
      <a:lvl8pPr marL="1371600" algn="ctr" rtl="0" fontAlgn="base">
        <a:spcBef>
          <a:spcPct val="0"/>
        </a:spcBef>
        <a:spcAft>
          <a:spcPct val="0"/>
        </a:spcAft>
        <a:defRPr sz="3600" b="1">
          <a:solidFill>
            <a:schemeClr val="bg2"/>
          </a:solidFill>
          <a:latin typeface="Arial" charset="0"/>
          <a:ea typeface="ＭＳ Ｐゴシック" charset="0"/>
        </a:defRPr>
      </a:lvl8pPr>
      <a:lvl9pPr marL="1828800" algn="ctr" rtl="0" fontAlgn="base">
        <a:spcBef>
          <a:spcPct val="0"/>
        </a:spcBef>
        <a:spcAft>
          <a:spcPct val="0"/>
        </a:spcAft>
        <a:defRPr sz="3600" b="1">
          <a:solidFill>
            <a:schemeClr val="bg2"/>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Wingdings" charset="0"/>
        <a:defRPr sz="2800" b="1">
          <a:solidFill>
            <a:srgbClr val="003399"/>
          </a:solidFill>
          <a:latin typeface="+mn-lt"/>
          <a:ea typeface="+mn-ea"/>
          <a:cs typeface="ＭＳ Ｐゴシック" charset="0"/>
        </a:defRPr>
      </a:lvl1pPr>
      <a:lvl2pPr marL="742950" indent="-285750" algn="l" rtl="0" eaLnBrk="0" fontAlgn="base" hangingPunct="0">
        <a:spcBef>
          <a:spcPct val="20000"/>
        </a:spcBef>
        <a:spcAft>
          <a:spcPct val="0"/>
        </a:spcAft>
        <a:buFont typeface="Wingdings" charset="0"/>
        <a:buChar char="Ø"/>
        <a:defRPr sz="2000">
          <a:solidFill>
            <a:srgbClr val="003399"/>
          </a:solidFill>
          <a:latin typeface="+mn-lt"/>
          <a:ea typeface="+mn-ea"/>
        </a:defRPr>
      </a:lvl2pPr>
      <a:lvl3pPr marL="1143000" indent="-228600" algn="l" rtl="0" eaLnBrk="0" fontAlgn="base" hangingPunct="0">
        <a:spcBef>
          <a:spcPct val="20000"/>
        </a:spcBef>
        <a:spcAft>
          <a:spcPct val="0"/>
        </a:spcAft>
        <a:buChar char="•"/>
        <a:defRPr sz="2000">
          <a:solidFill>
            <a:srgbClr val="003399"/>
          </a:solidFill>
          <a:latin typeface="+mn-lt"/>
          <a:ea typeface="+mn-ea"/>
        </a:defRPr>
      </a:lvl3pPr>
      <a:lvl4pPr marL="1600200" indent="-228600" algn="l" rtl="0" eaLnBrk="0" fontAlgn="base" hangingPunct="0">
        <a:spcBef>
          <a:spcPct val="20000"/>
        </a:spcBef>
        <a:spcAft>
          <a:spcPct val="0"/>
        </a:spcAft>
        <a:buChar char="–"/>
        <a:defRPr>
          <a:solidFill>
            <a:srgbClr val="003399"/>
          </a:solidFill>
          <a:latin typeface="+mn-lt"/>
          <a:ea typeface="+mn-ea"/>
        </a:defRPr>
      </a:lvl4pPr>
      <a:lvl5pPr marL="2057400" indent="-228600" algn="l" rtl="0" eaLnBrk="0" fontAlgn="base" hangingPunct="0">
        <a:spcBef>
          <a:spcPct val="20000"/>
        </a:spcBef>
        <a:spcAft>
          <a:spcPct val="0"/>
        </a:spcAft>
        <a:buChar char="»"/>
        <a:defRPr>
          <a:solidFill>
            <a:srgbClr val="003399"/>
          </a:solidFill>
          <a:latin typeface="+mn-lt"/>
          <a:ea typeface="+mn-ea"/>
        </a:defRPr>
      </a:lvl5pPr>
      <a:lvl6pPr marL="2514600" indent="-228600" algn="l" rtl="0" fontAlgn="base">
        <a:spcBef>
          <a:spcPct val="20000"/>
        </a:spcBef>
        <a:spcAft>
          <a:spcPct val="0"/>
        </a:spcAft>
        <a:buChar char="»"/>
        <a:defRPr>
          <a:solidFill>
            <a:srgbClr val="003399"/>
          </a:solidFill>
          <a:latin typeface="+mn-lt"/>
          <a:ea typeface="+mn-ea"/>
        </a:defRPr>
      </a:lvl6pPr>
      <a:lvl7pPr marL="2971800" indent="-228600" algn="l" rtl="0" fontAlgn="base">
        <a:spcBef>
          <a:spcPct val="20000"/>
        </a:spcBef>
        <a:spcAft>
          <a:spcPct val="0"/>
        </a:spcAft>
        <a:buChar char="»"/>
        <a:defRPr>
          <a:solidFill>
            <a:srgbClr val="003399"/>
          </a:solidFill>
          <a:latin typeface="+mn-lt"/>
          <a:ea typeface="+mn-ea"/>
        </a:defRPr>
      </a:lvl7pPr>
      <a:lvl8pPr marL="3429000" indent="-228600" algn="l" rtl="0" fontAlgn="base">
        <a:spcBef>
          <a:spcPct val="20000"/>
        </a:spcBef>
        <a:spcAft>
          <a:spcPct val="0"/>
        </a:spcAft>
        <a:buChar char="»"/>
        <a:defRPr>
          <a:solidFill>
            <a:srgbClr val="003399"/>
          </a:solidFill>
          <a:latin typeface="+mn-lt"/>
          <a:ea typeface="+mn-ea"/>
        </a:defRPr>
      </a:lvl8pPr>
      <a:lvl9pPr marL="3886200" indent="-228600" algn="l" rtl="0" fontAlgn="base">
        <a:spcBef>
          <a:spcPct val="20000"/>
        </a:spcBef>
        <a:spcAft>
          <a:spcPct val="0"/>
        </a:spcAft>
        <a:buChar char="»"/>
        <a:defRPr>
          <a:solidFill>
            <a:srgbClr val="003399"/>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9.png"/><Relationship Id="rId5" Type="http://schemas.openxmlformats.org/officeDocument/2006/relationships/oleObject" Target="../embeddings/oleObject3.bin"/><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5.xml"/><Relationship Id="rId1" Type="http://schemas.openxmlformats.org/officeDocument/2006/relationships/vmlDrawing" Target="../drawings/vmlDrawing4.vml"/><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2.png"/><Relationship Id="rId5" Type="http://schemas.openxmlformats.org/officeDocument/2006/relationships/oleObject" Target="../embeddings/oleObject5.bin"/><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ttangolo 4"/>
          <p:cNvSpPr>
            <a:spLocks noChangeArrowheads="1"/>
          </p:cNvSpPr>
          <p:nvPr/>
        </p:nvSpPr>
        <p:spPr bwMode="auto">
          <a:xfrm>
            <a:off x="492125" y="3811588"/>
            <a:ext cx="819785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ctr"/>
            <a:r>
              <a:rPr lang="en-US" dirty="0">
                <a:latin typeface="Calibri" charset="0"/>
                <a:cs typeface="Calibri" charset="0"/>
              </a:rPr>
              <a:t>APA Conference 2012</a:t>
            </a:r>
          </a:p>
          <a:p>
            <a:pPr marL="342900" indent="-342900" algn="ctr"/>
            <a:r>
              <a:rPr lang="en-US" dirty="0">
                <a:latin typeface="Calibri" charset="0"/>
                <a:cs typeface="Calibri" charset="0"/>
              </a:rPr>
              <a:t>ESA/ESRIN Frascati, 6-7 November 2012</a:t>
            </a:r>
          </a:p>
          <a:p>
            <a:pPr marL="342900" indent="-342900" algn="ctr"/>
            <a:endParaRPr lang="en-US" sz="2000" dirty="0">
              <a:latin typeface="Calibri" charset="0"/>
              <a:cs typeface="Calibri" charset="0"/>
            </a:endParaRPr>
          </a:p>
          <a:p>
            <a:pPr marL="342900" indent="-342900" algn="ctr"/>
            <a:r>
              <a:rPr lang="en-US" sz="2000" dirty="0">
                <a:latin typeface="Calibri" charset="0"/>
                <a:cs typeface="Calibri" charset="0"/>
              </a:rPr>
              <a:t>M. </a:t>
            </a:r>
            <a:r>
              <a:rPr lang="en-US" sz="2000" dirty="0" smtClean="0">
                <a:latin typeface="Calibri" charset="0"/>
                <a:cs typeface="Calibri" charset="0"/>
              </a:rPr>
              <a:t>Albani</a:t>
            </a:r>
            <a:endParaRPr lang="en-US" sz="2000" dirty="0">
              <a:latin typeface="Calibri" charset="0"/>
              <a:cs typeface="Calibri" charset="0"/>
            </a:endParaRPr>
          </a:p>
          <a:p>
            <a:pPr marL="342900" indent="-342900" algn="ctr"/>
            <a:r>
              <a:rPr lang="en-US" sz="2000" dirty="0">
                <a:latin typeface="Calibri" charset="0"/>
                <a:cs typeface="Calibri" charset="0"/>
              </a:rPr>
              <a:t>Earth Observation Ground Segment Department </a:t>
            </a:r>
          </a:p>
          <a:p>
            <a:pPr marL="342900" indent="-342900" algn="ctr"/>
            <a:r>
              <a:rPr lang="en-US" sz="2000" dirty="0">
                <a:latin typeface="Calibri" charset="0"/>
                <a:cs typeface="Calibri" charset="0"/>
              </a:rPr>
              <a:t>European Space Agency (ESRIN, Frascati)</a:t>
            </a:r>
            <a:endParaRPr lang="en-GB" sz="2000" dirty="0">
              <a:latin typeface="Calibri" charset="0"/>
              <a:cs typeface="Calibri" charset="0"/>
            </a:endParaRPr>
          </a:p>
        </p:txBody>
      </p:sp>
      <p:sp>
        <p:nvSpPr>
          <p:cNvPr id="14338" name="TextBox 6"/>
          <p:cNvSpPr txBox="1">
            <a:spLocks noChangeArrowheads="1"/>
          </p:cNvSpPr>
          <p:nvPr/>
        </p:nvSpPr>
        <p:spPr bwMode="auto">
          <a:xfrm>
            <a:off x="965200" y="2857500"/>
            <a:ext cx="7297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r>
              <a:rPr lang="en-US" sz="3200">
                <a:solidFill>
                  <a:srgbClr val="323232"/>
                </a:solidFill>
                <a:latin typeface="Calibri" charset="0"/>
              </a:rPr>
              <a:t>Value of Earth Observation Data</a:t>
            </a:r>
          </a:p>
        </p:txBody>
      </p:sp>
      <p:pic>
        <p:nvPicPr>
          <p:cNvPr id="14339" name="Picture 2" descr="PPT_Heade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1463"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4413" y="1281113"/>
            <a:ext cx="4657725"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7347" name="Text Box 4"/>
          <p:cNvSpPr txBox="1">
            <a:spLocks noChangeArrowheads="1"/>
          </p:cNvSpPr>
          <p:nvPr/>
        </p:nvSpPr>
        <p:spPr bwMode="auto">
          <a:xfrm>
            <a:off x="2478088" y="0"/>
            <a:ext cx="3757612" cy="769938"/>
          </a:xfrm>
          <a:prstGeom prst="rect">
            <a:avLst/>
          </a:prstGeom>
          <a:solidFill>
            <a:srgbClr val="DDDDDD">
              <a:alpha val="67058"/>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GB" sz="2400" b="1">
                <a:effectLst>
                  <a:outerShdw blurRad="38100" dist="38100" dir="2700000" algn="tl">
                    <a:srgbClr val="FFFFFF"/>
                  </a:outerShdw>
                </a:effectLst>
                <a:latin typeface="Verdana" charset="0"/>
              </a:rPr>
              <a:t>L</a:t>
            </a:r>
            <a:r>
              <a:rPr lang="ja-JP" altLang="en-GB" sz="2400" b="1">
                <a:effectLst>
                  <a:outerShdw blurRad="38100" dist="38100" dir="2700000" algn="tl">
                    <a:srgbClr val="FFFFFF"/>
                  </a:outerShdw>
                </a:effectLst>
                <a:latin typeface="Verdana" charset="0"/>
              </a:rPr>
              <a:t>’</a:t>
            </a:r>
            <a:r>
              <a:rPr lang="en-GB" sz="2400" b="1">
                <a:effectLst>
                  <a:outerShdw blurRad="38100" dist="38100" dir="2700000" algn="tl">
                    <a:srgbClr val="FFFFFF"/>
                  </a:outerShdw>
                </a:effectLst>
                <a:latin typeface="Verdana" charset="0"/>
              </a:rPr>
              <a:t>Aquila earthquake </a:t>
            </a:r>
          </a:p>
          <a:p>
            <a:pPr algn="ctr" eaLnBrk="1" hangingPunct="1"/>
            <a:r>
              <a:rPr lang="en-GB" sz="2000" b="1">
                <a:effectLst>
                  <a:outerShdw blurRad="38100" dist="38100" dir="2700000" algn="tl">
                    <a:srgbClr val="FFFFFF"/>
                  </a:outerShdw>
                </a:effectLst>
                <a:latin typeface="Verdana" charset="0"/>
              </a:rPr>
              <a:t>(April 2009)</a:t>
            </a:r>
          </a:p>
        </p:txBody>
      </p:sp>
      <p:sp>
        <p:nvSpPr>
          <p:cNvPr id="21508" name="Text Box 5"/>
          <p:cNvSpPr txBox="1">
            <a:spLocks noChangeArrowheads="1"/>
          </p:cNvSpPr>
          <p:nvPr/>
        </p:nvSpPr>
        <p:spPr bwMode="auto">
          <a:xfrm>
            <a:off x="74613" y="201613"/>
            <a:ext cx="2241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b="1" i="1">
                <a:solidFill>
                  <a:schemeClr val="bg1"/>
                </a:solidFill>
              </a:rPr>
              <a:t>Envisat ASAR data</a:t>
            </a:r>
          </a:p>
        </p:txBody>
      </p:sp>
      <p:pic>
        <p:nvPicPr>
          <p:cNvPr id="2150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889000"/>
            <a:ext cx="2543175" cy="1671638"/>
          </a:xfrm>
          <a:prstGeom prst="rect">
            <a:avLst/>
          </a:prstGeom>
          <a:noFill/>
          <a:ln w="9525">
            <a:solidFill>
              <a:schemeClr val="bg1"/>
            </a:solidFill>
            <a:miter lim="800000"/>
            <a:headEnd/>
            <a:tailEnd/>
          </a:ln>
          <a:effectLst>
            <a:outerShdw blurRad="63500"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4741863" y="6092825"/>
            <a:ext cx="4283075" cy="646113"/>
          </a:xfrm>
          <a:prstGeom prst="rect">
            <a:avLst/>
          </a:prstGeom>
          <a:solidFill>
            <a:srgbClr val="E3E4E4">
              <a:alpha val="69804"/>
            </a:srgbClr>
          </a:solidFill>
        </p:spPr>
        <p:txBody>
          <a:bodyPr>
            <a:spAutoFit/>
          </a:bodyPr>
          <a:lstStyle/>
          <a:p>
            <a:pPr>
              <a:defRPr/>
            </a:pPr>
            <a:r>
              <a:rPr lang="en-US" sz="1200" dirty="0">
                <a:latin typeface="+mn-lt"/>
                <a:ea typeface="+mn-ea"/>
              </a:rPr>
              <a:t>Each fringe (a </a:t>
            </a:r>
            <a:r>
              <a:rPr lang="en-US" sz="1200" dirty="0" err="1">
                <a:latin typeface="+mn-lt"/>
                <a:ea typeface="+mn-ea"/>
              </a:rPr>
              <a:t>colour</a:t>
            </a:r>
            <a:r>
              <a:rPr lang="en-US" sz="1200" dirty="0">
                <a:latin typeface="+mn-lt"/>
                <a:ea typeface="+mn-ea"/>
              </a:rPr>
              <a:t> cycle) of the interferogram is equivalent to a surface displacement of </a:t>
            </a:r>
            <a:r>
              <a:rPr lang="en-US" sz="1200" b="1" dirty="0">
                <a:latin typeface="+mn-lt"/>
                <a:ea typeface="+mn-ea"/>
              </a:rPr>
              <a:t>2.8 cm </a:t>
            </a:r>
            <a:r>
              <a:rPr lang="en-US" sz="1200" dirty="0">
                <a:latin typeface="+mn-lt"/>
                <a:ea typeface="+mn-ea"/>
              </a:rPr>
              <a:t>along the satellite direction.</a:t>
            </a:r>
            <a:endParaRPr lang="en-GB" sz="1200" dirty="0">
              <a:latin typeface="+mn-lt"/>
              <a:ea typeface="+mn-ea"/>
            </a:endParaRPr>
          </a:p>
        </p:txBody>
      </p:sp>
    </p:spTree>
    <p:extLst>
      <p:ext uri="{BB962C8B-B14F-4D97-AF65-F5344CB8AC3E}">
        <p14:creationId xmlns:p14="http://schemas.microsoft.com/office/powerpoint/2010/main" val="2791861851"/>
      </p:ext>
    </p:extLst>
  </p:cSld>
  <p:clrMapOvr>
    <a:masterClrMapping/>
  </p:clrMapOvr>
  <p:transition advClick="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3"/>
          <p:cNvGrpSpPr>
            <a:grpSpLocks/>
          </p:cNvGrpSpPr>
          <p:nvPr/>
        </p:nvGrpSpPr>
        <p:grpSpPr bwMode="auto">
          <a:xfrm>
            <a:off x="314325" y="219075"/>
            <a:ext cx="7059613" cy="479425"/>
            <a:chOff x="0" y="0"/>
            <a:chExt cx="4447" cy="302"/>
          </a:xfrm>
        </p:grpSpPr>
        <p:graphicFrame>
          <p:nvGraphicFramePr>
            <p:cNvPr id="34833" name="Object 4"/>
            <p:cNvGraphicFramePr>
              <a:graphicFrameLocks noChangeAspect="1"/>
            </p:cNvGraphicFramePr>
            <p:nvPr/>
          </p:nvGraphicFramePr>
          <p:xfrm>
            <a:off x="0" y="0"/>
            <a:ext cx="3024" cy="301"/>
          </p:xfrm>
          <a:graphic>
            <a:graphicData uri="http://schemas.openxmlformats.org/presentationml/2006/ole">
              <mc:AlternateContent xmlns:mc="http://schemas.openxmlformats.org/markup-compatibility/2006">
                <mc:Choice xmlns:v="urn:schemas-microsoft-com:vml" Requires="v">
                  <p:oleObj spid="_x0000_s190491" name="PhotoImpact" r:id="rId3" imgW="3047748" imgH="304569" progId="PI3.Image">
                    <p:embed/>
                  </p:oleObj>
                </mc:Choice>
                <mc:Fallback>
                  <p:oleObj name="PhotoImpact" r:id="rId3" imgW="3047748" imgH="304569" progId="PI3.Image">
                    <p:embed/>
                    <p:pic>
                      <p:nvPicPr>
                        <p:cNvPr id="0" name=""/>
                        <p:cNvPicPr>
                          <a:picLocks noChangeAspect="1" noChangeArrowheads="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0" y="0"/>
                          <a:ext cx="3024"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 name="Rectangle 5"/>
            <p:cNvSpPr>
              <a:spLocks noChangeArrowheads="1"/>
            </p:cNvSpPr>
            <p:nvPr/>
          </p:nvSpPr>
          <p:spPr bwMode="auto">
            <a:xfrm>
              <a:off x="3024" y="0"/>
              <a:ext cx="1423" cy="302"/>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400" b="1">
                  <a:solidFill>
                    <a:srgbClr val="FFFFFF"/>
                  </a:solidFill>
                  <a:effectLst>
                    <a:outerShdw blurRad="38100" dist="38100" dir="2700000" algn="tl">
                      <a:srgbClr val="000000"/>
                    </a:outerShdw>
                  </a:effectLst>
                  <a:latin typeface="Verdana" charset="0"/>
                  <a:cs typeface="Verdana" charset="0"/>
                </a:rPr>
                <a:t>ASAR</a:t>
              </a:r>
            </a:p>
          </p:txBody>
        </p:sp>
      </p:grpSp>
      <p:grpSp>
        <p:nvGrpSpPr>
          <p:cNvPr id="34819" name="Group 6"/>
          <p:cNvGrpSpPr>
            <a:grpSpLocks/>
          </p:cNvGrpSpPr>
          <p:nvPr/>
        </p:nvGrpSpPr>
        <p:grpSpPr bwMode="auto">
          <a:xfrm>
            <a:off x="3800475" y="984250"/>
            <a:ext cx="5307013" cy="5307013"/>
            <a:chOff x="3733800" y="984248"/>
            <a:chExt cx="5307013" cy="5307013"/>
          </a:xfrm>
        </p:grpSpPr>
        <p:pic>
          <p:nvPicPr>
            <p:cNvPr id="34827"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984248"/>
              <a:ext cx="5307013" cy="530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55332" name="Text Box 4"/>
            <p:cNvSpPr txBox="1">
              <a:spLocks noChangeArrowheads="1"/>
            </p:cNvSpPr>
            <p:nvPr/>
          </p:nvSpPr>
          <p:spPr bwMode="auto">
            <a:xfrm>
              <a:off x="5610225" y="5738811"/>
              <a:ext cx="1831975" cy="2778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en-US" sz="1200" b="1" i="1" dirty="0">
                  <a:solidFill>
                    <a:schemeClr val="bg1"/>
                  </a:solidFill>
                  <a:latin typeface="+mn-lt"/>
                  <a:ea typeface="+mn-ea"/>
                </a:rPr>
                <a:t>17 November 2002</a:t>
              </a:r>
              <a:endParaRPr lang="en-GB" sz="1200" b="1" i="1" dirty="0">
                <a:solidFill>
                  <a:schemeClr val="bg1"/>
                </a:solidFill>
                <a:latin typeface="+mn-lt"/>
                <a:ea typeface="+mn-ea"/>
              </a:endParaRPr>
            </a:p>
          </p:txBody>
        </p:sp>
        <p:sp>
          <p:nvSpPr>
            <p:cNvPr id="355333" name="Text Box 5"/>
            <p:cNvSpPr txBox="1">
              <a:spLocks noChangeArrowheads="1"/>
            </p:cNvSpPr>
            <p:nvPr/>
          </p:nvSpPr>
          <p:spPr bwMode="auto">
            <a:xfrm>
              <a:off x="5267325" y="1079498"/>
              <a:ext cx="2239963"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GB" b="1" i="1">
                  <a:solidFill>
                    <a:schemeClr val="bg1"/>
                  </a:solidFill>
                  <a:latin typeface="Verdana" charset="0"/>
                </a:rPr>
                <a:t>Oil spill</a:t>
              </a:r>
              <a:endParaRPr lang="en-GB" sz="1600" b="1">
                <a:solidFill>
                  <a:schemeClr val="bg1"/>
                </a:solidFill>
                <a:latin typeface="Verdana" charset="0"/>
              </a:endParaRPr>
            </a:p>
            <a:p>
              <a:pPr algn="ctr"/>
              <a:r>
                <a:rPr lang="ja-JP" altLang="en-GB" sz="1600" b="1" i="1">
                  <a:solidFill>
                    <a:schemeClr val="bg1"/>
                  </a:solidFill>
                  <a:latin typeface="Verdana" charset="0"/>
                </a:rPr>
                <a:t>“</a:t>
              </a:r>
              <a:r>
                <a:rPr lang="en-GB" sz="1600" b="1" i="1">
                  <a:solidFill>
                    <a:schemeClr val="bg1"/>
                  </a:solidFill>
                  <a:latin typeface="Verdana" charset="0"/>
                </a:rPr>
                <a:t>Prestige</a:t>
              </a:r>
              <a:r>
                <a:rPr lang="ja-JP" altLang="en-GB" sz="1600" b="1" i="1">
                  <a:solidFill>
                    <a:schemeClr val="bg1"/>
                  </a:solidFill>
                  <a:latin typeface="Verdana" charset="0"/>
                </a:rPr>
                <a:t>”</a:t>
              </a:r>
              <a:r>
                <a:rPr lang="en-GB" sz="1600" b="1" i="1">
                  <a:solidFill>
                    <a:schemeClr val="bg1"/>
                  </a:solidFill>
                  <a:latin typeface="Verdana" charset="0"/>
                </a:rPr>
                <a:t> tanker</a:t>
              </a:r>
            </a:p>
          </p:txBody>
        </p:sp>
        <p:cxnSp>
          <p:nvCxnSpPr>
            <p:cNvPr id="3" name="Straight Connector 2"/>
            <p:cNvCxnSpPr/>
            <p:nvPr/>
          </p:nvCxnSpPr>
          <p:spPr>
            <a:xfrm>
              <a:off x="3863975" y="6154736"/>
              <a:ext cx="10858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831" name="TextBox 3"/>
            <p:cNvSpPr txBox="1">
              <a:spLocks noChangeArrowheads="1"/>
            </p:cNvSpPr>
            <p:nvPr/>
          </p:nvSpPr>
          <p:spPr bwMode="auto">
            <a:xfrm>
              <a:off x="4105053" y="5927960"/>
              <a:ext cx="603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it-IT" sz="1200">
                  <a:solidFill>
                    <a:schemeClr val="bg1"/>
                  </a:solidFill>
                </a:rPr>
                <a:t>50 km</a:t>
              </a:r>
              <a:endParaRPr lang="en-GB" sz="1200">
                <a:solidFill>
                  <a:schemeClr val="bg1"/>
                </a:solidFill>
              </a:endParaRPr>
            </a:p>
          </p:txBody>
        </p:sp>
        <p:sp>
          <p:nvSpPr>
            <p:cNvPr id="5" name="Rectangle 4"/>
            <p:cNvSpPr/>
            <p:nvPr/>
          </p:nvSpPr>
          <p:spPr>
            <a:xfrm>
              <a:off x="7783513" y="3448048"/>
              <a:ext cx="1122362" cy="584200"/>
            </a:xfrm>
            <a:prstGeom prst="rect">
              <a:avLst/>
            </a:prstGeom>
          </p:spPr>
          <p:txBody>
            <a:bodyPr>
              <a:spAutoFit/>
            </a:bodyPr>
            <a:lstStyle/>
            <a:p>
              <a:pPr algn="ctr" eaLnBrk="0" hangingPunct="0">
                <a:defRPr/>
              </a:pPr>
              <a:r>
                <a:rPr lang="en-GB" sz="1600" b="1" i="1" dirty="0">
                  <a:solidFill>
                    <a:schemeClr val="accent4"/>
                  </a:solidFill>
                  <a:latin typeface="+mn-lt"/>
                  <a:ea typeface="+mn-ea"/>
                </a:rPr>
                <a:t>Galicia (Spain)</a:t>
              </a:r>
            </a:p>
          </p:txBody>
        </p:sp>
      </p:grpSp>
      <p:sp>
        <p:nvSpPr>
          <p:cNvPr id="22" name="Rectangle 9"/>
          <p:cNvSpPr>
            <a:spLocks noChangeArrowheads="1"/>
          </p:cNvSpPr>
          <p:nvPr/>
        </p:nvSpPr>
        <p:spPr bwMode="auto">
          <a:xfrm>
            <a:off x="657225" y="936625"/>
            <a:ext cx="26574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GB" b="1">
                <a:effectLst>
                  <a:outerShdw blurRad="38100" dist="38100" dir="2700000" algn="tl">
                    <a:srgbClr val="DDDDDD"/>
                  </a:outerShdw>
                </a:effectLst>
                <a:latin typeface="Verdana" charset="0"/>
              </a:rPr>
              <a:t>Oil spill detection and monitoring</a:t>
            </a:r>
          </a:p>
        </p:txBody>
      </p:sp>
      <p:sp>
        <p:nvSpPr>
          <p:cNvPr id="6" name="Rectangle 5"/>
          <p:cNvSpPr/>
          <p:nvPr/>
        </p:nvSpPr>
        <p:spPr>
          <a:xfrm>
            <a:off x="844550" y="3305175"/>
            <a:ext cx="2082800" cy="288925"/>
          </a:xfrm>
          <a:prstGeom prst="rect">
            <a:avLst/>
          </a:prstGeom>
        </p:spPr>
        <p:txBody>
          <a:bodyPr wrap="none">
            <a:spAutoFit/>
          </a:bodyPr>
          <a:lstStyle/>
          <a:p>
            <a:pPr algn="ctr" eaLnBrk="0" hangingPunct="0">
              <a:lnSpc>
                <a:spcPct val="70000"/>
              </a:lnSpc>
            </a:pPr>
            <a:r>
              <a:rPr lang="ja-JP" altLang="en-GB" b="1" i="1">
                <a:solidFill>
                  <a:srgbClr val="000000"/>
                </a:solidFill>
              </a:rPr>
              <a:t>“</a:t>
            </a:r>
            <a:r>
              <a:rPr lang="en-GB" b="1" i="1">
                <a:solidFill>
                  <a:srgbClr val="000000"/>
                </a:solidFill>
              </a:rPr>
              <a:t>Prestige</a:t>
            </a:r>
            <a:r>
              <a:rPr lang="ja-JP" altLang="en-GB" b="1" i="1">
                <a:solidFill>
                  <a:srgbClr val="000000"/>
                </a:solidFill>
              </a:rPr>
              <a:t>”</a:t>
            </a:r>
            <a:r>
              <a:rPr lang="en-GB" b="1" i="1">
                <a:solidFill>
                  <a:srgbClr val="000000"/>
                </a:solidFill>
              </a:rPr>
              <a:t> tanker</a:t>
            </a:r>
          </a:p>
        </p:txBody>
      </p:sp>
      <p:pic>
        <p:nvPicPr>
          <p:cNvPr id="355352"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25" y="1695450"/>
            <a:ext cx="3059113" cy="3582988"/>
          </a:xfrm>
          <a:prstGeom prst="rect">
            <a:avLst/>
          </a:prstGeom>
          <a:noFill/>
          <a:ln w="9525">
            <a:solidFill>
              <a:schemeClr val="tx1"/>
            </a:solidFill>
            <a:miter lim="800000"/>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a:solidFill>
                  <a:schemeClr val="accent1"/>
                </a:solidFill>
              </a14:hiddenFill>
            </a:ext>
          </a:extLst>
        </p:spPr>
      </p:pic>
      <p:pic>
        <p:nvPicPr>
          <p:cNvPr id="34823"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3425" y="4578350"/>
            <a:ext cx="1712913"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985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571" y="1391181"/>
            <a:ext cx="7943850" cy="496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0964" name="Rectangle 7"/>
          <p:cNvSpPr>
            <a:spLocks noChangeArrowheads="1"/>
          </p:cNvSpPr>
          <p:nvPr/>
        </p:nvSpPr>
        <p:spPr bwMode="auto">
          <a:xfrm>
            <a:off x="5449888" y="4135438"/>
            <a:ext cx="304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b="1" i="1"/>
              <a:t>Global mean sea level rise</a:t>
            </a:r>
          </a:p>
        </p:txBody>
      </p:sp>
      <p:sp>
        <p:nvSpPr>
          <p:cNvPr id="650250" name="Rectangle 10"/>
          <p:cNvSpPr>
            <a:spLocks noChangeArrowheads="1"/>
          </p:cNvSpPr>
          <p:nvPr/>
        </p:nvSpPr>
        <p:spPr bwMode="auto">
          <a:xfrm>
            <a:off x="2878138" y="1016000"/>
            <a:ext cx="3490912" cy="460375"/>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algn="ctr"/>
            <a:r>
              <a:rPr lang="en-GB" sz="2400" b="1">
                <a:solidFill>
                  <a:srgbClr val="0000CC"/>
                </a:solidFill>
                <a:effectLst>
                  <a:outerShdw blurRad="38100" dist="38100" dir="2700000" algn="tl">
                    <a:srgbClr val="DDDDDD"/>
                  </a:outerShdw>
                </a:effectLst>
                <a:latin typeface="Verdana" charset="0"/>
              </a:rPr>
              <a:t>Sea level rise</a:t>
            </a:r>
          </a:p>
        </p:txBody>
      </p:sp>
      <p:pic>
        <p:nvPicPr>
          <p:cNvPr id="40966" name="Picture 1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863" y="1393825"/>
            <a:ext cx="1514475"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40967" name="Group 6"/>
          <p:cNvGrpSpPr>
            <a:grpSpLocks/>
          </p:cNvGrpSpPr>
          <p:nvPr/>
        </p:nvGrpSpPr>
        <p:grpSpPr bwMode="auto">
          <a:xfrm>
            <a:off x="325438" y="206375"/>
            <a:ext cx="7050087" cy="479425"/>
            <a:chOff x="0" y="0"/>
            <a:chExt cx="4441" cy="302"/>
          </a:xfrm>
        </p:grpSpPr>
        <p:graphicFrame>
          <p:nvGraphicFramePr>
            <p:cNvPr id="40974" name="Object 7"/>
            <p:cNvGraphicFramePr>
              <a:graphicFrameLocks noChangeAspect="1"/>
            </p:cNvGraphicFramePr>
            <p:nvPr/>
          </p:nvGraphicFramePr>
          <p:xfrm>
            <a:off x="0" y="0"/>
            <a:ext cx="3024" cy="302"/>
          </p:xfrm>
          <a:graphic>
            <a:graphicData uri="http://schemas.openxmlformats.org/presentationml/2006/ole">
              <mc:AlternateContent xmlns:mc="http://schemas.openxmlformats.org/markup-compatibility/2006">
                <mc:Choice xmlns:v="urn:schemas-microsoft-com:vml" Requires="v">
                  <p:oleObj spid="_x0000_s191515" name="PhotoImpact" r:id="rId5" imgW="4761905" imgH="475939" progId="PI3.Image">
                    <p:embed/>
                  </p:oleObj>
                </mc:Choice>
                <mc:Fallback>
                  <p:oleObj name="PhotoImpact" r:id="rId5" imgW="4761905" imgH="475939" progId="PI3.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024"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pic>
                  </p:oleObj>
                </mc:Fallback>
              </mc:AlternateContent>
            </a:graphicData>
          </a:graphic>
        </p:graphicFrame>
        <p:sp>
          <p:nvSpPr>
            <p:cNvPr id="17" name="Rectangle 8"/>
            <p:cNvSpPr>
              <a:spLocks noChangeArrowheads="1"/>
            </p:cNvSpPr>
            <p:nvPr/>
          </p:nvSpPr>
          <p:spPr bwMode="auto">
            <a:xfrm>
              <a:off x="3024" y="0"/>
              <a:ext cx="1417" cy="302"/>
            </a:xfrm>
            <a:prstGeom prst="rect">
              <a:avLst/>
            </a:prstGeom>
            <a:solidFill>
              <a:srgbClr val="33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400" b="1">
                  <a:solidFill>
                    <a:srgbClr val="000099"/>
                  </a:solidFill>
                  <a:effectLst>
                    <a:outerShdw blurRad="38100" dist="38100" dir="2700000" algn="tl">
                      <a:srgbClr val="000000"/>
                    </a:outerShdw>
                  </a:effectLst>
                  <a:latin typeface="Verdana" charset="0"/>
                </a:rPr>
                <a:t>Altimetry</a:t>
              </a:r>
            </a:p>
          </p:txBody>
        </p:sp>
      </p:grpSp>
      <p:sp>
        <p:nvSpPr>
          <p:cNvPr id="14" name="TextBox 13"/>
          <p:cNvSpPr txBox="1"/>
          <p:nvPr/>
        </p:nvSpPr>
        <p:spPr>
          <a:xfrm rot="21250822">
            <a:off x="3030129" y="5913618"/>
            <a:ext cx="4127217" cy="646331"/>
          </a:xfrm>
          <a:prstGeom prst="rect">
            <a:avLst/>
          </a:prstGeom>
          <a:solidFill>
            <a:srgbClr val="FF0000"/>
          </a:solidFill>
          <a:scene3d>
            <a:camera prst="orthographicFront"/>
            <a:lightRig rig="threePt" dir="t"/>
          </a:scene3d>
          <a:sp3d>
            <a:bevelT/>
          </a:sp3d>
        </p:spPr>
        <p:txBody>
          <a:bodyPr>
            <a:spAutoFit/>
          </a:bodyPr>
          <a:lstStyle/>
          <a:p>
            <a:pPr algn="ctr">
              <a:defRPr/>
            </a:pPr>
            <a:r>
              <a:rPr lang="en-GB" sz="1200" b="1" i="1" dirty="0">
                <a:solidFill>
                  <a:schemeClr val="bg1"/>
                </a:solidFill>
                <a:latin typeface="+mn-lt"/>
                <a:ea typeface="+mn-ea"/>
              </a:rPr>
              <a:t>Data quality is essential for a mission success</a:t>
            </a:r>
          </a:p>
          <a:p>
            <a:pPr algn="ctr">
              <a:defRPr/>
            </a:pPr>
            <a:r>
              <a:rPr lang="en-GB" sz="1200" b="1" i="1" dirty="0">
                <a:solidFill>
                  <a:schemeClr val="bg1"/>
                </a:solidFill>
                <a:latin typeface="+mn-lt"/>
                <a:ea typeface="+mn-ea"/>
                <a:sym typeface="Wingdings" pitchFamily="2" charset="2"/>
              </a:rPr>
              <a:t> achieved through </a:t>
            </a:r>
            <a:r>
              <a:rPr lang="en-GB" sz="1200" b="1" i="1" dirty="0" err="1">
                <a:solidFill>
                  <a:schemeClr val="bg1"/>
                </a:solidFill>
                <a:latin typeface="+mn-lt"/>
                <a:ea typeface="+mn-ea"/>
                <a:sym typeface="Wingdings" pitchFamily="2" charset="2"/>
              </a:rPr>
              <a:t>cal</a:t>
            </a:r>
            <a:r>
              <a:rPr lang="en-GB" sz="1200" b="1" i="1" dirty="0">
                <a:solidFill>
                  <a:schemeClr val="bg1"/>
                </a:solidFill>
                <a:latin typeface="+mn-lt"/>
                <a:ea typeface="+mn-ea"/>
                <a:sym typeface="Wingdings" pitchFamily="2" charset="2"/>
              </a:rPr>
              <a:t>/</a:t>
            </a:r>
            <a:r>
              <a:rPr lang="en-GB" sz="1200" b="1" i="1" dirty="0" err="1">
                <a:solidFill>
                  <a:schemeClr val="bg1"/>
                </a:solidFill>
                <a:latin typeface="+mn-lt"/>
                <a:ea typeface="+mn-ea"/>
                <a:sym typeface="Wingdings" pitchFamily="2" charset="2"/>
              </a:rPr>
              <a:t>val</a:t>
            </a:r>
            <a:r>
              <a:rPr lang="en-GB" sz="1200" b="1" i="1" dirty="0">
                <a:solidFill>
                  <a:schemeClr val="bg1"/>
                </a:solidFill>
                <a:latin typeface="+mn-lt"/>
                <a:ea typeface="+mn-ea"/>
                <a:sym typeface="Wingdings" pitchFamily="2" charset="2"/>
              </a:rPr>
              <a:t>, processing algorithms upgrade and data reprocessing</a:t>
            </a:r>
            <a:endParaRPr lang="en-GB" sz="1200" b="1" i="1" dirty="0">
              <a:solidFill>
                <a:schemeClr val="bg1"/>
              </a:solidFill>
              <a:latin typeface="+mn-lt"/>
              <a:ea typeface="+mn-ea"/>
            </a:endParaRPr>
          </a:p>
        </p:txBody>
      </p:sp>
    </p:spTree>
    <p:extLst>
      <p:ext uri="{BB962C8B-B14F-4D97-AF65-F5344CB8AC3E}">
        <p14:creationId xmlns:p14="http://schemas.microsoft.com/office/powerpoint/2010/main" val="1384180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7"/>
          <p:cNvGrpSpPr>
            <a:grpSpLocks/>
          </p:cNvGrpSpPr>
          <p:nvPr/>
        </p:nvGrpSpPr>
        <p:grpSpPr bwMode="auto">
          <a:xfrm>
            <a:off x="306388" y="200025"/>
            <a:ext cx="7089775" cy="479425"/>
            <a:chOff x="0" y="0"/>
            <a:chExt cx="4466" cy="302"/>
          </a:xfrm>
        </p:grpSpPr>
        <p:graphicFrame>
          <p:nvGraphicFramePr>
            <p:cNvPr id="44041" name="Object 8"/>
            <p:cNvGraphicFramePr>
              <a:graphicFrameLocks noChangeAspect="1"/>
            </p:cNvGraphicFramePr>
            <p:nvPr/>
          </p:nvGraphicFramePr>
          <p:xfrm>
            <a:off x="0" y="0"/>
            <a:ext cx="3010" cy="302"/>
          </p:xfrm>
          <a:graphic>
            <a:graphicData uri="http://schemas.openxmlformats.org/presentationml/2006/ole">
              <mc:AlternateContent xmlns:mc="http://schemas.openxmlformats.org/markup-compatibility/2006">
                <mc:Choice xmlns:v="urn:schemas-microsoft-com:vml" Requires="v">
                  <p:oleObj spid="_x0000_s192539" name="PhotoImpact" r:id="rId3" imgW="3809524" imgH="380852" progId="PI3.Image">
                    <p:embed/>
                  </p:oleObj>
                </mc:Choice>
                <mc:Fallback>
                  <p:oleObj name="PhotoImpact" r:id="rId3" imgW="3809524" imgH="380852" progId="PI3.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010"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4042" name="Rectangle 9"/>
            <p:cNvSpPr>
              <a:spLocks noChangeArrowheads="1"/>
            </p:cNvSpPr>
            <p:nvPr/>
          </p:nvSpPr>
          <p:spPr bwMode="auto">
            <a:xfrm>
              <a:off x="3010" y="0"/>
              <a:ext cx="1456" cy="302"/>
            </a:xfrm>
            <a:prstGeom prst="rect">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GB" sz="2400" b="1">
                  <a:solidFill>
                    <a:srgbClr val="FFCC00"/>
                  </a:solidFill>
                  <a:latin typeface="Tahoma" charset="0"/>
                </a:rPr>
                <a:t>SCIAMACHY</a:t>
              </a:r>
            </a:p>
          </p:txBody>
        </p:sp>
      </p:grpSp>
      <p:sp>
        <p:nvSpPr>
          <p:cNvPr id="61444" name="Rectangle 10"/>
          <p:cNvSpPr>
            <a:spLocks noChangeArrowheads="1"/>
          </p:cNvSpPr>
          <p:nvPr/>
        </p:nvSpPr>
        <p:spPr bwMode="auto">
          <a:xfrm>
            <a:off x="133350" y="1330325"/>
            <a:ext cx="1762125" cy="923330"/>
          </a:xfrm>
          <a:prstGeom prst="rect">
            <a:avLst/>
          </a:prstGeom>
          <a:solidFill>
            <a:srgbClr val="9933FF"/>
          </a:solidFill>
          <a:ln>
            <a:noFill/>
          </a:ln>
          <a:effectLst/>
        </p:spPr>
        <p:txBody>
          <a:bodyPr>
            <a:spAutoFit/>
          </a:bodyPr>
          <a:lstStyle/>
          <a:p>
            <a:pPr algn="ctr"/>
            <a:r>
              <a:rPr lang="en-GB" sz="1800" b="1" dirty="0">
                <a:solidFill>
                  <a:schemeClr val="bg1"/>
                </a:solidFill>
                <a:effectLst>
                  <a:outerShdw blurRad="38100" dist="38100" dir="2700000" algn="tl">
                    <a:srgbClr val="000000"/>
                  </a:outerShdw>
                </a:effectLst>
                <a:latin typeface="Verdana" charset="0"/>
              </a:rPr>
              <a:t>South Hemisphere</a:t>
            </a:r>
          </a:p>
          <a:p>
            <a:pPr algn="ctr"/>
            <a:r>
              <a:rPr lang="en-GB" sz="1800" b="1" dirty="0">
                <a:solidFill>
                  <a:schemeClr val="bg1"/>
                </a:solidFill>
                <a:effectLst>
                  <a:outerShdw blurRad="38100" dist="38100" dir="2700000" algn="tl">
                    <a:srgbClr val="000000"/>
                  </a:outerShdw>
                </a:effectLst>
                <a:latin typeface="Verdana" charset="0"/>
              </a:rPr>
              <a:t>Ozone hole</a:t>
            </a:r>
          </a:p>
        </p:txBody>
      </p:sp>
      <p:pic>
        <p:nvPicPr>
          <p:cNvPr id="44036" name="Picture 2" descr="D:\Work\SCIAMACHY\PR_etc\2012_10yr_Material\GOME_SCIA_SH_October_noG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2013" y="954088"/>
            <a:ext cx="6564312"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4"/>
          <p:cNvSpPr/>
          <p:nvPr/>
        </p:nvSpPr>
        <p:spPr>
          <a:xfrm>
            <a:off x="6240463" y="6370638"/>
            <a:ext cx="1885950" cy="215900"/>
          </a:xfrm>
          <a:prstGeom prst="rect">
            <a:avLst/>
          </a:prstGeom>
        </p:spPr>
        <p:txBody>
          <a:bodyPr>
            <a:spAutoFit/>
          </a:bodyPr>
          <a:lstStyle/>
          <a:p>
            <a:pPr algn="ctr">
              <a:defRPr/>
            </a:pPr>
            <a:r>
              <a:rPr lang="de-DE" sz="800" i="1" dirty="0">
                <a:solidFill>
                  <a:schemeClr val="bg1">
                    <a:lumMod val="95000"/>
                  </a:schemeClr>
                </a:solidFill>
                <a:latin typeface="+mn-lt"/>
                <a:ea typeface="+mn-ea"/>
              </a:rPr>
              <a:t>Source: IUP-UB M. Weber </a:t>
            </a:r>
            <a:endParaRPr lang="en-GB" sz="800" i="1" dirty="0">
              <a:solidFill>
                <a:schemeClr val="bg1">
                  <a:lumMod val="95000"/>
                </a:schemeClr>
              </a:solidFill>
              <a:latin typeface="+mn-lt"/>
              <a:ea typeface="+mn-ea"/>
            </a:endParaRPr>
          </a:p>
        </p:txBody>
      </p:sp>
      <p:sp>
        <p:nvSpPr>
          <p:cNvPr id="9" name="TextBox 8"/>
          <p:cNvSpPr txBox="1"/>
          <p:nvPr/>
        </p:nvSpPr>
        <p:spPr>
          <a:xfrm rot="21239730">
            <a:off x="1453772" y="5976262"/>
            <a:ext cx="4904761" cy="461665"/>
          </a:xfrm>
          <a:prstGeom prst="rect">
            <a:avLst/>
          </a:prstGeom>
          <a:solidFill>
            <a:srgbClr val="FF0000"/>
          </a:solidFill>
          <a:scene3d>
            <a:camera prst="orthographicFront"/>
            <a:lightRig rig="threePt" dir="t"/>
          </a:scene3d>
          <a:sp3d>
            <a:bevelT/>
          </a:sp3d>
        </p:spPr>
        <p:txBody>
          <a:bodyPr>
            <a:spAutoFit/>
          </a:bodyPr>
          <a:lstStyle/>
          <a:p>
            <a:pPr algn="ctr">
              <a:defRPr/>
            </a:pPr>
            <a:r>
              <a:rPr lang="en-GB" sz="1200" b="1" i="1" dirty="0">
                <a:solidFill>
                  <a:schemeClr val="bg1"/>
                </a:solidFill>
                <a:latin typeface="+mn-lt"/>
                <a:ea typeface="+mn-ea"/>
              </a:rPr>
              <a:t>Data continuity is fundamental for observing and understanding most of the geophysical parameters  </a:t>
            </a:r>
          </a:p>
        </p:txBody>
      </p:sp>
    </p:spTree>
    <p:extLst>
      <p:ext uri="{BB962C8B-B14F-4D97-AF65-F5344CB8AC3E}">
        <p14:creationId xmlns:p14="http://schemas.microsoft.com/office/powerpoint/2010/main" val="2449004461"/>
      </p:ext>
    </p:extLst>
  </p:cSld>
  <p:clrMapOvr>
    <a:masterClrMapping/>
  </p:clrMapOvr>
  <p:transition advClick="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D:\Work\SCIAMACHY\PR_etc\2012_10yr_Material\co2_scia_10y_v2_eng.png"/>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742950" y="1057275"/>
            <a:ext cx="8258175" cy="5037138"/>
          </a:xfrm>
        </p:spPr>
      </p:pic>
      <p:sp>
        <p:nvSpPr>
          <p:cNvPr id="5" name="Rectangle 4"/>
          <p:cNvSpPr/>
          <p:nvPr/>
        </p:nvSpPr>
        <p:spPr>
          <a:xfrm>
            <a:off x="6019800" y="6094413"/>
            <a:ext cx="3143250" cy="260350"/>
          </a:xfrm>
          <a:prstGeom prst="rect">
            <a:avLst/>
          </a:prstGeom>
        </p:spPr>
        <p:txBody>
          <a:bodyPr wrap="none">
            <a:spAutoFit/>
          </a:bodyPr>
          <a:lstStyle/>
          <a:p>
            <a:pPr>
              <a:defRPr/>
            </a:pPr>
            <a:r>
              <a:rPr lang="en-GB" sz="1100" i="1">
                <a:latin typeface="+mn-lt"/>
                <a:ea typeface="+mn-ea"/>
              </a:rPr>
              <a:t>Source: </a:t>
            </a:r>
            <a:r>
              <a:rPr lang="en-GB" sz="1100" i="1">
                <a:latin typeface="Arial" pitchFamily="34" charset="0"/>
                <a:ea typeface="+mn-ea"/>
              </a:rPr>
              <a:t>M. Buchwitz</a:t>
            </a:r>
            <a:r>
              <a:rPr lang="en-GB" sz="1100" i="1">
                <a:latin typeface="+mn-lt"/>
                <a:ea typeface="+mn-ea"/>
              </a:rPr>
              <a:t>, University of Bremen</a:t>
            </a:r>
          </a:p>
        </p:txBody>
      </p:sp>
      <p:grpSp>
        <p:nvGrpSpPr>
          <p:cNvPr id="48132" name="Group 16"/>
          <p:cNvGrpSpPr>
            <a:grpSpLocks/>
          </p:cNvGrpSpPr>
          <p:nvPr/>
        </p:nvGrpSpPr>
        <p:grpSpPr bwMode="auto">
          <a:xfrm>
            <a:off x="296863" y="200025"/>
            <a:ext cx="7089775" cy="479425"/>
            <a:chOff x="0" y="0"/>
            <a:chExt cx="4466" cy="302"/>
          </a:xfrm>
        </p:grpSpPr>
        <p:graphicFrame>
          <p:nvGraphicFramePr>
            <p:cNvPr id="48134" name="Object 17"/>
            <p:cNvGraphicFramePr>
              <a:graphicFrameLocks noChangeAspect="1"/>
            </p:cNvGraphicFramePr>
            <p:nvPr/>
          </p:nvGraphicFramePr>
          <p:xfrm>
            <a:off x="0" y="0"/>
            <a:ext cx="3010" cy="302"/>
          </p:xfrm>
          <a:graphic>
            <a:graphicData uri="http://schemas.openxmlformats.org/presentationml/2006/ole">
              <mc:AlternateContent xmlns:mc="http://schemas.openxmlformats.org/markup-compatibility/2006">
                <mc:Choice xmlns:v="urn:schemas-microsoft-com:vml" Requires="v">
                  <p:oleObj spid="_x0000_s193563" name="PhotoImpact" r:id="rId5" imgW="3809524" imgH="380852" progId="PI3.Image">
                    <p:embed/>
                  </p:oleObj>
                </mc:Choice>
                <mc:Fallback>
                  <p:oleObj name="PhotoImpact" r:id="rId5" imgW="3809524" imgH="380852" progId="PI3.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010"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8135" name="Rectangle 18"/>
            <p:cNvSpPr>
              <a:spLocks noChangeArrowheads="1"/>
            </p:cNvSpPr>
            <p:nvPr/>
          </p:nvSpPr>
          <p:spPr bwMode="auto">
            <a:xfrm>
              <a:off x="3010" y="0"/>
              <a:ext cx="1456" cy="302"/>
            </a:xfrm>
            <a:prstGeom prst="rect">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GB" sz="2400" b="1">
                  <a:solidFill>
                    <a:srgbClr val="FFCC00"/>
                  </a:solidFill>
                  <a:latin typeface="Tahoma" charset="0"/>
                </a:rPr>
                <a:t>SCIAMACHY</a:t>
              </a:r>
            </a:p>
          </p:txBody>
        </p:sp>
      </p:grpSp>
      <p:sp>
        <p:nvSpPr>
          <p:cNvPr id="2" name="Titel 1"/>
          <p:cNvSpPr>
            <a:spLocks noGrp="1"/>
          </p:cNvSpPr>
          <p:nvPr>
            <p:ph type="title" idx="4294967295"/>
          </p:nvPr>
        </p:nvSpPr>
        <p:spPr>
          <a:xfrm>
            <a:off x="1085850" y="923925"/>
            <a:ext cx="5829300" cy="381000"/>
          </a:xfrm>
          <a:prstGeom prst="rect">
            <a:avLst/>
          </a:prstGeom>
          <a:solidFill>
            <a:schemeClr val="bg1"/>
          </a:solidFill>
        </p:spPr>
        <p:txBody>
          <a:bodyPr/>
          <a:lstStyle/>
          <a:p>
            <a:pPr algn="ctr"/>
            <a:r>
              <a:rPr lang="en-GB">
                <a:solidFill>
                  <a:schemeClr val="tx1"/>
                </a:solidFill>
                <a:effectLst>
                  <a:outerShdw blurRad="38100" dist="38100" dir="2700000" algn="tl">
                    <a:srgbClr val="DDDDDD"/>
                  </a:outerShdw>
                </a:effectLst>
                <a:latin typeface="Verdana" charset="0"/>
                <a:ea typeface="MS PGothic" charset="0"/>
              </a:rPr>
              <a:t>Carbon Dioxide (CO2)</a:t>
            </a:r>
          </a:p>
        </p:txBody>
      </p:sp>
    </p:spTree>
    <p:extLst>
      <p:ext uri="{BB962C8B-B14F-4D97-AF65-F5344CB8AC3E}">
        <p14:creationId xmlns:p14="http://schemas.microsoft.com/office/powerpoint/2010/main" val="323698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Footer Placeholder 1"/>
          <p:cNvSpPr>
            <a:spLocks noGrp="1"/>
          </p:cNvSpPr>
          <p:nvPr>
            <p:ph type="ftr" sz="quarter" idx="4294967295"/>
          </p:nvPr>
        </p:nvSpPr>
        <p:spPr bwMode="auto">
          <a:xfrm>
            <a:off x="287338" y="6578600"/>
            <a:ext cx="3557587" cy="263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it-IT" sz="1800">
                <a:latin typeface="Verdana" charset="0"/>
              </a:rPr>
              <a:t>		Living Planet Symposium</a:t>
            </a:r>
          </a:p>
          <a:p>
            <a:pPr eaLnBrk="1" hangingPunct="1"/>
            <a:endParaRPr lang="it-IT" sz="1800">
              <a:latin typeface="Verdana" charset="0"/>
            </a:endParaRPr>
          </a:p>
        </p:txBody>
      </p:sp>
      <p:pic>
        <p:nvPicPr>
          <p:cNvPr id="20482" name="Picture 2" descr="New Program Helps Wildlife - Science - redOrbit_12118672331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313" y="4854575"/>
            <a:ext cx="4340225"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3" descr="DiscoveryChan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11200"/>
            <a:ext cx="4929188"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4" descr="Climate change challenges natural systems - greatfallstribu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9750" y="130175"/>
            <a:ext cx="4945063" cy="459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long term trend monitoring environment - Google News_12118677162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3910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Picture 6" descr="UC Davis News &amp; Information -- New Analysis Shows Important Slowdown in Lake Tahoe Clarity Loss_12118673868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643313"/>
            <a:ext cx="4846638"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Coastal Souvenirs - Press &amp; Journal_12118675029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9863" y="2471738"/>
            <a:ext cx="34067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4" name="Picture 8" descr="Londonderry to improve air quality monitoring - EagleTribu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9563" y="3757613"/>
            <a:ext cx="2636837"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5" name="Oval 9"/>
          <p:cNvSpPr>
            <a:spLocks noChangeArrowheads="1"/>
          </p:cNvSpPr>
          <p:nvPr/>
        </p:nvSpPr>
        <p:spPr bwMode="auto">
          <a:xfrm>
            <a:off x="995363" y="-142875"/>
            <a:ext cx="3213100" cy="8969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124820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26984"/>
                                        </p:tgtEl>
                                        <p:attrNameLst>
                                          <p:attrName>style.visibility</p:attrName>
                                        </p:attrNameLst>
                                      </p:cBhvr>
                                      <p:to>
                                        <p:strVal val="visible"/>
                                      </p:to>
                                    </p:set>
                                    <p:anim calcmode="lin" valueType="num">
                                      <p:cBhvr additive="base">
                                        <p:cTn id="7" dur="500" fill="hold"/>
                                        <p:tgtEl>
                                          <p:spTgt spid="126984"/>
                                        </p:tgtEl>
                                        <p:attrNameLst>
                                          <p:attrName>ppt_x</p:attrName>
                                        </p:attrNameLst>
                                      </p:cBhvr>
                                      <p:tavLst>
                                        <p:tav tm="0">
                                          <p:val>
                                            <p:strVal val="#ppt_x"/>
                                          </p:val>
                                        </p:tav>
                                        <p:tav tm="100000">
                                          <p:val>
                                            <p:strVal val="#ppt_x"/>
                                          </p:val>
                                        </p:tav>
                                      </p:tavLst>
                                    </p:anim>
                                    <p:anim calcmode="lin" valueType="num">
                                      <p:cBhvr additive="base">
                                        <p:cTn id="8" dur="500" fill="hold"/>
                                        <p:tgtEl>
                                          <p:spTgt spid="12698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1" fill="hold" nodeType="afterEffect">
                                  <p:stCondLst>
                                    <p:cond delay="0"/>
                                  </p:stCondLst>
                                  <p:childTnLst>
                                    <p:set>
                                      <p:cBhvr>
                                        <p:cTn id="11" dur="1" fill="hold">
                                          <p:stCondLst>
                                            <p:cond delay="0"/>
                                          </p:stCondLst>
                                        </p:cTn>
                                        <p:tgtEl>
                                          <p:spTgt spid="126980"/>
                                        </p:tgtEl>
                                        <p:attrNameLst>
                                          <p:attrName>style.visibility</p:attrName>
                                        </p:attrNameLst>
                                      </p:cBhvr>
                                      <p:to>
                                        <p:strVal val="visible"/>
                                      </p:to>
                                    </p:set>
                                    <p:anim calcmode="lin" valueType="num">
                                      <p:cBhvr additive="base">
                                        <p:cTn id="12" dur="500" fill="hold"/>
                                        <p:tgtEl>
                                          <p:spTgt spid="126980"/>
                                        </p:tgtEl>
                                        <p:attrNameLst>
                                          <p:attrName>ppt_x</p:attrName>
                                        </p:attrNameLst>
                                      </p:cBhvr>
                                      <p:tavLst>
                                        <p:tav tm="0">
                                          <p:val>
                                            <p:strVal val="#ppt_x"/>
                                          </p:val>
                                        </p:tav>
                                        <p:tav tm="100000">
                                          <p:val>
                                            <p:strVal val="#ppt_x"/>
                                          </p:val>
                                        </p:tav>
                                      </p:tavLst>
                                    </p:anim>
                                    <p:anim calcmode="lin" valueType="num">
                                      <p:cBhvr additive="base">
                                        <p:cTn id="13" dur="500" fill="hold"/>
                                        <p:tgtEl>
                                          <p:spTgt spid="126980"/>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126979"/>
                                        </p:tgtEl>
                                        <p:attrNameLst>
                                          <p:attrName>style.visibility</p:attrName>
                                        </p:attrNameLst>
                                      </p:cBhvr>
                                      <p:to>
                                        <p:strVal val="visible"/>
                                      </p:to>
                                    </p:set>
                                    <p:anim calcmode="lin" valueType="num">
                                      <p:cBhvr additive="base">
                                        <p:cTn id="17" dur="500" fill="hold"/>
                                        <p:tgtEl>
                                          <p:spTgt spid="126979"/>
                                        </p:tgtEl>
                                        <p:attrNameLst>
                                          <p:attrName>ppt_x</p:attrName>
                                        </p:attrNameLst>
                                      </p:cBhvr>
                                      <p:tavLst>
                                        <p:tav tm="0">
                                          <p:val>
                                            <p:strVal val="0-#ppt_w/2"/>
                                          </p:val>
                                        </p:tav>
                                        <p:tav tm="100000">
                                          <p:val>
                                            <p:strVal val="#ppt_x"/>
                                          </p:val>
                                        </p:tav>
                                      </p:tavLst>
                                    </p:anim>
                                    <p:anim calcmode="lin" valueType="num">
                                      <p:cBhvr additive="base">
                                        <p:cTn id="18" dur="500" fill="hold"/>
                                        <p:tgtEl>
                                          <p:spTgt spid="126979"/>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126982"/>
                                        </p:tgtEl>
                                        <p:attrNameLst>
                                          <p:attrName>style.visibility</p:attrName>
                                        </p:attrNameLst>
                                      </p:cBhvr>
                                      <p:to>
                                        <p:strVal val="visible"/>
                                      </p:to>
                                    </p:set>
                                    <p:anim calcmode="lin" valueType="num">
                                      <p:cBhvr additive="base">
                                        <p:cTn id="22" dur="500" fill="hold"/>
                                        <p:tgtEl>
                                          <p:spTgt spid="126982"/>
                                        </p:tgtEl>
                                        <p:attrNameLst>
                                          <p:attrName>ppt_x</p:attrName>
                                        </p:attrNameLst>
                                      </p:cBhvr>
                                      <p:tavLst>
                                        <p:tav tm="0">
                                          <p:val>
                                            <p:strVal val="#ppt_x"/>
                                          </p:val>
                                        </p:tav>
                                        <p:tav tm="100000">
                                          <p:val>
                                            <p:strVal val="#ppt_x"/>
                                          </p:val>
                                        </p:tav>
                                      </p:tavLst>
                                    </p:anim>
                                    <p:anim calcmode="lin" valueType="num">
                                      <p:cBhvr additive="base">
                                        <p:cTn id="23" dur="500" fill="hold"/>
                                        <p:tgtEl>
                                          <p:spTgt spid="1269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203200" y="119063"/>
            <a:ext cx="7073900" cy="936625"/>
          </a:xfrm>
        </p:spPr>
        <p:txBody>
          <a:bodyPr/>
          <a:lstStyle/>
          <a:p>
            <a:pPr algn="l">
              <a:defRPr/>
            </a:pPr>
            <a:r>
              <a:rPr lang="en-US" sz="2800" dirty="0" smtClean="0">
                <a:latin typeface="Verdana" charset="0"/>
                <a:ea typeface="ＭＳ Ｐゴシック" charset="0"/>
              </a:rPr>
              <a:t>Conclusion: Earth Observation Data Value</a:t>
            </a:r>
            <a:endParaRPr lang="en-US" sz="2800" dirty="0">
              <a:latin typeface="Verdana" charset="0"/>
              <a:ea typeface="ＭＳ Ｐゴシック" charset="0"/>
            </a:endParaRPr>
          </a:p>
        </p:txBody>
      </p:sp>
      <p:sp>
        <p:nvSpPr>
          <p:cNvPr id="3" name="Content Placeholder 2"/>
          <p:cNvSpPr>
            <a:spLocks noGrp="1"/>
          </p:cNvSpPr>
          <p:nvPr>
            <p:ph idx="1"/>
          </p:nvPr>
        </p:nvSpPr>
        <p:spPr>
          <a:xfrm>
            <a:off x="160338" y="1262063"/>
            <a:ext cx="8842375" cy="5257800"/>
          </a:xfrm>
        </p:spPr>
        <p:txBody>
          <a:bodyPr/>
          <a:lstStyle/>
          <a:p>
            <a:pPr>
              <a:buFont typeface="Arial"/>
              <a:buChar char="•"/>
              <a:defRPr/>
            </a:pPr>
            <a:r>
              <a:rPr lang="en-US" sz="2600" dirty="0" smtClean="0">
                <a:solidFill>
                  <a:srgbClr val="000000"/>
                </a:solidFill>
                <a:latin typeface="Calibri" charset="0"/>
                <a:ea typeface="ＭＳ Ｐゴシック" charset="0"/>
              </a:rPr>
              <a:t>Very difficult to associate a value to EO data. </a:t>
            </a:r>
          </a:p>
          <a:p>
            <a:pPr>
              <a:buFont typeface="Arial"/>
              <a:buChar char="•"/>
              <a:defRPr/>
            </a:pPr>
            <a:r>
              <a:rPr lang="en-US" sz="2600" b="0" dirty="0" smtClean="0">
                <a:solidFill>
                  <a:srgbClr val="000000"/>
                </a:solidFill>
                <a:latin typeface="Calibri" charset="0"/>
                <a:ea typeface="ＭＳ Ｐゴシック" charset="0"/>
              </a:rPr>
              <a:t>EO Data:</a:t>
            </a:r>
          </a:p>
          <a:p>
            <a:pPr lvl="1">
              <a:buFont typeface="Arial"/>
              <a:buChar char="•"/>
              <a:defRPr/>
            </a:pPr>
            <a:r>
              <a:rPr lang="en-US" sz="2200" dirty="0" smtClean="0">
                <a:solidFill>
                  <a:srgbClr val="000000"/>
                </a:solidFill>
                <a:latin typeface="Calibri" charset="0"/>
                <a:ea typeface="ＭＳ Ｐゴシック" charset="0"/>
              </a:rPr>
              <a:t>Are UNIQUE and not repeatable.</a:t>
            </a:r>
          </a:p>
          <a:p>
            <a:pPr lvl="1">
              <a:buFont typeface="Arial"/>
              <a:buChar char="•"/>
              <a:defRPr/>
            </a:pPr>
            <a:r>
              <a:rPr lang="en-US" sz="2200" dirty="0" smtClean="0">
                <a:solidFill>
                  <a:srgbClr val="000000"/>
                </a:solidFill>
                <a:latin typeface="Calibri" charset="0"/>
                <a:ea typeface="ＭＳ Ｐゴシック" charset="0"/>
              </a:rPr>
              <a:t>Constitute a humankind asset.</a:t>
            </a:r>
            <a:endParaRPr lang="en-US" sz="2200" dirty="0">
              <a:solidFill>
                <a:srgbClr val="000000"/>
              </a:solidFill>
              <a:latin typeface="Calibri" charset="0"/>
              <a:ea typeface="ＭＳ Ｐゴシック" charset="0"/>
            </a:endParaRPr>
          </a:p>
          <a:p>
            <a:pPr lvl="1">
              <a:buFont typeface="Arial"/>
              <a:buChar char="•"/>
              <a:defRPr/>
            </a:pPr>
            <a:endParaRPr lang="en-US" sz="2200" dirty="0" smtClean="0">
              <a:solidFill>
                <a:srgbClr val="000000"/>
              </a:solidFill>
              <a:latin typeface="Calibri" charset="0"/>
              <a:ea typeface="ＭＳ Ｐゴシック" charset="0"/>
            </a:endParaRPr>
          </a:p>
          <a:p>
            <a:pPr lvl="1">
              <a:buFont typeface="Arial"/>
              <a:buChar char="•"/>
              <a:defRPr/>
            </a:pPr>
            <a:r>
              <a:rPr lang="en-US" sz="2200" dirty="0" smtClean="0">
                <a:solidFill>
                  <a:srgbClr val="000000"/>
                </a:solidFill>
                <a:latin typeface="Calibri" charset="0"/>
                <a:ea typeface="ＭＳ Ｐゴシック" charset="0"/>
              </a:rPr>
              <a:t>Are Fundamental for monitoring Global Change and our planet and to define policies and actions directly affecting Human lives and world economy.</a:t>
            </a:r>
          </a:p>
          <a:p>
            <a:pPr lvl="1">
              <a:buFont typeface="Arial"/>
              <a:buChar char="•"/>
              <a:defRPr/>
            </a:pPr>
            <a:r>
              <a:rPr lang="en-US" sz="2200" dirty="0" smtClean="0">
                <a:solidFill>
                  <a:srgbClr val="000000"/>
                </a:solidFill>
                <a:latin typeface="Calibri" charset="0"/>
                <a:ea typeface="ＭＳ Ｐゴシック" charset="0"/>
              </a:rPr>
              <a:t>Are supporting several commercial but mostly scientific research activities and applications.</a:t>
            </a:r>
          </a:p>
          <a:p>
            <a:pPr lvl="1">
              <a:buFont typeface="Arial"/>
              <a:buChar char="•"/>
              <a:defRPr/>
            </a:pPr>
            <a:r>
              <a:rPr lang="en-US" sz="2200" dirty="0" smtClean="0">
                <a:solidFill>
                  <a:srgbClr val="000000"/>
                </a:solidFill>
                <a:latin typeface="Calibri" charset="0"/>
                <a:ea typeface="ＭＳ Ｐゴシック" charset="0"/>
              </a:rPr>
              <a:t>Have incremental value as they are combined together and with data from other sources and disciplines.</a:t>
            </a:r>
            <a:endParaRPr lang="en-US" sz="2200" dirty="0">
              <a:solidFill>
                <a:srgbClr val="000000"/>
              </a:solidFill>
              <a:latin typeface="Calibri" charset="0"/>
              <a:ea typeface="ＭＳ Ｐゴシック" charset="0"/>
            </a:endParaRPr>
          </a:p>
          <a:p>
            <a:pPr>
              <a:buFont typeface="Arial"/>
              <a:buChar char="•"/>
              <a:defRPr/>
            </a:pPr>
            <a:endParaRPr lang="en-US" sz="2200" dirty="0">
              <a:solidFill>
                <a:srgbClr val="000000"/>
              </a:solidFill>
              <a:latin typeface="Calibri" charset="0"/>
              <a:ea typeface="ＭＳ Ｐゴシック" charset="0"/>
            </a:endParaRPr>
          </a:p>
        </p:txBody>
      </p:sp>
      <p:pic>
        <p:nvPicPr>
          <p:cNvPr id="8806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18677" y="1885729"/>
            <a:ext cx="3818923" cy="145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bwMode="auto">
          <a:xfrm>
            <a:off x="389995" y="5249333"/>
            <a:ext cx="8466137" cy="145626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dirty="0"/>
              <a:t>EO Data </a:t>
            </a:r>
            <a:r>
              <a:rPr lang="en-US" dirty="0" smtClean="0"/>
              <a:t>need to be preserved together with all associated “knowledge” necessary to use and understand them, need to be curated and valorized, and made accessible to users.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ctrTitle"/>
          </p:nvPr>
        </p:nvSpPr>
        <p:spPr>
          <a:xfrm>
            <a:off x="488950" y="3081338"/>
            <a:ext cx="8220075" cy="1470025"/>
          </a:xfrm>
        </p:spPr>
        <p:txBody>
          <a:bodyPr/>
          <a:lstStyle/>
          <a:p>
            <a:pPr>
              <a:defRPr/>
            </a:pPr>
            <a:r>
              <a:rPr lang="en-GB" dirty="0" smtClean="0">
                <a:solidFill>
                  <a:srgbClr val="002A50"/>
                </a:solidFill>
                <a:latin typeface="Verdana" charset="0"/>
                <a:ea typeface="ＭＳ Ｐゴシック" charset="0"/>
              </a:rPr>
              <a:t>Thank </a:t>
            </a:r>
            <a:r>
              <a:rPr lang="en-GB" dirty="0">
                <a:solidFill>
                  <a:srgbClr val="002A50"/>
                </a:solidFill>
                <a:latin typeface="Verdana" charset="0"/>
                <a:ea typeface="ＭＳ Ｐゴシック" charset="0"/>
              </a:rPr>
              <a:t>you !</a:t>
            </a:r>
            <a:br>
              <a:rPr lang="en-GB" dirty="0">
                <a:solidFill>
                  <a:srgbClr val="002A50"/>
                </a:solidFill>
                <a:latin typeface="Verdana" charset="0"/>
                <a:ea typeface="ＭＳ Ｐゴシック" charset="0"/>
              </a:rPr>
            </a:br>
            <a:r>
              <a:rPr lang="en-GB" dirty="0">
                <a:solidFill>
                  <a:srgbClr val="002A50"/>
                </a:solidFill>
                <a:latin typeface="Verdana" charset="0"/>
                <a:ea typeface="ＭＳ Ｐゴシック" charset="0"/>
              </a:rPr>
              <a:t/>
            </a:r>
            <a:br>
              <a:rPr lang="en-GB" dirty="0">
                <a:solidFill>
                  <a:srgbClr val="002A50"/>
                </a:solidFill>
                <a:latin typeface="Verdana" charset="0"/>
                <a:ea typeface="ＭＳ Ｐゴシック" charset="0"/>
              </a:rPr>
            </a:br>
            <a:r>
              <a:rPr lang="en-GB" dirty="0">
                <a:solidFill>
                  <a:srgbClr val="002A50"/>
                </a:solidFill>
                <a:latin typeface="Verdana" charset="0"/>
                <a:ea typeface="ＭＳ Ｐゴシック" charset="0"/>
              </a:rPr>
              <a:t/>
            </a:r>
            <a:br>
              <a:rPr lang="en-GB" dirty="0">
                <a:solidFill>
                  <a:srgbClr val="002A50"/>
                </a:solidFill>
                <a:latin typeface="Verdana" charset="0"/>
                <a:ea typeface="ＭＳ Ｐゴシック" charset="0"/>
              </a:rPr>
            </a:br>
            <a:endParaRPr lang="en-GB" dirty="0">
              <a:solidFill>
                <a:srgbClr val="002A50"/>
              </a:solidFill>
              <a:latin typeface="Verdana" charset="0"/>
              <a:ea typeface="ＭＳ Ｐゴシック" charset="0"/>
            </a:endParaRPr>
          </a:p>
        </p:txBody>
      </p:sp>
      <p:pic>
        <p:nvPicPr>
          <p:cNvPr id="90116" name="Picture 2" descr="PPT_Heade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0"/>
            <a:ext cx="916146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PPT_Heade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3175" y="3140075"/>
            <a:ext cx="9005888" cy="2182813"/>
          </a:xfrm>
          <a:prstGeom prst="rect">
            <a:avLst/>
          </a:prstGeom>
          <a:gradFill rotWithShape="0">
            <a:gsLst>
              <a:gs pos="0">
                <a:srgbClr val="CC6600"/>
              </a:gs>
              <a:gs pos="100000">
                <a:srgbClr val="FFFF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 name="Rectangle 3"/>
          <p:cNvSpPr>
            <a:spLocks noChangeArrowheads="1"/>
          </p:cNvSpPr>
          <p:nvPr/>
        </p:nvSpPr>
        <p:spPr bwMode="auto">
          <a:xfrm>
            <a:off x="4763" y="5083175"/>
            <a:ext cx="8912225" cy="1828800"/>
          </a:xfrm>
          <a:prstGeom prst="rect">
            <a:avLst/>
          </a:prstGeom>
          <a:gradFill rotWithShape="0">
            <a:gsLst>
              <a:gs pos="0">
                <a:srgbClr val="CC6600"/>
              </a:gs>
              <a:gs pos="100000">
                <a:srgbClr val="FFCC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 name="Rectangle 4"/>
          <p:cNvSpPr>
            <a:spLocks noChangeArrowheads="1"/>
          </p:cNvSpPr>
          <p:nvPr/>
        </p:nvSpPr>
        <p:spPr bwMode="auto">
          <a:xfrm>
            <a:off x="4763" y="1916113"/>
            <a:ext cx="8956675" cy="1397000"/>
          </a:xfrm>
          <a:prstGeom prst="rect">
            <a:avLst/>
          </a:prstGeom>
          <a:gradFill rotWithShape="0">
            <a:gsLst>
              <a:gs pos="0">
                <a:srgbClr val="3399FF"/>
              </a:gs>
              <a:gs pos="100000">
                <a:srgbClr val="99CC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 name="Text Box 5"/>
          <p:cNvSpPr txBox="1">
            <a:spLocks noChangeArrowheads="1"/>
          </p:cNvSpPr>
          <p:nvPr/>
        </p:nvSpPr>
        <p:spPr bwMode="auto">
          <a:xfrm>
            <a:off x="2095500" y="2171700"/>
            <a:ext cx="4027488" cy="523875"/>
          </a:xfrm>
          <a:prstGeom prst="rect">
            <a:avLst/>
          </a:prstGeom>
          <a:noFill/>
          <a:ln>
            <a:noFill/>
          </a:ln>
          <a:effectLst/>
          <a:extLst>
            <a:ext uri="{909E8E84-426E-40DD-AFC4-6F175D3DCCD1}">
              <a14:hiddenFill xmlns:a14="http://schemas.microsoft.com/office/drawing/2010/main">
                <a:solidFill>
                  <a:srgbClr val="C0FEF9"/>
                </a:solidFill>
              </a14:hiddenFill>
            </a:ext>
            <a:ext uri="{91240B29-F687-4F45-9708-019B960494DF}">
              <a14:hiddenLine xmlns:a14="http://schemas.microsoft.com/office/drawing/2010/main" w="25400">
                <a:solidFill>
                  <a:schemeClr val="accent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en-GB" sz="1400" dirty="0">
                <a:solidFill>
                  <a:srgbClr val="FF0000"/>
                </a:solidFill>
              </a:rPr>
              <a:t>METEOSAT Second Generation</a:t>
            </a:r>
            <a:r>
              <a:rPr lang="en-GB" sz="1400" dirty="0"/>
              <a:t>   </a:t>
            </a:r>
            <a:br>
              <a:rPr lang="en-GB" sz="1400" dirty="0"/>
            </a:br>
            <a:r>
              <a:rPr lang="en-GB" sz="1400" dirty="0">
                <a:solidFill>
                  <a:srgbClr val="FF0000"/>
                </a:solidFill>
              </a:rPr>
              <a:t>MSG-1, -2,</a:t>
            </a:r>
            <a:r>
              <a:rPr lang="en-GB" sz="1400" dirty="0"/>
              <a:t> </a:t>
            </a:r>
            <a:r>
              <a:rPr lang="en-GB" sz="1400" dirty="0">
                <a:solidFill>
                  <a:srgbClr val="FF0000"/>
                </a:solidFill>
              </a:rPr>
              <a:t>-3</a:t>
            </a:r>
          </a:p>
        </p:txBody>
      </p:sp>
      <p:sp>
        <p:nvSpPr>
          <p:cNvPr id="10" name="Line 6"/>
          <p:cNvSpPr>
            <a:spLocks noChangeShapeType="1"/>
          </p:cNvSpPr>
          <p:nvPr/>
        </p:nvSpPr>
        <p:spPr bwMode="auto">
          <a:xfrm>
            <a:off x="1560513" y="2484438"/>
            <a:ext cx="1219200" cy="0"/>
          </a:xfrm>
          <a:prstGeom prst="line">
            <a:avLst/>
          </a:prstGeom>
          <a:noFill/>
          <a:ln w="38100">
            <a:solidFill>
              <a:srgbClr val="0000FF"/>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 name="Text Box 7"/>
          <p:cNvSpPr txBox="1">
            <a:spLocks noChangeArrowheads="1"/>
          </p:cNvSpPr>
          <p:nvPr/>
        </p:nvSpPr>
        <p:spPr bwMode="auto">
          <a:xfrm>
            <a:off x="177800" y="2173288"/>
            <a:ext cx="1989138" cy="523875"/>
          </a:xfrm>
          <a:prstGeom prst="rect">
            <a:avLst/>
          </a:prstGeom>
          <a:noFill/>
          <a:ln>
            <a:noFill/>
          </a:ln>
          <a:effectLst/>
          <a:extLst>
            <a:ext uri="{909E8E84-426E-40DD-AFC4-6F175D3DCCD1}">
              <a14:hiddenFill xmlns:a14="http://schemas.microsoft.com/office/drawing/2010/main">
                <a:solidFill>
                  <a:srgbClr val="C0FEF9"/>
                </a:solidFill>
              </a14:hiddenFill>
            </a:ext>
            <a:ext uri="{91240B29-F687-4F45-9708-019B960494DF}">
              <a14:hiddenLine xmlns:a14="http://schemas.microsoft.com/office/drawing/2010/main" w="25400">
                <a:solidFill>
                  <a:schemeClr val="accent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GB" sz="1400">
                <a:solidFill>
                  <a:srgbClr val="FF0000"/>
                </a:solidFill>
              </a:rPr>
              <a:t>METEOSAT</a:t>
            </a:r>
            <a:r>
              <a:rPr lang="en-GB" sz="1200"/>
              <a:t/>
            </a:r>
            <a:br>
              <a:rPr lang="en-GB" sz="1200"/>
            </a:br>
            <a:r>
              <a:rPr lang="en-GB" sz="1200"/>
              <a:t>M-1, 2, 3, 4, 5, </a:t>
            </a:r>
            <a:r>
              <a:rPr lang="en-GB" sz="1400">
                <a:solidFill>
                  <a:srgbClr val="FF0000"/>
                </a:solidFill>
              </a:rPr>
              <a:t>6, 7</a:t>
            </a:r>
          </a:p>
        </p:txBody>
      </p:sp>
      <p:sp>
        <p:nvSpPr>
          <p:cNvPr id="12" name="Line 8"/>
          <p:cNvSpPr>
            <a:spLocks noChangeShapeType="1"/>
          </p:cNvSpPr>
          <p:nvPr/>
        </p:nvSpPr>
        <p:spPr bwMode="auto">
          <a:xfrm flipV="1">
            <a:off x="1285875" y="2938463"/>
            <a:ext cx="1725613" cy="2085975"/>
          </a:xfrm>
          <a:prstGeom prst="line">
            <a:avLst/>
          </a:prstGeom>
          <a:noFill/>
          <a:ln w="38100">
            <a:solidFill>
              <a:srgbClr val="0000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 name="Line 9"/>
          <p:cNvSpPr>
            <a:spLocks noChangeShapeType="1"/>
          </p:cNvSpPr>
          <p:nvPr/>
        </p:nvSpPr>
        <p:spPr bwMode="auto">
          <a:xfrm>
            <a:off x="2955925" y="2930525"/>
            <a:ext cx="979488" cy="12700"/>
          </a:xfrm>
          <a:prstGeom prst="line">
            <a:avLst/>
          </a:prstGeom>
          <a:noFill/>
          <a:ln w="38100">
            <a:solidFill>
              <a:srgbClr val="0000FF"/>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 name="Text Box 10"/>
          <p:cNvSpPr txBox="1">
            <a:spLocks noChangeArrowheads="1"/>
          </p:cNvSpPr>
          <p:nvPr/>
        </p:nvSpPr>
        <p:spPr bwMode="auto">
          <a:xfrm>
            <a:off x="3238500" y="2770188"/>
            <a:ext cx="2759075" cy="338137"/>
          </a:xfrm>
          <a:prstGeom prst="rect">
            <a:avLst/>
          </a:prstGeom>
          <a:noFill/>
          <a:ln>
            <a:noFill/>
          </a:ln>
          <a:effectLst/>
          <a:extLst>
            <a:ext uri="{909E8E84-426E-40DD-AFC4-6F175D3DCCD1}">
              <a14:hiddenFill xmlns:a14="http://schemas.microsoft.com/office/drawing/2010/main">
                <a:solidFill>
                  <a:srgbClr val="C0FEF9"/>
                </a:solidFill>
              </a14:hiddenFill>
            </a:ext>
            <a:ext uri="{91240B29-F687-4F45-9708-019B960494DF}">
              <a14:hiddenLine xmlns:a14="http://schemas.microsoft.com/office/drawing/2010/main" w="25400">
                <a:solidFill>
                  <a:schemeClr val="accent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en-GB" sz="1400" dirty="0">
                <a:solidFill>
                  <a:srgbClr val="FF0000"/>
                </a:solidFill>
              </a:rPr>
              <a:t>METOP-A</a:t>
            </a:r>
            <a:r>
              <a:rPr lang="en-GB" sz="1600" dirty="0"/>
              <a:t>, -B, -C</a:t>
            </a:r>
          </a:p>
        </p:txBody>
      </p:sp>
      <p:grpSp>
        <p:nvGrpSpPr>
          <p:cNvPr id="16395" name="Group 11"/>
          <p:cNvGrpSpPr>
            <a:grpSpLocks/>
          </p:cNvGrpSpPr>
          <p:nvPr/>
        </p:nvGrpSpPr>
        <p:grpSpPr bwMode="auto">
          <a:xfrm>
            <a:off x="2366963" y="5280025"/>
            <a:ext cx="2365375" cy="887413"/>
            <a:chOff x="1817" y="3198"/>
            <a:chExt cx="1141" cy="498"/>
          </a:xfrm>
        </p:grpSpPr>
        <p:sp>
          <p:nvSpPr>
            <p:cNvPr id="16" name="Text Box 12"/>
            <p:cNvSpPr txBox="1">
              <a:spLocks noChangeArrowheads="1"/>
            </p:cNvSpPr>
            <p:nvPr/>
          </p:nvSpPr>
          <p:spPr bwMode="auto">
            <a:xfrm>
              <a:off x="2118" y="3483"/>
              <a:ext cx="840" cy="213"/>
            </a:xfrm>
            <a:prstGeom prst="rect">
              <a:avLst/>
            </a:prstGeom>
            <a:noFill/>
            <a:ln>
              <a:noFill/>
            </a:ln>
            <a:effectLst/>
            <a:extLst>
              <a:ext uri="{909E8E84-426E-40DD-AFC4-6F175D3DCCD1}">
                <a14:hiddenFill xmlns:a14="http://schemas.microsoft.com/office/drawing/2010/main">
                  <a:solidFill>
                    <a:srgbClr val="C0FEF9"/>
                  </a:solidFill>
                </a14:hiddenFill>
              </a:ext>
              <a:ext uri="{91240B29-F687-4F45-9708-019B960494DF}">
                <a14:hiddenLine xmlns:a14="http://schemas.microsoft.com/office/drawing/2010/main" w="25400">
                  <a:solidFill>
                    <a:schemeClr val="accent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GB" sz="1600" i="1"/>
                <a:t>Earth Watch</a:t>
              </a:r>
              <a:endParaRPr lang="en-GB" sz="1600" i="1">
                <a:solidFill>
                  <a:srgbClr val="A11F12"/>
                </a:solidFill>
              </a:endParaRPr>
            </a:p>
          </p:txBody>
        </p:sp>
        <p:grpSp>
          <p:nvGrpSpPr>
            <p:cNvPr id="16463" name="Group 13"/>
            <p:cNvGrpSpPr>
              <a:grpSpLocks/>
            </p:cNvGrpSpPr>
            <p:nvPr/>
          </p:nvGrpSpPr>
          <p:grpSpPr bwMode="auto">
            <a:xfrm flipV="1">
              <a:off x="1817" y="3198"/>
              <a:ext cx="924" cy="472"/>
              <a:chOff x="2976" y="2736"/>
              <a:chExt cx="720" cy="240"/>
            </a:xfrm>
          </p:grpSpPr>
          <p:sp>
            <p:nvSpPr>
              <p:cNvPr id="18" name="Line 14"/>
              <p:cNvSpPr>
                <a:spLocks noChangeShapeType="1"/>
              </p:cNvSpPr>
              <p:nvPr/>
            </p:nvSpPr>
            <p:spPr bwMode="auto">
              <a:xfrm flipV="1">
                <a:off x="3216" y="2736"/>
                <a:ext cx="480" cy="0"/>
              </a:xfrm>
              <a:prstGeom prst="line">
                <a:avLst/>
              </a:prstGeom>
              <a:noFill/>
              <a:ln w="38100">
                <a:solidFill>
                  <a:srgbClr val="CC0000"/>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9" name="Line 15"/>
              <p:cNvSpPr>
                <a:spLocks noChangeShapeType="1"/>
              </p:cNvSpPr>
              <p:nvPr/>
            </p:nvSpPr>
            <p:spPr bwMode="auto">
              <a:xfrm flipH="1">
                <a:off x="2976" y="2736"/>
                <a:ext cx="240" cy="24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grpSp>
        <p:nvGrpSpPr>
          <p:cNvPr id="16396" name="Group 16"/>
          <p:cNvGrpSpPr>
            <a:grpSpLocks/>
          </p:cNvGrpSpPr>
          <p:nvPr/>
        </p:nvGrpSpPr>
        <p:grpSpPr bwMode="auto">
          <a:xfrm>
            <a:off x="2347913" y="3854450"/>
            <a:ext cx="2303462" cy="1157288"/>
            <a:chOff x="1549" y="2136"/>
            <a:chExt cx="1144" cy="754"/>
          </a:xfrm>
        </p:grpSpPr>
        <p:sp>
          <p:nvSpPr>
            <p:cNvPr id="21" name="Text Box 17"/>
            <p:cNvSpPr txBox="1">
              <a:spLocks noChangeArrowheads="1"/>
            </p:cNvSpPr>
            <p:nvPr/>
          </p:nvSpPr>
          <p:spPr bwMode="auto">
            <a:xfrm>
              <a:off x="1876" y="2136"/>
              <a:ext cx="792" cy="418"/>
            </a:xfrm>
            <a:prstGeom prst="rect">
              <a:avLst/>
            </a:prstGeom>
            <a:noFill/>
            <a:ln>
              <a:noFill/>
            </a:ln>
            <a:effectLst/>
            <a:extLst>
              <a:ext uri="{909E8E84-426E-40DD-AFC4-6F175D3DCCD1}">
                <a14:hiddenFill xmlns:a14="http://schemas.microsoft.com/office/drawing/2010/main">
                  <a:solidFill>
                    <a:srgbClr val="C0FEF9"/>
                  </a:solidFill>
                </a14:hiddenFill>
              </a:ext>
              <a:ext uri="{91240B29-F687-4F45-9708-019B960494DF}">
                <a14:hiddenLine xmlns:a14="http://schemas.microsoft.com/office/drawing/2010/main" w="25400">
                  <a:solidFill>
                    <a:schemeClr val="accent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70000"/>
                </a:lnSpc>
                <a:spcBef>
                  <a:spcPct val="50000"/>
                </a:spcBef>
                <a:defRPr/>
              </a:pPr>
              <a:r>
                <a:rPr lang="en-GB" sz="1600" i="1"/>
                <a:t>Earth </a:t>
              </a:r>
            </a:p>
            <a:p>
              <a:pPr eaLnBrk="0" hangingPunct="0">
                <a:lnSpc>
                  <a:spcPct val="70000"/>
                </a:lnSpc>
                <a:spcBef>
                  <a:spcPct val="50000"/>
                </a:spcBef>
                <a:defRPr/>
              </a:pPr>
              <a:r>
                <a:rPr lang="en-GB" sz="1600" i="1"/>
                <a:t>Explorers</a:t>
              </a:r>
              <a:endParaRPr lang="en-GB" sz="1600" i="1">
                <a:solidFill>
                  <a:srgbClr val="A11F12"/>
                </a:solidFill>
              </a:endParaRPr>
            </a:p>
          </p:txBody>
        </p:sp>
        <p:grpSp>
          <p:nvGrpSpPr>
            <p:cNvPr id="16459" name="Group 18"/>
            <p:cNvGrpSpPr>
              <a:grpSpLocks/>
            </p:cNvGrpSpPr>
            <p:nvPr/>
          </p:nvGrpSpPr>
          <p:grpSpPr bwMode="auto">
            <a:xfrm>
              <a:off x="1549" y="2305"/>
              <a:ext cx="1144" cy="585"/>
              <a:chOff x="1549" y="2305"/>
              <a:chExt cx="1144" cy="585"/>
            </a:xfrm>
          </p:grpSpPr>
          <p:sp>
            <p:nvSpPr>
              <p:cNvPr id="23" name="Line 19"/>
              <p:cNvSpPr>
                <a:spLocks noChangeShapeType="1"/>
              </p:cNvSpPr>
              <p:nvPr/>
            </p:nvSpPr>
            <p:spPr bwMode="auto">
              <a:xfrm flipV="1">
                <a:off x="1945" y="2305"/>
                <a:ext cx="748" cy="0"/>
              </a:xfrm>
              <a:prstGeom prst="line">
                <a:avLst/>
              </a:prstGeom>
              <a:noFill/>
              <a:ln w="38100">
                <a:solidFill>
                  <a:srgbClr val="FF6600"/>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4" name="Line 20"/>
              <p:cNvSpPr>
                <a:spLocks noChangeShapeType="1"/>
              </p:cNvSpPr>
              <p:nvPr/>
            </p:nvSpPr>
            <p:spPr bwMode="auto">
              <a:xfrm flipH="1">
                <a:off x="1549" y="2309"/>
                <a:ext cx="389" cy="581"/>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sp>
        <p:nvSpPr>
          <p:cNvPr id="25" name="Text Box 21"/>
          <p:cNvSpPr txBox="1">
            <a:spLocks noChangeArrowheads="1"/>
          </p:cNvSpPr>
          <p:nvPr/>
        </p:nvSpPr>
        <p:spPr bwMode="auto">
          <a:xfrm>
            <a:off x="715963" y="4884738"/>
            <a:ext cx="1601787" cy="461962"/>
          </a:xfrm>
          <a:prstGeom prst="rect">
            <a:avLst/>
          </a:prstGeom>
          <a:noFill/>
          <a:ln w="25400">
            <a:solidFill>
              <a:srgbClr val="990000"/>
            </a:solidFill>
            <a:miter lim="800000"/>
            <a:headEnd type="none" w="sm" len="sm"/>
            <a:tailEnd type="none" w="sm" len="sm"/>
          </a:ln>
          <a:effectLst/>
          <a:extLst>
            <a:ext uri="{909E8E84-426E-40DD-AFC4-6F175D3DCCD1}">
              <a14:hiddenFill xmlns:a14="http://schemas.microsoft.com/office/drawing/2010/main">
                <a:solidFill>
                  <a:srgbClr val="C0FEF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GB" dirty="0">
                <a:solidFill>
                  <a:srgbClr val="000000"/>
                </a:solidFill>
              </a:rPr>
              <a:t>ERS</a:t>
            </a:r>
            <a:r>
              <a:rPr lang="en-GB" dirty="0"/>
              <a:t>-1, -2</a:t>
            </a:r>
          </a:p>
        </p:txBody>
      </p:sp>
      <p:sp>
        <p:nvSpPr>
          <p:cNvPr id="26" name="Text Box 27"/>
          <p:cNvSpPr txBox="1">
            <a:spLocks noChangeArrowheads="1"/>
          </p:cNvSpPr>
          <p:nvPr/>
        </p:nvSpPr>
        <p:spPr bwMode="auto">
          <a:xfrm>
            <a:off x="2233613" y="4884738"/>
            <a:ext cx="2314575" cy="461962"/>
          </a:xfrm>
          <a:prstGeom prst="rect">
            <a:avLst/>
          </a:prstGeom>
          <a:noFill/>
          <a:ln w="25400">
            <a:solidFill>
              <a:srgbClr val="990000"/>
            </a:solidFill>
            <a:miter lim="800000"/>
            <a:headEnd type="none" w="sm" len="sm"/>
            <a:tailEnd type="none" w="sm" len="sm"/>
          </a:ln>
          <a:effectLst/>
          <a:extLst>
            <a:ext uri="{909E8E84-426E-40DD-AFC4-6F175D3DCCD1}">
              <a14:hiddenFill xmlns:a14="http://schemas.microsoft.com/office/drawing/2010/main">
                <a:solidFill>
                  <a:srgbClr val="C0FEF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GB" dirty="0"/>
              <a:t>ENVISAT</a:t>
            </a:r>
          </a:p>
        </p:txBody>
      </p:sp>
      <p:sp>
        <p:nvSpPr>
          <p:cNvPr id="27" name="Line 28"/>
          <p:cNvSpPr>
            <a:spLocks noChangeShapeType="1"/>
          </p:cNvSpPr>
          <p:nvPr/>
        </p:nvSpPr>
        <p:spPr bwMode="auto">
          <a:xfrm flipV="1">
            <a:off x="2087563" y="5076825"/>
            <a:ext cx="519112" cy="31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16400" name="Group 29"/>
          <p:cNvGrpSpPr>
            <a:grpSpLocks/>
          </p:cNvGrpSpPr>
          <p:nvPr/>
        </p:nvGrpSpPr>
        <p:grpSpPr bwMode="auto">
          <a:xfrm>
            <a:off x="3257550" y="3163888"/>
            <a:ext cx="1976438" cy="341312"/>
            <a:chOff x="3107" y="2489"/>
            <a:chExt cx="954" cy="192"/>
          </a:xfrm>
        </p:grpSpPr>
        <p:sp>
          <p:nvSpPr>
            <p:cNvPr id="29" name="Text Box 30"/>
            <p:cNvSpPr txBox="1">
              <a:spLocks noChangeArrowheads="1"/>
            </p:cNvSpPr>
            <p:nvPr/>
          </p:nvSpPr>
          <p:spPr bwMode="auto">
            <a:xfrm>
              <a:off x="3463" y="2489"/>
              <a:ext cx="59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GB" sz="1400">
                  <a:solidFill>
                    <a:srgbClr val="FF0000"/>
                  </a:solidFill>
                </a:rPr>
                <a:t>GOCE</a:t>
              </a:r>
            </a:p>
          </p:txBody>
        </p:sp>
        <p:sp>
          <p:nvSpPr>
            <p:cNvPr id="31" name="Line 31"/>
            <p:cNvSpPr>
              <a:spLocks noChangeShapeType="1"/>
            </p:cNvSpPr>
            <p:nvPr/>
          </p:nvSpPr>
          <p:spPr bwMode="auto">
            <a:xfrm flipV="1">
              <a:off x="3107" y="2596"/>
              <a:ext cx="366" cy="0"/>
            </a:xfrm>
            <a:prstGeom prst="line">
              <a:avLst/>
            </a:prstGeom>
            <a:noFill/>
            <a:ln w="38100">
              <a:solidFill>
                <a:srgbClr val="FF6600"/>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32" name="Line 32"/>
          <p:cNvSpPr>
            <a:spLocks noChangeShapeType="1"/>
          </p:cNvSpPr>
          <p:nvPr/>
        </p:nvSpPr>
        <p:spPr bwMode="auto">
          <a:xfrm flipV="1">
            <a:off x="4264025" y="4502150"/>
            <a:ext cx="755650" cy="0"/>
          </a:xfrm>
          <a:prstGeom prst="line">
            <a:avLst/>
          </a:prstGeom>
          <a:noFill/>
          <a:ln w="38100">
            <a:solidFill>
              <a:srgbClr val="FF6600"/>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3" name="Rectangle 33"/>
          <p:cNvSpPr>
            <a:spLocks noChangeArrowheads="1"/>
          </p:cNvSpPr>
          <p:nvPr/>
        </p:nvSpPr>
        <p:spPr bwMode="auto">
          <a:xfrm>
            <a:off x="2295525" y="6257925"/>
            <a:ext cx="35575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1400" i="1">
                <a:solidFill>
                  <a:srgbClr val="CC0000"/>
                </a:solidFill>
              </a:rPr>
              <a:t>GMES in cooperation with EC</a:t>
            </a:r>
          </a:p>
        </p:txBody>
      </p:sp>
      <p:sp>
        <p:nvSpPr>
          <p:cNvPr id="34" name="Line 34"/>
          <p:cNvSpPr>
            <a:spLocks noChangeShapeType="1"/>
          </p:cNvSpPr>
          <p:nvPr/>
        </p:nvSpPr>
        <p:spPr bwMode="auto">
          <a:xfrm flipV="1">
            <a:off x="3338513" y="3613150"/>
            <a:ext cx="757237" cy="0"/>
          </a:xfrm>
          <a:prstGeom prst="line">
            <a:avLst/>
          </a:prstGeom>
          <a:noFill/>
          <a:ln w="38100">
            <a:solidFill>
              <a:srgbClr val="FF6600"/>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5" name="Text Box 35"/>
          <p:cNvSpPr txBox="1">
            <a:spLocks noChangeArrowheads="1"/>
          </p:cNvSpPr>
          <p:nvPr/>
        </p:nvSpPr>
        <p:spPr bwMode="auto">
          <a:xfrm>
            <a:off x="3990975" y="3470275"/>
            <a:ext cx="9239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GB" sz="1400">
                <a:solidFill>
                  <a:srgbClr val="FF0000"/>
                </a:solidFill>
              </a:rPr>
              <a:t>SMOS</a:t>
            </a:r>
          </a:p>
        </p:txBody>
      </p:sp>
      <p:sp>
        <p:nvSpPr>
          <p:cNvPr id="36" name="Rectangle 36"/>
          <p:cNvSpPr>
            <a:spLocks noChangeArrowheads="1"/>
          </p:cNvSpPr>
          <p:nvPr/>
        </p:nvSpPr>
        <p:spPr bwMode="auto">
          <a:xfrm>
            <a:off x="6353175" y="2816225"/>
            <a:ext cx="16065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1000"/>
              <a:t>(Gravity and Ocean </a:t>
            </a:r>
          </a:p>
          <a:p>
            <a:pPr>
              <a:defRPr/>
            </a:pPr>
            <a:r>
              <a:rPr lang="en-GB" sz="1000"/>
              <a:t>Circulation Explorer)</a:t>
            </a:r>
          </a:p>
        </p:txBody>
      </p:sp>
      <p:sp>
        <p:nvSpPr>
          <p:cNvPr id="37" name="Line 37"/>
          <p:cNvSpPr>
            <a:spLocks noChangeShapeType="1"/>
          </p:cNvSpPr>
          <p:nvPr/>
        </p:nvSpPr>
        <p:spPr bwMode="auto">
          <a:xfrm flipV="1">
            <a:off x="3975100" y="4214813"/>
            <a:ext cx="758825" cy="0"/>
          </a:xfrm>
          <a:prstGeom prst="line">
            <a:avLst/>
          </a:prstGeom>
          <a:noFill/>
          <a:ln w="38100">
            <a:solidFill>
              <a:srgbClr val="FF6600"/>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8" name="Line 38"/>
          <p:cNvSpPr>
            <a:spLocks noChangeShapeType="1"/>
          </p:cNvSpPr>
          <p:nvPr/>
        </p:nvSpPr>
        <p:spPr bwMode="auto">
          <a:xfrm flipV="1">
            <a:off x="4565650" y="4756150"/>
            <a:ext cx="757238" cy="0"/>
          </a:xfrm>
          <a:prstGeom prst="line">
            <a:avLst/>
          </a:prstGeom>
          <a:noFill/>
          <a:ln w="38100">
            <a:solidFill>
              <a:srgbClr val="FF6600"/>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0" name="Text Box 41"/>
          <p:cNvSpPr txBox="1">
            <a:spLocks noChangeArrowheads="1"/>
          </p:cNvSpPr>
          <p:nvPr/>
        </p:nvSpPr>
        <p:spPr bwMode="auto">
          <a:xfrm>
            <a:off x="4838700" y="5184775"/>
            <a:ext cx="17097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1400"/>
              <a:t>Sentinel 1</a:t>
            </a:r>
          </a:p>
        </p:txBody>
      </p:sp>
      <p:sp>
        <p:nvSpPr>
          <p:cNvPr id="41" name="Line 42"/>
          <p:cNvSpPr>
            <a:spLocks noChangeShapeType="1"/>
          </p:cNvSpPr>
          <p:nvPr/>
        </p:nvSpPr>
        <p:spPr bwMode="auto">
          <a:xfrm flipV="1">
            <a:off x="4330700" y="5340350"/>
            <a:ext cx="601663" cy="0"/>
          </a:xfrm>
          <a:prstGeom prst="line">
            <a:avLst/>
          </a:prstGeom>
          <a:noFill/>
          <a:ln w="38100">
            <a:solidFill>
              <a:srgbClr val="CC0000"/>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 name="Text Box 43"/>
          <p:cNvSpPr txBox="1">
            <a:spLocks noChangeArrowheads="1"/>
          </p:cNvSpPr>
          <p:nvPr/>
        </p:nvSpPr>
        <p:spPr bwMode="auto">
          <a:xfrm>
            <a:off x="5037138" y="5429250"/>
            <a:ext cx="17081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1400"/>
              <a:t>Sentinel 2</a:t>
            </a:r>
          </a:p>
        </p:txBody>
      </p:sp>
      <p:sp>
        <p:nvSpPr>
          <p:cNvPr id="43" name="Line 44"/>
          <p:cNvSpPr>
            <a:spLocks noChangeShapeType="1"/>
          </p:cNvSpPr>
          <p:nvPr/>
        </p:nvSpPr>
        <p:spPr bwMode="auto">
          <a:xfrm flipV="1">
            <a:off x="4525963" y="5584825"/>
            <a:ext cx="611187" cy="0"/>
          </a:xfrm>
          <a:prstGeom prst="line">
            <a:avLst/>
          </a:prstGeom>
          <a:noFill/>
          <a:ln w="38100">
            <a:solidFill>
              <a:srgbClr val="CC0000"/>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 name="Rectangle 45"/>
          <p:cNvSpPr>
            <a:spLocks noChangeArrowheads="1"/>
          </p:cNvSpPr>
          <p:nvPr/>
        </p:nvSpPr>
        <p:spPr bwMode="auto">
          <a:xfrm>
            <a:off x="6402388" y="3514725"/>
            <a:ext cx="2649537" cy="1808163"/>
          </a:xfrm>
          <a:prstGeom prst="rect">
            <a:avLst/>
          </a:prstGeom>
          <a:gradFill rotWithShape="0">
            <a:gsLst>
              <a:gs pos="0">
                <a:srgbClr val="FFFFCC"/>
              </a:gs>
              <a:gs pos="100000">
                <a:srgbClr val="FFFF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 name="Rectangle 46"/>
          <p:cNvSpPr>
            <a:spLocks noChangeArrowheads="1"/>
          </p:cNvSpPr>
          <p:nvPr/>
        </p:nvSpPr>
        <p:spPr bwMode="auto">
          <a:xfrm>
            <a:off x="6403975" y="3300413"/>
            <a:ext cx="2652713"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endParaRPr lang="en-GB" sz="1400" i="1">
              <a:solidFill>
                <a:srgbClr val="FF6600"/>
              </a:solidFill>
            </a:endParaRPr>
          </a:p>
          <a:p>
            <a:pPr algn="ctr">
              <a:defRPr/>
            </a:pPr>
            <a:endParaRPr lang="en-GB" sz="1400" i="1">
              <a:solidFill>
                <a:srgbClr val="FF6600"/>
              </a:solidFill>
            </a:endParaRPr>
          </a:p>
          <a:p>
            <a:pPr algn="ctr">
              <a:defRPr/>
            </a:pPr>
            <a:r>
              <a:rPr lang="en-GB" sz="1400" i="1">
                <a:solidFill>
                  <a:srgbClr val="FF6600"/>
                </a:solidFill>
              </a:rPr>
              <a:t>to better understand the Earth</a:t>
            </a:r>
          </a:p>
          <a:p>
            <a:pPr algn="ctr">
              <a:defRPr/>
            </a:pPr>
            <a:r>
              <a:rPr lang="en-GB" sz="1400" i="1">
                <a:solidFill>
                  <a:srgbClr val="FF6600"/>
                </a:solidFill>
              </a:rPr>
              <a:t>System</a:t>
            </a:r>
          </a:p>
        </p:txBody>
      </p:sp>
      <p:sp>
        <p:nvSpPr>
          <p:cNvPr id="46" name="Rectangle 47"/>
          <p:cNvSpPr>
            <a:spLocks noChangeArrowheads="1"/>
          </p:cNvSpPr>
          <p:nvPr/>
        </p:nvSpPr>
        <p:spPr bwMode="auto">
          <a:xfrm>
            <a:off x="6402388" y="2306638"/>
            <a:ext cx="2649537" cy="969962"/>
          </a:xfrm>
          <a:prstGeom prst="rect">
            <a:avLst/>
          </a:prstGeom>
          <a:gradFill rotWithShape="0">
            <a:gsLst>
              <a:gs pos="0">
                <a:srgbClr val="99CCFF"/>
              </a:gs>
              <a:gs pos="100000">
                <a:srgbClr val="FFFF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 name="Text Box 48"/>
          <p:cNvSpPr txBox="1">
            <a:spLocks noChangeArrowheads="1"/>
          </p:cNvSpPr>
          <p:nvPr/>
        </p:nvSpPr>
        <p:spPr bwMode="auto">
          <a:xfrm>
            <a:off x="6605588" y="2455863"/>
            <a:ext cx="1885950" cy="523875"/>
          </a:xfrm>
          <a:prstGeom prst="rect">
            <a:avLst/>
          </a:prstGeom>
          <a:noFill/>
          <a:ln>
            <a:noFill/>
          </a:ln>
          <a:effectLst/>
          <a:extLst>
            <a:ext uri="{909E8E84-426E-40DD-AFC4-6F175D3DCCD1}">
              <a14:hiddenFill xmlns:a14="http://schemas.microsoft.com/office/drawing/2010/main">
                <a:solidFill>
                  <a:srgbClr val="C0FEF9"/>
                </a:solidFill>
              </a14:hiddenFill>
            </a:ext>
            <a:ext uri="{91240B29-F687-4F45-9708-019B960494DF}">
              <a14:hiddenLine xmlns:a14="http://schemas.microsoft.com/office/drawing/2010/main" w="25400">
                <a:solidFill>
                  <a:schemeClr val="accent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en-GB" sz="1400" i="1">
                <a:solidFill>
                  <a:srgbClr val="0098DB"/>
                </a:solidFill>
              </a:rPr>
              <a:t>in cooperation</a:t>
            </a:r>
          </a:p>
          <a:p>
            <a:pPr algn="ctr" eaLnBrk="0" hangingPunct="0">
              <a:defRPr/>
            </a:pPr>
            <a:r>
              <a:rPr lang="en-GB" sz="1400" i="1">
                <a:solidFill>
                  <a:srgbClr val="0098DB"/>
                </a:solidFill>
              </a:rPr>
              <a:t>with EUMETSAT</a:t>
            </a:r>
            <a:endParaRPr lang="en-GB" sz="1400">
              <a:solidFill>
                <a:srgbClr val="0098DB"/>
              </a:solidFill>
            </a:endParaRPr>
          </a:p>
        </p:txBody>
      </p:sp>
      <p:sp>
        <p:nvSpPr>
          <p:cNvPr id="48" name="Text Box 49"/>
          <p:cNvSpPr txBox="1">
            <a:spLocks noChangeArrowheads="1"/>
          </p:cNvSpPr>
          <p:nvPr/>
        </p:nvSpPr>
        <p:spPr bwMode="auto">
          <a:xfrm>
            <a:off x="6396038" y="1912938"/>
            <a:ext cx="2660650" cy="40005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en-GB" sz="2000">
                <a:solidFill>
                  <a:srgbClr val="0000FF"/>
                </a:solidFill>
              </a:rPr>
              <a:t>Meteo</a:t>
            </a:r>
          </a:p>
        </p:txBody>
      </p:sp>
      <p:sp>
        <p:nvSpPr>
          <p:cNvPr id="49" name="Rectangle 51"/>
          <p:cNvSpPr>
            <a:spLocks noChangeArrowheads="1"/>
          </p:cNvSpPr>
          <p:nvPr/>
        </p:nvSpPr>
        <p:spPr bwMode="auto">
          <a:xfrm>
            <a:off x="6335713" y="5503863"/>
            <a:ext cx="2717800" cy="1354137"/>
          </a:xfrm>
          <a:prstGeom prst="rect">
            <a:avLst/>
          </a:prstGeom>
          <a:gradFill rotWithShape="0">
            <a:gsLst>
              <a:gs pos="0">
                <a:srgbClr val="FFCCCC"/>
              </a:gs>
              <a:gs pos="100000">
                <a:srgbClr val="FFFF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0" name="Text Box 52"/>
          <p:cNvSpPr txBox="1">
            <a:spLocks noChangeArrowheads="1"/>
          </p:cNvSpPr>
          <p:nvPr/>
        </p:nvSpPr>
        <p:spPr bwMode="auto">
          <a:xfrm>
            <a:off x="6345238" y="5092700"/>
            <a:ext cx="2713037" cy="708025"/>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fr-FR" sz="2000">
                <a:solidFill>
                  <a:srgbClr val="CC0000"/>
                </a:solidFill>
              </a:rPr>
              <a:t>Applications</a:t>
            </a:r>
          </a:p>
          <a:p>
            <a:pPr algn="ctr" eaLnBrk="0" hangingPunct="0">
              <a:defRPr/>
            </a:pPr>
            <a:r>
              <a:rPr lang="fr-FR" sz="2000">
                <a:solidFill>
                  <a:srgbClr val="CC0000"/>
                </a:solidFill>
              </a:rPr>
              <a:t>Services</a:t>
            </a:r>
          </a:p>
        </p:txBody>
      </p:sp>
      <p:sp>
        <p:nvSpPr>
          <p:cNvPr id="51" name="Rectangle 53"/>
          <p:cNvSpPr>
            <a:spLocks noChangeArrowheads="1"/>
          </p:cNvSpPr>
          <p:nvPr/>
        </p:nvSpPr>
        <p:spPr bwMode="auto">
          <a:xfrm>
            <a:off x="6337300" y="5638800"/>
            <a:ext cx="27162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GB" sz="1400" i="1" dirty="0">
                <a:solidFill>
                  <a:srgbClr val="CC0000"/>
                </a:solidFill>
              </a:rPr>
              <a:t> to initiate long term   monitoring systems and services</a:t>
            </a:r>
          </a:p>
        </p:txBody>
      </p:sp>
      <p:sp>
        <p:nvSpPr>
          <p:cNvPr id="52" name="Text Box 54"/>
          <p:cNvSpPr txBox="1">
            <a:spLocks noChangeArrowheads="1"/>
          </p:cNvSpPr>
          <p:nvPr/>
        </p:nvSpPr>
        <p:spPr bwMode="auto">
          <a:xfrm>
            <a:off x="5338763" y="6161088"/>
            <a:ext cx="17049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1400"/>
              <a:t>Sentinel 4/5</a:t>
            </a:r>
          </a:p>
        </p:txBody>
      </p:sp>
      <p:sp>
        <p:nvSpPr>
          <p:cNvPr id="53" name="Line 55"/>
          <p:cNvSpPr>
            <a:spLocks noChangeShapeType="1"/>
          </p:cNvSpPr>
          <p:nvPr/>
        </p:nvSpPr>
        <p:spPr bwMode="auto">
          <a:xfrm flipV="1">
            <a:off x="4735513" y="6048375"/>
            <a:ext cx="533400" cy="0"/>
          </a:xfrm>
          <a:prstGeom prst="line">
            <a:avLst/>
          </a:prstGeom>
          <a:noFill/>
          <a:ln w="38100">
            <a:solidFill>
              <a:srgbClr val="CC0000"/>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4" name="Text Box 56"/>
          <p:cNvSpPr txBox="1">
            <a:spLocks noChangeArrowheads="1"/>
          </p:cNvSpPr>
          <p:nvPr/>
        </p:nvSpPr>
        <p:spPr bwMode="auto">
          <a:xfrm>
            <a:off x="6434138" y="3167063"/>
            <a:ext cx="2622550" cy="614362"/>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endParaRPr lang="fr-FR" sz="1400">
              <a:solidFill>
                <a:srgbClr val="FF6600"/>
              </a:solidFill>
            </a:endParaRPr>
          </a:p>
          <a:p>
            <a:pPr algn="ctr" eaLnBrk="0" hangingPunct="0">
              <a:defRPr/>
            </a:pPr>
            <a:r>
              <a:rPr lang="fr-FR" sz="2000">
                <a:solidFill>
                  <a:srgbClr val="FF6600"/>
                </a:solidFill>
              </a:rPr>
              <a:t>Science</a:t>
            </a:r>
          </a:p>
        </p:txBody>
      </p:sp>
      <p:sp>
        <p:nvSpPr>
          <p:cNvPr id="55" name="Rectangle 59"/>
          <p:cNvSpPr>
            <a:spLocks noChangeArrowheads="1"/>
          </p:cNvSpPr>
          <p:nvPr/>
        </p:nvSpPr>
        <p:spPr bwMode="auto">
          <a:xfrm>
            <a:off x="4411663" y="3178175"/>
            <a:ext cx="3386137"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1000"/>
              <a:t>(Gravity and Ocean Circulation Explorer)</a:t>
            </a:r>
          </a:p>
        </p:txBody>
      </p:sp>
      <p:sp>
        <p:nvSpPr>
          <p:cNvPr id="56" name="Rectangle 62"/>
          <p:cNvSpPr>
            <a:spLocks noChangeArrowheads="1"/>
          </p:cNvSpPr>
          <p:nvPr/>
        </p:nvSpPr>
        <p:spPr bwMode="auto">
          <a:xfrm>
            <a:off x="4486275" y="3384550"/>
            <a:ext cx="16160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1000"/>
              <a:t>(Soil Moisture and </a:t>
            </a:r>
          </a:p>
          <a:p>
            <a:pPr>
              <a:defRPr/>
            </a:pPr>
            <a:r>
              <a:rPr lang="en-GB" sz="1000"/>
              <a:t>    Ocean Salinity)</a:t>
            </a:r>
          </a:p>
        </p:txBody>
      </p:sp>
      <p:sp>
        <p:nvSpPr>
          <p:cNvPr id="57" name="Text Box 64"/>
          <p:cNvSpPr txBox="1">
            <a:spLocks noChangeArrowheads="1"/>
          </p:cNvSpPr>
          <p:nvPr/>
        </p:nvSpPr>
        <p:spPr bwMode="auto">
          <a:xfrm>
            <a:off x="4283075" y="3746500"/>
            <a:ext cx="14668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GB" sz="1400">
                <a:solidFill>
                  <a:srgbClr val="FF0000"/>
                </a:solidFill>
              </a:rPr>
              <a:t>CryoSat2</a:t>
            </a:r>
          </a:p>
        </p:txBody>
      </p:sp>
      <p:sp>
        <p:nvSpPr>
          <p:cNvPr id="58" name="Rectangle 66"/>
          <p:cNvSpPr>
            <a:spLocks noChangeArrowheads="1"/>
          </p:cNvSpPr>
          <p:nvPr/>
        </p:nvSpPr>
        <p:spPr bwMode="auto">
          <a:xfrm>
            <a:off x="5075238" y="3690938"/>
            <a:ext cx="1066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1000"/>
              <a:t>(Polar Ice</a:t>
            </a:r>
          </a:p>
          <a:p>
            <a:pPr>
              <a:defRPr/>
            </a:pPr>
            <a:r>
              <a:rPr lang="en-GB" sz="1000"/>
              <a:t>Monitoring)</a:t>
            </a:r>
          </a:p>
        </p:txBody>
      </p:sp>
      <p:sp>
        <p:nvSpPr>
          <p:cNvPr id="59" name="Line 68"/>
          <p:cNvSpPr>
            <a:spLocks noChangeShapeType="1"/>
          </p:cNvSpPr>
          <p:nvPr/>
        </p:nvSpPr>
        <p:spPr bwMode="auto">
          <a:xfrm flipV="1">
            <a:off x="3670300" y="3921125"/>
            <a:ext cx="757238" cy="0"/>
          </a:xfrm>
          <a:prstGeom prst="line">
            <a:avLst/>
          </a:prstGeom>
          <a:noFill/>
          <a:ln w="38100">
            <a:solidFill>
              <a:srgbClr val="FF6600"/>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 name="Text Box 69"/>
          <p:cNvSpPr txBox="1">
            <a:spLocks noChangeArrowheads="1"/>
          </p:cNvSpPr>
          <p:nvPr/>
        </p:nvSpPr>
        <p:spPr bwMode="auto">
          <a:xfrm>
            <a:off x="4454525" y="4043363"/>
            <a:ext cx="20272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GB" sz="1400"/>
              <a:t>ADM/Aeolus</a:t>
            </a:r>
          </a:p>
        </p:txBody>
      </p:sp>
      <p:sp>
        <p:nvSpPr>
          <p:cNvPr id="61" name="Rectangle 71"/>
          <p:cNvSpPr>
            <a:spLocks noChangeArrowheads="1"/>
          </p:cNvSpPr>
          <p:nvPr/>
        </p:nvSpPr>
        <p:spPr bwMode="auto">
          <a:xfrm>
            <a:off x="5476875" y="3986213"/>
            <a:ext cx="18065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1000"/>
              <a:t>(Atmospheric Dynamics Mission)</a:t>
            </a:r>
          </a:p>
        </p:txBody>
      </p:sp>
      <p:sp>
        <p:nvSpPr>
          <p:cNvPr id="62" name="Text Box 72"/>
          <p:cNvSpPr txBox="1">
            <a:spLocks noChangeArrowheads="1"/>
          </p:cNvSpPr>
          <p:nvPr/>
        </p:nvSpPr>
        <p:spPr bwMode="auto">
          <a:xfrm>
            <a:off x="4808538" y="4332288"/>
            <a:ext cx="16049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GB" sz="1400"/>
              <a:t>SWARM</a:t>
            </a:r>
          </a:p>
        </p:txBody>
      </p:sp>
      <p:sp>
        <p:nvSpPr>
          <p:cNvPr id="63" name="Rectangle 75"/>
          <p:cNvSpPr>
            <a:spLocks noChangeArrowheads="1"/>
          </p:cNvSpPr>
          <p:nvPr/>
        </p:nvSpPr>
        <p:spPr bwMode="auto">
          <a:xfrm>
            <a:off x="5526088" y="4352925"/>
            <a:ext cx="1803400"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1000"/>
              <a:t>(Magnetic Mission)</a:t>
            </a:r>
          </a:p>
        </p:txBody>
      </p:sp>
      <p:sp>
        <p:nvSpPr>
          <p:cNvPr id="64" name="Text Box 76"/>
          <p:cNvSpPr txBox="1">
            <a:spLocks noChangeArrowheads="1"/>
          </p:cNvSpPr>
          <p:nvPr/>
        </p:nvSpPr>
        <p:spPr bwMode="auto">
          <a:xfrm>
            <a:off x="5102225" y="4618038"/>
            <a:ext cx="16065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GB" sz="1400"/>
              <a:t>EarthCARE</a:t>
            </a:r>
          </a:p>
        </p:txBody>
      </p:sp>
      <p:sp>
        <p:nvSpPr>
          <p:cNvPr id="65" name="Rectangle 79"/>
          <p:cNvSpPr>
            <a:spLocks noChangeArrowheads="1"/>
          </p:cNvSpPr>
          <p:nvPr/>
        </p:nvSpPr>
        <p:spPr bwMode="auto">
          <a:xfrm>
            <a:off x="6035675" y="4535488"/>
            <a:ext cx="18049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1000"/>
              <a:t>(Clouds, Aerosols &amp; Radiation Mission)</a:t>
            </a:r>
          </a:p>
        </p:txBody>
      </p:sp>
      <p:sp>
        <p:nvSpPr>
          <p:cNvPr id="66" name="Text Box 80"/>
          <p:cNvSpPr txBox="1">
            <a:spLocks noChangeArrowheads="1"/>
          </p:cNvSpPr>
          <p:nvPr/>
        </p:nvSpPr>
        <p:spPr bwMode="auto">
          <a:xfrm>
            <a:off x="5049838" y="5661025"/>
            <a:ext cx="1706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1400"/>
              <a:t>Sentinel 3</a:t>
            </a:r>
          </a:p>
        </p:txBody>
      </p:sp>
      <p:sp>
        <p:nvSpPr>
          <p:cNvPr id="67" name="Line 81"/>
          <p:cNvSpPr>
            <a:spLocks noChangeShapeType="1"/>
          </p:cNvSpPr>
          <p:nvPr/>
        </p:nvSpPr>
        <p:spPr bwMode="auto">
          <a:xfrm>
            <a:off x="4538663" y="5827713"/>
            <a:ext cx="611187" cy="1587"/>
          </a:xfrm>
          <a:prstGeom prst="line">
            <a:avLst/>
          </a:prstGeom>
          <a:noFill/>
          <a:ln w="38100">
            <a:solidFill>
              <a:srgbClr val="CC0000"/>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8" name="Text Box 82"/>
          <p:cNvSpPr txBox="1">
            <a:spLocks noChangeArrowheads="1"/>
          </p:cNvSpPr>
          <p:nvPr/>
        </p:nvSpPr>
        <p:spPr bwMode="auto">
          <a:xfrm>
            <a:off x="5926138" y="2324100"/>
            <a:ext cx="1035050" cy="307975"/>
          </a:xfrm>
          <a:prstGeom prst="rect">
            <a:avLst/>
          </a:prstGeom>
          <a:noFill/>
          <a:ln>
            <a:noFill/>
          </a:ln>
          <a:effectLst/>
          <a:extLst>
            <a:ext uri="{909E8E84-426E-40DD-AFC4-6F175D3DCCD1}">
              <a14:hiddenFill xmlns:a14="http://schemas.microsoft.com/office/drawing/2010/main">
                <a:solidFill>
                  <a:srgbClr val="C0FEF9"/>
                </a:solidFill>
              </a14:hiddenFill>
            </a:ext>
            <a:ext uri="{91240B29-F687-4F45-9708-019B960494DF}">
              <a14:hiddenLine xmlns:a14="http://schemas.microsoft.com/office/drawing/2010/main" w="25400">
                <a:solidFill>
                  <a:schemeClr val="accent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en-GB" sz="1400" dirty="0"/>
              <a:t>MTG</a:t>
            </a:r>
          </a:p>
        </p:txBody>
      </p:sp>
      <p:sp>
        <p:nvSpPr>
          <p:cNvPr id="69" name="Line 83"/>
          <p:cNvSpPr>
            <a:spLocks noChangeShapeType="1"/>
          </p:cNvSpPr>
          <p:nvPr/>
        </p:nvSpPr>
        <p:spPr bwMode="auto">
          <a:xfrm>
            <a:off x="4781550" y="2484438"/>
            <a:ext cx="1509713" cy="0"/>
          </a:xfrm>
          <a:prstGeom prst="line">
            <a:avLst/>
          </a:prstGeom>
          <a:noFill/>
          <a:ln w="38100">
            <a:solidFill>
              <a:srgbClr val="0000FF"/>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0" name="Line 85"/>
          <p:cNvSpPr>
            <a:spLocks noChangeShapeType="1"/>
          </p:cNvSpPr>
          <p:nvPr/>
        </p:nvSpPr>
        <p:spPr bwMode="auto">
          <a:xfrm flipV="1">
            <a:off x="4813300" y="4978400"/>
            <a:ext cx="757238" cy="0"/>
          </a:xfrm>
          <a:prstGeom prst="line">
            <a:avLst/>
          </a:prstGeom>
          <a:noFill/>
          <a:ln w="38100">
            <a:solidFill>
              <a:srgbClr val="FF6600"/>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1" name="Text Box 86"/>
          <p:cNvSpPr txBox="1">
            <a:spLocks noChangeArrowheads="1"/>
          </p:cNvSpPr>
          <p:nvPr/>
        </p:nvSpPr>
        <p:spPr bwMode="auto">
          <a:xfrm>
            <a:off x="5480050" y="4810125"/>
            <a:ext cx="9937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GB" sz="1400"/>
              <a:t>EE 7</a:t>
            </a:r>
          </a:p>
        </p:txBody>
      </p:sp>
      <p:sp>
        <p:nvSpPr>
          <p:cNvPr id="72" name="Text Box 89"/>
          <p:cNvSpPr txBox="1">
            <a:spLocks noChangeArrowheads="1"/>
          </p:cNvSpPr>
          <p:nvPr/>
        </p:nvSpPr>
        <p:spPr bwMode="auto">
          <a:xfrm>
            <a:off x="5224463" y="5883275"/>
            <a:ext cx="17081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1400"/>
              <a:t>Sentinel 5P</a:t>
            </a:r>
          </a:p>
        </p:txBody>
      </p:sp>
      <p:sp>
        <p:nvSpPr>
          <p:cNvPr id="76" name="Line 93"/>
          <p:cNvSpPr>
            <a:spLocks noChangeShapeType="1"/>
          </p:cNvSpPr>
          <p:nvPr/>
        </p:nvSpPr>
        <p:spPr bwMode="auto">
          <a:xfrm flipV="1">
            <a:off x="4900613" y="6340475"/>
            <a:ext cx="531812" cy="0"/>
          </a:xfrm>
          <a:prstGeom prst="line">
            <a:avLst/>
          </a:prstGeom>
          <a:noFill/>
          <a:ln w="38100">
            <a:solidFill>
              <a:srgbClr val="CC0000"/>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6442" name="TextBox 76"/>
          <p:cNvSpPr txBox="1">
            <a:spLocks noChangeArrowheads="1"/>
          </p:cNvSpPr>
          <p:nvPr/>
        </p:nvSpPr>
        <p:spPr bwMode="auto">
          <a:xfrm>
            <a:off x="7780338" y="501650"/>
            <a:ext cx="2492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endParaRPr lang="en-US" sz="1800">
              <a:latin typeface="Arial" charset="0"/>
            </a:endParaRPr>
          </a:p>
        </p:txBody>
      </p:sp>
      <p:sp>
        <p:nvSpPr>
          <p:cNvPr id="78" name="Text Box 92"/>
          <p:cNvSpPr txBox="1">
            <a:spLocks noChangeArrowheads="1"/>
          </p:cNvSpPr>
          <p:nvPr/>
        </p:nvSpPr>
        <p:spPr bwMode="auto">
          <a:xfrm>
            <a:off x="452438" y="339725"/>
            <a:ext cx="69135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2800" dirty="0">
                <a:solidFill>
                  <a:schemeClr val="bg1"/>
                </a:solidFill>
                <a:latin typeface="Arial" charset="0"/>
                <a:cs typeface="+mn-cs"/>
              </a:rPr>
              <a:t>ESA and Earth Observation missions</a:t>
            </a:r>
          </a:p>
        </p:txBody>
      </p:sp>
      <p:sp>
        <p:nvSpPr>
          <p:cNvPr id="3" name="Pentagono 2"/>
          <p:cNvSpPr/>
          <p:nvPr/>
        </p:nvSpPr>
        <p:spPr>
          <a:xfrm>
            <a:off x="207963" y="1654175"/>
            <a:ext cx="1165225" cy="468313"/>
          </a:xfrm>
          <a:prstGeom prst="homePlate">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6445" name="Rettangolo 3"/>
          <p:cNvSpPr>
            <a:spLocks noChangeArrowheads="1"/>
          </p:cNvSpPr>
          <p:nvPr/>
        </p:nvSpPr>
        <p:spPr bwMode="auto">
          <a:xfrm>
            <a:off x="0" y="1195388"/>
            <a:ext cx="9144000" cy="4603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47675" algn="l"/>
              </a:tabLst>
            </a:pPr>
            <a:r>
              <a:rPr lang="en-GB" sz="1600" i="1"/>
              <a:t>Earthnet</a:t>
            </a:r>
            <a:r>
              <a:rPr lang="en-GB" sz="1600"/>
              <a:t>: </a:t>
            </a:r>
            <a:r>
              <a:rPr lang="en-GB" sz="1600">
                <a:solidFill>
                  <a:srgbClr val="000000"/>
                </a:solidFill>
              </a:rPr>
              <a:t>Access for European users to non-ESA missions:  Landsat, SPOT, CZCS, J-ERS, ALOS..</a:t>
            </a:r>
            <a:r>
              <a:rPr lang="en-GB">
                <a:solidFill>
                  <a:srgbClr val="000000"/>
                </a:solidFill>
              </a:rPr>
              <a:t>.</a:t>
            </a:r>
          </a:p>
        </p:txBody>
      </p:sp>
      <p:sp>
        <p:nvSpPr>
          <p:cNvPr id="75" name="Text Box 40"/>
          <p:cNvSpPr txBox="1">
            <a:spLocks noChangeArrowheads="1"/>
          </p:cNvSpPr>
          <p:nvPr/>
        </p:nvSpPr>
        <p:spPr bwMode="auto">
          <a:xfrm>
            <a:off x="293688" y="1657350"/>
            <a:ext cx="1044575"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defTabSz="401638">
              <a:defRPr>
                <a:solidFill>
                  <a:schemeClr val="tx1"/>
                </a:solidFill>
                <a:latin typeface="Arial" charset="0"/>
                <a:ea typeface="ＭＳ Ｐゴシック" charset="0"/>
              </a:defRPr>
            </a:lvl1pPr>
            <a:lvl2pPr marL="446088" indent="57150" defTabSz="401638">
              <a:defRPr>
                <a:solidFill>
                  <a:schemeClr val="tx1"/>
                </a:solidFill>
                <a:latin typeface="Arial" charset="0"/>
                <a:ea typeface="ＭＳ Ｐゴシック" charset="0"/>
              </a:defRPr>
            </a:lvl2pPr>
            <a:lvl3pPr marL="801688" indent="204788" defTabSz="401638">
              <a:defRPr>
                <a:solidFill>
                  <a:schemeClr val="tx1"/>
                </a:solidFill>
                <a:latin typeface="Arial" charset="0"/>
                <a:ea typeface="ＭＳ Ｐゴシック" charset="0"/>
              </a:defRPr>
            </a:lvl3pPr>
            <a:lvl4pPr marL="1508125" defTabSz="401638">
              <a:defRPr>
                <a:solidFill>
                  <a:schemeClr val="tx1"/>
                </a:solidFill>
                <a:latin typeface="Arial" charset="0"/>
                <a:ea typeface="ＭＳ Ｐゴシック" charset="0"/>
              </a:defRPr>
            </a:lvl4pPr>
            <a:lvl5pPr marL="2011363" defTabSz="401638">
              <a:defRPr>
                <a:solidFill>
                  <a:schemeClr val="tx1"/>
                </a:solidFill>
                <a:latin typeface="Arial" charset="0"/>
                <a:ea typeface="ＭＳ Ｐゴシック" charset="0"/>
              </a:defRPr>
            </a:lvl5pPr>
            <a:lvl6pPr marL="2468563" defTabSz="401638" fontAlgn="base">
              <a:spcBef>
                <a:spcPct val="0"/>
              </a:spcBef>
              <a:spcAft>
                <a:spcPct val="0"/>
              </a:spcAft>
              <a:defRPr>
                <a:solidFill>
                  <a:schemeClr val="tx1"/>
                </a:solidFill>
                <a:latin typeface="Arial" charset="0"/>
                <a:ea typeface="ＭＳ Ｐゴシック" charset="0"/>
              </a:defRPr>
            </a:lvl6pPr>
            <a:lvl7pPr marL="2925763" defTabSz="401638" fontAlgn="base">
              <a:spcBef>
                <a:spcPct val="0"/>
              </a:spcBef>
              <a:spcAft>
                <a:spcPct val="0"/>
              </a:spcAft>
              <a:defRPr>
                <a:solidFill>
                  <a:schemeClr val="tx1"/>
                </a:solidFill>
                <a:latin typeface="Arial" charset="0"/>
                <a:ea typeface="ＭＳ Ｐゴシック" charset="0"/>
              </a:defRPr>
            </a:lvl7pPr>
            <a:lvl8pPr marL="3382963" defTabSz="401638" fontAlgn="base">
              <a:spcBef>
                <a:spcPct val="0"/>
              </a:spcBef>
              <a:spcAft>
                <a:spcPct val="0"/>
              </a:spcAft>
              <a:defRPr>
                <a:solidFill>
                  <a:schemeClr val="tx1"/>
                </a:solidFill>
                <a:latin typeface="Arial" charset="0"/>
                <a:ea typeface="ＭＳ Ｐゴシック" charset="0"/>
              </a:defRPr>
            </a:lvl8pPr>
            <a:lvl9pPr marL="3840163" defTabSz="401638" fontAlgn="base">
              <a:spcBef>
                <a:spcPct val="0"/>
              </a:spcBef>
              <a:spcAft>
                <a:spcPct val="0"/>
              </a:spcAft>
              <a:defRPr>
                <a:solidFill>
                  <a:schemeClr val="tx1"/>
                </a:solidFill>
                <a:latin typeface="Arial" charset="0"/>
                <a:ea typeface="ＭＳ Ｐゴシック" charset="0"/>
              </a:defRPr>
            </a:lvl9pPr>
          </a:lstStyle>
          <a:p>
            <a:pPr eaLnBrk="0" hangingPunct="0">
              <a:defRPr/>
            </a:pPr>
            <a:r>
              <a:rPr lang="en-GB" sz="1400" i="1" dirty="0" smtClean="0"/>
              <a:t>Since </a:t>
            </a:r>
          </a:p>
          <a:p>
            <a:pPr eaLnBrk="0" hangingPunct="0">
              <a:defRPr/>
            </a:pPr>
            <a:r>
              <a:rPr lang="en-GB" sz="1400" i="1" dirty="0" smtClean="0"/>
              <a:t>1977</a:t>
            </a:r>
          </a:p>
        </p:txBody>
      </p:sp>
      <p:sp>
        <p:nvSpPr>
          <p:cNvPr id="5" name="Mostrina 4"/>
          <p:cNvSpPr/>
          <p:nvPr/>
        </p:nvSpPr>
        <p:spPr>
          <a:xfrm>
            <a:off x="1285875" y="1654175"/>
            <a:ext cx="781050" cy="468313"/>
          </a:xfrm>
          <a:prstGeom prst="chevron">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chemeClr val="tx1"/>
              </a:solidFill>
            </a:endParaRPr>
          </a:p>
        </p:txBody>
      </p:sp>
      <p:sp>
        <p:nvSpPr>
          <p:cNvPr id="80" name="Mostrina 79"/>
          <p:cNvSpPr/>
          <p:nvPr/>
        </p:nvSpPr>
        <p:spPr>
          <a:xfrm>
            <a:off x="1965325" y="1654175"/>
            <a:ext cx="781050" cy="468313"/>
          </a:xfrm>
          <a:prstGeom prst="chevron">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chemeClr val="tx1"/>
              </a:solidFill>
            </a:endParaRPr>
          </a:p>
        </p:txBody>
      </p:sp>
      <p:sp>
        <p:nvSpPr>
          <p:cNvPr id="81" name="Mostrina 80"/>
          <p:cNvSpPr/>
          <p:nvPr/>
        </p:nvSpPr>
        <p:spPr>
          <a:xfrm>
            <a:off x="2644775" y="1657350"/>
            <a:ext cx="779463" cy="468313"/>
          </a:xfrm>
          <a:prstGeom prst="chevron">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chemeClr val="tx1"/>
              </a:solidFill>
            </a:endParaRPr>
          </a:p>
        </p:txBody>
      </p:sp>
      <p:sp>
        <p:nvSpPr>
          <p:cNvPr id="82" name="Mostrina 81"/>
          <p:cNvSpPr/>
          <p:nvPr/>
        </p:nvSpPr>
        <p:spPr>
          <a:xfrm>
            <a:off x="3341688" y="1654175"/>
            <a:ext cx="781050" cy="468313"/>
          </a:xfrm>
          <a:prstGeom prst="chevron">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chemeClr val="tx1"/>
              </a:solidFill>
            </a:endParaRPr>
          </a:p>
        </p:txBody>
      </p:sp>
      <p:sp>
        <p:nvSpPr>
          <p:cNvPr id="83" name="Mostrina 82"/>
          <p:cNvSpPr/>
          <p:nvPr/>
        </p:nvSpPr>
        <p:spPr>
          <a:xfrm>
            <a:off x="3997325" y="1657350"/>
            <a:ext cx="781050" cy="468313"/>
          </a:xfrm>
          <a:prstGeom prst="chevron">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chemeClr val="tx1"/>
              </a:solidFill>
            </a:endParaRPr>
          </a:p>
        </p:txBody>
      </p:sp>
      <p:sp>
        <p:nvSpPr>
          <p:cNvPr id="84" name="Mostrina 83"/>
          <p:cNvSpPr/>
          <p:nvPr/>
        </p:nvSpPr>
        <p:spPr>
          <a:xfrm>
            <a:off x="4694238" y="1657350"/>
            <a:ext cx="779462" cy="468313"/>
          </a:xfrm>
          <a:prstGeom prst="chevron">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chemeClr val="tx1"/>
              </a:solidFill>
            </a:endParaRPr>
          </a:p>
        </p:txBody>
      </p:sp>
      <p:sp>
        <p:nvSpPr>
          <p:cNvPr id="85" name="Mostrina 84"/>
          <p:cNvSpPr/>
          <p:nvPr/>
        </p:nvSpPr>
        <p:spPr>
          <a:xfrm>
            <a:off x="5391150" y="1654175"/>
            <a:ext cx="781050" cy="468313"/>
          </a:xfrm>
          <a:prstGeom prst="chevron">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chemeClr val="tx1"/>
              </a:solidFill>
            </a:endParaRPr>
          </a:p>
        </p:txBody>
      </p:sp>
      <p:sp>
        <p:nvSpPr>
          <p:cNvPr id="86" name="Mostrina 85"/>
          <p:cNvSpPr/>
          <p:nvPr/>
        </p:nvSpPr>
        <p:spPr>
          <a:xfrm>
            <a:off x="6046788" y="1657350"/>
            <a:ext cx="781050" cy="468313"/>
          </a:xfrm>
          <a:prstGeom prst="chevron">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chemeClr val="tx1"/>
              </a:solidFill>
            </a:endParaRPr>
          </a:p>
        </p:txBody>
      </p:sp>
      <p:sp>
        <p:nvSpPr>
          <p:cNvPr id="74" name="Rectangle 22"/>
          <p:cNvSpPr>
            <a:spLocks noChangeArrowheads="1"/>
          </p:cNvSpPr>
          <p:nvPr/>
        </p:nvSpPr>
        <p:spPr bwMode="auto">
          <a:xfrm>
            <a:off x="1362075" y="1779588"/>
            <a:ext cx="4924425" cy="16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401638" eaLnBrk="0" hangingPunct="0">
              <a:defRPr/>
            </a:pPr>
            <a:r>
              <a:rPr lang="en-GB" sz="1400" i="1" dirty="0"/>
              <a:t> 1990   			2000		     	      2010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271463" y="185738"/>
            <a:ext cx="7073900" cy="936625"/>
          </a:xfrm>
        </p:spPr>
        <p:txBody>
          <a:bodyPr/>
          <a:lstStyle/>
          <a:p>
            <a:pPr algn="l">
              <a:defRPr/>
            </a:pPr>
            <a:r>
              <a:rPr lang="en-US" sz="2400" dirty="0" smtClean="0">
                <a:latin typeface="Verdana" charset="0"/>
                <a:ea typeface="ＭＳ Ｐゴシック" charset="0"/>
              </a:rPr>
              <a:t>Earth Observation Missions Selection</a:t>
            </a:r>
            <a:endParaRPr lang="en-US" sz="2400" dirty="0">
              <a:latin typeface="Verdana" charset="0"/>
              <a:ea typeface="ＭＳ Ｐゴシック" charset="0"/>
            </a:endParaRPr>
          </a:p>
        </p:txBody>
      </p:sp>
      <p:sp>
        <p:nvSpPr>
          <p:cNvPr id="3" name="Content Placeholder 2"/>
          <p:cNvSpPr>
            <a:spLocks noGrp="1"/>
          </p:cNvSpPr>
          <p:nvPr>
            <p:ph idx="1"/>
          </p:nvPr>
        </p:nvSpPr>
        <p:spPr>
          <a:xfrm>
            <a:off x="160338" y="1262063"/>
            <a:ext cx="8842375" cy="5257800"/>
          </a:xfrm>
        </p:spPr>
        <p:txBody>
          <a:bodyPr/>
          <a:lstStyle/>
          <a:p>
            <a:pPr>
              <a:buFont typeface="Arial"/>
              <a:buChar char="•"/>
              <a:defRPr/>
            </a:pPr>
            <a:r>
              <a:rPr lang="en-US" sz="2400" b="0" dirty="0" smtClean="0">
                <a:solidFill>
                  <a:srgbClr val="000000"/>
                </a:solidFill>
                <a:latin typeface="Calibri" charset="0"/>
                <a:ea typeface="ＭＳ Ｐゴシック" charset="0"/>
              </a:rPr>
              <a:t>Experimental Missions: defined and implemented starting from the requirements of the scientific community (several </a:t>
            </a:r>
            <a:r>
              <a:rPr lang="en-US" sz="2400" b="0" dirty="0" err="1" smtClean="0">
                <a:solidFill>
                  <a:srgbClr val="000000"/>
                </a:solidFill>
                <a:latin typeface="Calibri" charset="0"/>
                <a:ea typeface="ＭＳ Ｐゴシック" charset="0"/>
              </a:rPr>
              <a:t>itarations</a:t>
            </a:r>
            <a:r>
              <a:rPr lang="en-US" sz="2400" b="0" dirty="0" smtClean="0">
                <a:solidFill>
                  <a:srgbClr val="000000"/>
                </a:solidFill>
                <a:latin typeface="Calibri" charset="0"/>
                <a:ea typeface="ＭＳ Ｐゴシック" charset="0"/>
              </a:rPr>
              <a:t>).</a:t>
            </a:r>
            <a:endParaRPr lang="en-US" sz="2400" b="0" dirty="0">
              <a:solidFill>
                <a:srgbClr val="000000"/>
              </a:solidFill>
              <a:latin typeface="Calibri" charset="0"/>
              <a:ea typeface="ＭＳ Ｐゴシック" charset="0"/>
            </a:endParaRPr>
          </a:p>
          <a:p>
            <a:pPr>
              <a:buFont typeface="Arial"/>
              <a:buChar char="•"/>
              <a:defRPr/>
            </a:pPr>
            <a:r>
              <a:rPr lang="en-US" sz="2400" b="0" dirty="0" smtClean="0">
                <a:solidFill>
                  <a:srgbClr val="000000"/>
                </a:solidFill>
                <a:latin typeface="Calibri" charset="0"/>
                <a:ea typeface="ＭＳ Ｐゴシック" charset="0"/>
              </a:rPr>
              <a:t>Operational Missions (e.g. meteorological missions): supporting applications and operational services (e.g. weather forecasting, oil spill monitoring, </a:t>
            </a:r>
            <a:r>
              <a:rPr lang="en-US" sz="2400" b="0" dirty="0" err="1" smtClean="0">
                <a:solidFill>
                  <a:srgbClr val="000000"/>
                </a:solidFill>
                <a:latin typeface="Calibri" charset="0"/>
                <a:ea typeface="ＭＳ Ｐゴシック" charset="0"/>
              </a:rPr>
              <a:t>etc</a:t>
            </a:r>
            <a:r>
              <a:rPr lang="en-US" sz="2400" b="0" dirty="0" smtClean="0">
                <a:solidFill>
                  <a:srgbClr val="000000"/>
                </a:solidFill>
                <a:latin typeface="Calibri" charset="0"/>
                <a:ea typeface="ＭＳ Ｐゴシック" charset="0"/>
              </a:rPr>
              <a:t>).</a:t>
            </a:r>
          </a:p>
          <a:p>
            <a:pPr marL="0" indent="0">
              <a:defRPr/>
            </a:pPr>
            <a:endParaRPr lang="en-US" sz="1600" b="0" dirty="0">
              <a:solidFill>
                <a:srgbClr val="000000"/>
              </a:solidFill>
              <a:latin typeface="Calibri" charset="0"/>
              <a:ea typeface="ＭＳ Ｐゴシック" charset="0"/>
            </a:endParaRPr>
          </a:p>
          <a:p>
            <a:pPr marL="0" indent="0">
              <a:defRPr/>
            </a:pPr>
            <a:r>
              <a:rPr lang="en-US" b="0" dirty="0" smtClean="0">
                <a:solidFill>
                  <a:srgbClr val="000000"/>
                </a:solidFill>
                <a:latin typeface="Calibri" charset="0"/>
                <a:ea typeface="ＭＳ Ｐゴシック" charset="0"/>
              </a:rPr>
              <a:t>Earth Observation data archived and disseminated by ESA: </a:t>
            </a:r>
          </a:p>
          <a:p>
            <a:pPr marL="457200" indent="-457200">
              <a:buFont typeface="Arial"/>
              <a:buChar char="•"/>
              <a:defRPr/>
            </a:pPr>
            <a:r>
              <a:rPr lang="en-US" sz="2400" b="0" dirty="0" smtClean="0">
                <a:solidFill>
                  <a:srgbClr val="000000"/>
                </a:solidFill>
                <a:latin typeface="Calibri" charset="0"/>
                <a:ea typeface="ＭＳ Ｐゴシック" charset="0"/>
              </a:rPr>
              <a:t>From ESA Missions;</a:t>
            </a:r>
          </a:p>
          <a:p>
            <a:pPr marL="457200" indent="-457200">
              <a:buFont typeface="Arial"/>
              <a:buChar char="•"/>
              <a:defRPr/>
            </a:pPr>
            <a:r>
              <a:rPr lang="en-US" sz="2400" b="0" dirty="0" smtClean="0">
                <a:solidFill>
                  <a:srgbClr val="000000"/>
                </a:solidFill>
                <a:latin typeface="Calibri" charset="0"/>
                <a:ea typeface="ＭＳ Ｐゴシック" charset="0"/>
              </a:rPr>
              <a:t>From Third Party Missions selected according to a procedure involving European Scientific Community.</a:t>
            </a:r>
            <a:endParaRPr lang="en-US" sz="2400" b="0" dirty="0">
              <a:solidFill>
                <a:srgbClr val="000000"/>
              </a:solidFill>
              <a:latin typeface="Calibri" charset="0"/>
              <a:ea typeface="ＭＳ Ｐゴシック" charset="0"/>
            </a:endParaRPr>
          </a:p>
          <a:p>
            <a:pPr>
              <a:buFont typeface="Arial"/>
              <a:buChar char="•"/>
              <a:defRPr/>
            </a:pPr>
            <a:endParaRPr lang="en-US" b="0" dirty="0">
              <a:solidFill>
                <a:srgbClr val="000000"/>
              </a:solidFill>
              <a:latin typeface="Calibri" charset="0"/>
              <a:ea typeface="ＭＳ Ｐゴシック"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169865" y="185738"/>
            <a:ext cx="7416270" cy="936625"/>
          </a:xfrm>
        </p:spPr>
        <p:txBody>
          <a:bodyPr/>
          <a:lstStyle/>
          <a:p>
            <a:pPr>
              <a:defRPr/>
            </a:pPr>
            <a:r>
              <a:rPr lang="en-US" sz="2400" dirty="0">
                <a:latin typeface="Verdana" charset="0"/>
                <a:ea typeface="ＭＳ Ｐゴシック" charset="0"/>
              </a:rPr>
              <a:t>How to </a:t>
            </a:r>
            <a:r>
              <a:rPr lang="en-US" sz="2400" dirty="0" smtClean="0">
                <a:latin typeface="Verdana" charset="0"/>
                <a:ea typeface="ＭＳ Ｐゴシック" charset="0"/>
              </a:rPr>
              <a:t>quantify </a:t>
            </a:r>
            <a:r>
              <a:rPr lang="en-US" sz="2400" dirty="0">
                <a:latin typeface="Verdana" charset="0"/>
                <a:ea typeface="ＭＳ Ｐゴシック" charset="0"/>
              </a:rPr>
              <a:t>the value of EO </a:t>
            </a:r>
            <a:r>
              <a:rPr lang="en-US" sz="2400" dirty="0" smtClean="0">
                <a:latin typeface="Verdana" charset="0"/>
                <a:ea typeface="ＭＳ Ｐゴシック" charset="0"/>
              </a:rPr>
              <a:t>data (1)?</a:t>
            </a:r>
            <a:endParaRPr lang="en-US" sz="2400" dirty="0">
              <a:latin typeface="Verdana" charset="0"/>
              <a:ea typeface="ＭＳ Ｐゴシック" charset="0"/>
            </a:endParaRPr>
          </a:p>
        </p:txBody>
      </p:sp>
      <p:sp>
        <p:nvSpPr>
          <p:cNvPr id="3" name="Content Placeholder 2"/>
          <p:cNvSpPr>
            <a:spLocks noGrp="1"/>
          </p:cNvSpPr>
          <p:nvPr>
            <p:ph idx="1"/>
          </p:nvPr>
        </p:nvSpPr>
        <p:spPr>
          <a:xfrm>
            <a:off x="160338" y="1262063"/>
            <a:ext cx="8842375" cy="5257800"/>
          </a:xfrm>
        </p:spPr>
        <p:txBody>
          <a:bodyPr/>
          <a:lstStyle/>
          <a:p>
            <a:pPr>
              <a:buFont typeface="Arial"/>
              <a:buChar char="•"/>
              <a:defRPr/>
            </a:pPr>
            <a:r>
              <a:rPr lang="en-US" sz="2400" b="0" dirty="0">
                <a:solidFill>
                  <a:srgbClr val="000000"/>
                </a:solidFill>
                <a:latin typeface="Calibri" charset="0"/>
                <a:ea typeface="ＭＳ Ｐゴシック" charset="0"/>
              </a:rPr>
              <a:t>Several studies in the past have addressed the value of Earth Observation systems Data and Information as for example in the GMES programme definition context (ESA and EC).</a:t>
            </a:r>
          </a:p>
          <a:p>
            <a:pPr>
              <a:buFont typeface="Arial"/>
              <a:buChar char="•"/>
              <a:defRPr/>
            </a:pPr>
            <a:r>
              <a:rPr lang="en-US" sz="2400" b="0" dirty="0" smtClean="0">
                <a:solidFill>
                  <a:srgbClr val="000000"/>
                </a:solidFill>
                <a:latin typeface="Calibri" charset="0"/>
                <a:ea typeface="ＭＳ Ｐゴシック" charset="0"/>
              </a:rPr>
              <a:t>Value of </a:t>
            </a:r>
            <a:r>
              <a:rPr lang="en-US" sz="2400" b="0" dirty="0">
                <a:solidFill>
                  <a:srgbClr val="000000"/>
                </a:solidFill>
                <a:latin typeface="Calibri" charset="0"/>
                <a:ea typeface="ＭＳ Ｐゴシック" charset="0"/>
              </a:rPr>
              <a:t>Information (</a:t>
            </a:r>
            <a:r>
              <a:rPr lang="en-US" sz="2400" b="0" dirty="0" smtClean="0">
                <a:solidFill>
                  <a:srgbClr val="000000"/>
                </a:solidFill>
                <a:latin typeface="Calibri" charset="0"/>
                <a:ea typeface="ＭＳ Ｐゴシック" charset="0"/>
              </a:rPr>
              <a:t>VOI) was </a:t>
            </a:r>
            <a:r>
              <a:rPr lang="en-US" sz="2400" b="0" dirty="0">
                <a:solidFill>
                  <a:srgbClr val="000000"/>
                </a:solidFill>
                <a:latin typeface="Calibri" charset="0"/>
                <a:ea typeface="ＭＳ Ｐゴシック" charset="0"/>
              </a:rPr>
              <a:t>described </a:t>
            </a:r>
            <a:r>
              <a:rPr lang="en-US" sz="2400" b="0" dirty="0" smtClean="0">
                <a:solidFill>
                  <a:srgbClr val="000000"/>
                </a:solidFill>
                <a:latin typeface="Calibri" charset="0"/>
                <a:ea typeface="ＭＳ Ｐゴシック" charset="0"/>
              </a:rPr>
              <a:t>by </a:t>
            </a:r>
            <a:r>
              <a:rPr lang="en-US" sz="2400" b="0" dirty="0" err="1" smtClean="0">
                <a:solidFill>
                  <a:srgbClr val="000000"/>
                </a:solidFill>
                <a:latin typeface="Calibri" charset="0"/>
                <a:ea typeface="ＭＳ Ｐゴシック" charset="0"/>
              </a:rPr>
              <a:t>Macauley</a:t>
            </a:r>
            <a:r>
              <a:rPr lang="en-US" sz="2400" b="0" dirty="0" smtClean="0">
                <a:solidFill>
                  <a:srgbClr val="000000"/>
                </a:solidFill>
                <a:latin typeface="Calibri" charset="0"/>
                <a:ea typeface="ＭＳ Ｐゴシック" charset="0"/>
              </a:rPr>
              <a:t> (2005) as “being </a:t>
            </a:r>
            <a:r>
              <a:rPr lang="en-US" sz="2400" b="0" dirty="0">
                <a:solidFill>
                  <a:srgbClr val="000000"/>
                </a:solidFill>
                <a:latin typeface="Calibri" charset="0"/>
                <a:ea typeface="ＭＳ Ｐゴシック" charset="0"/>
              </a:rPr>
              <a:t>an outcome of choice, whereby individuals may be willing to pay for information depending on their degree of uncertainty and the opportunities they </a:t>
            </a:r>
            <a:r>
              <a:rPr lang="en-US" sz="2400" b="0" dirty="0" smtClean="0">
                <a:solidFill>
                  <a:srgbClr val="000000"/>
                </a:solidFill>
                <a:latin typeface="Calibri" charset="0"/>
                <a:ea typeface="ＭＳ Ｐゴシック" charset="0"/>
              </a:rPr>
              <a:t>face”. </a:t>
            </a:r>
            <a:endParaRPr lang="en-US" sz="2400" b="0" dirty="0">
              <a:solidFill>
                <a:srgbClr val="000000"/>
              </a:solidFill>
              <a:latin typeface="Calibri" charset="0"/>
              <a:ea typeface="ＭＳ Ｐゴシック" charset="0"/>
            </a:endParaRPr>
          </a:p>
          <a:p>
            <a:pPr>
              <a:buFont typeface="Arial"/>
              <a:buChar char="•"/>
              <a:defRPr/>
            </a:pPr>
            <a:r>
              <a:rPr lang="en-US" sz="2400" b="0" dirty="0" smtClean="0">
                <a:solidFill>
                  <a:srgbClr val="000000"/>
                </a:solidFill>
                <a:latin typeface="Calibri" charset="0"/>
                <a:ea typeface="ＭＳ Ｐゴシック" charset="0"/>
              </a:rPr>
              <a:t>Under this framework VOI is related to:</a:t>
            </a:r>
            <a:endParaRPr lang="en-US" sz="2400" b="0" dirty="0">
              <a:solidFill>
                <a:srgbClr val="000000"/>
              </a:solidFill>
              <a:latin typeface="Calibri" charset="0"/>
              <a:ea typeface="ＭＳ Ｐゴシック" charset="0"/>
            </a:endParaRPr>
          </a:p>
          <a:p>
            <a:pPr marL="857250" lvl="1" indent="-457200">
              <a:buFont typeface="+mj-lt"/>
              <a:buAutoNum type="arabicPeriod"/>
              <a:defRPr/>
            </a:pPr>
            <a:r>
              <a:rPr lang="en-US" dirty="0" smtClean="0">
                <a:solidFill>
                  <a:srgbClr val="000000"/>
                </a:solidFill>
                <a:latin typeface="Calibri" charset="0"/>
                <a:ea typeface="ＭＳ Ｐゴシック" charset="0"/>
              </a:rPr>
              <a:t>The </a:t>
            </a:r>
            <a:r>
              <a:rPr lang="en-US" dirty="0">
                <a:solidFill>
                  <a:srgbClr val="000000"/>
                </a:solidFill>
                <a:latin typeface="Calibri" charset="0"/>
                <a:ea typeface="ＭＳ Ｐゴシック" charset="0"/>
              </a:rPr>
              <a:t>degree of uncertainty faced by decision makers;</a:t>
            </a:r>
          </a:p>
          <a:p>
            <a:pPr marL="857250" lvl="1" indent="-457200">
              <a:buFont typeface="+mj-lt"/>
              <a:buAutoNum type="arabicPeriod"/>
              <a:defRPr/>
            </a:pPr>
            <a:r>
              <a:rPr lang="en-US" dirty="0" smtClean="0">
                <a:solidFill>
                  <a:srgbClr val="000000"/>
                </a:solidFill>
                <a:latin typeface="Calibri" charset="0"/>
                <a:ea typeface="ＭＳ Ｐゴシック" charset="0"/>
              </a:rPr>
              <a:t>What </a:t>
            </a:r>
            <a:r>
              <a:rPr lang="en-US" dirty="0">
                <a:solidFill>
                  <a:srgbClr val="000000"/>
                </a:solidFill>
                <a:latin typeface="Calibri" charset="0"/>
                <a:ea typeface="ＭＳ Ｐゴシック" charset="0"/>
              </a:rPr>
              <a:t>is at stake in terms of the outcome of their decisions;</a:t>
            </a:r>
          </a:p>
          <a:p>
            <a:pPr marL="857250" lvl="1" indent="-457200">
              <a:buFont typeface="+mj-lt"/>
              <a:buAutoNum type="arabicPeriod"/>
              <a:defRPr/>
            </a:pPr>
            <a:r>
              <a:rPr lang="en-US" dirty="0" smtClean="0">
                <a:solidFill>
                  <a:srgbClr val="000000"/>
                </a:solidFill>
                <a:latin typeface="Calibri" charset="0"/>
                <a:ea typeface="ＭＳ Ｐゴシック" charset="0"/>
              </a:rPr>
              <a:t>The </a:t>
            </a:r>
            <a:r>
              <a:rPr lang="en-US" dirty="0">
                <a:solidFill>
                  <a:srgbClr val="000000"/>
                </a:solidFill>
                <a:latin typeface="Calibri" charset="0"/>
                <a:ea typeface="ＭＳ Ｐゴシック" charset="0"/>
              </a:rPr>
              <a:t>cost of using the information to make decisions; and</a:t>
            </a:r>
          </a:p>
          <a:p>
            <a:pPr marL="857250" lvl="1" indent="-457200">
              <a:buFont typeface="+mj-lt"/>
              <a:buAutoNum type="arabicPeriod"/>
              <a:defRPr/>
            </a:pPr>
            <a:r>
              <a:rPr lang="en-US" dirty="0" smtClean="0">
                <a:solidFill>
                  <a:srgbClr val="000000"/>
                </a:solidFill>
                <a:latin typeface="Calibri" charset="0"/>
                <a:ea typeface="ＭＳ Ｐゴシック" charset="0"/>
              </a:rPr>
              <a:t>The </a:t>
            </a:r>
            <a:r>
              <a:rPr lang="en-US" dirty="0">
                <a:solidFill>
                  <a:srgbClr val="000000"/>
                </a:solidFill>
                <a:latin typeface="Calibri" charset="0"/>
                <a:ea typeface="ＭＳ Ｐゴシック" charset="0"/>
              </a:rPr>
              <a:t>cost/price of the next-best information substitute</a:t>
            </a:r>
            <a:r>
              <a:rPr lang="en-US" dirty="0" smtClean="0">
                <a:solidFill>
                  <a:srgbClr val="000000"/>
                </a:solidFill>
                <a:latin typeface="Calibri" charset="0"/>
                <a:ea typeface="ＭＳ Ｐゴシック" charset="0"/>
              </a:rPr>
              <a:t>.</a:t>
            </a:r>
            <a:endParaRPr lang="en-US" dirty="0">
              <a:solidFill>
                <a:srgbClr val="000000"/>
              </a:solidFill>
              <a:latin typeface="Calibri" charset="0"/>
              <a:ea typeface="ＭＳ Ｐゴシック"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5" name="Title 1"/>
          <p:cNvSpPr>
            <a:spLocks noGrp="1"/>
          </p:cNvSpPr>
          <p:nvPr>
            <p:ph type="title"/>
          </p:nvPr>
        </p:nvSpPr>
        <p:spPr>
          <a:xfrm>
            <a:off x="271463" y="185738"/>
            <a:ext cx="7073900" cy="936625"/>
          </a:xfrm>
        </p:spPr>
        <p:txBody>
          <a:bodyPr/>
          <a:lstStyle/>
          <a:p>
            <a:pPr>
              <a:defRPr/>
            </a:pPr>
            <a:r>
              <a:rPr lang="en-US" sz="2000" dirty="0">
                <a:latin typeface="Verdana" charset="0"/>
                <a:ea typeface="ＭＳ Ｐゴシック" charset="0"/>
              </a:rPr>
              <a:t>How to </a:t>
            </a:r>
            <a:r>
              <a:rPr lang="en-US" sz="2000" dirty="0" smtClean="0">
                <a:latin typeface="Verdana" charset="0"/>
                <a:ea typeface="ＭＳ Ｐゴシック" charset="0"/>
              </a:rPr>
              <a:t>quantify </a:t>
            </a:r>
            <a:r>
              <a:rPr lang="en-US" sz="2000" dirty="0">
                <a:latin typeface="Verdana" charset="0"/>
                <a:ea typeface="ＭＳ Ｐゴシック" charset="0"/>
              </a:rPr>
              <a:t>the value of EO </a:t>
            </a:r>
            <a:r>
              <a:rPr lang="en-US" sz="2000" dirty="0" smtClean="0">
                <a:latin typeface="Verdana" charset="0"/>
                <a:ea typeface="ＭＳ Ｐゴシック" charset="0"/>
              </a:rPr>
              <a:t>data (2) </a:t>
            </a:r>
            <a:r>
              <a:rPr lang="en-US" sz="2000" dirty="0">
                <a:latin typeface="Verdana" charset="0"/>
                <a:ea typeface="ＭＳ Ｐゴシック" charset="0"/>
              </a:rPr>
              <a:t>?</a:t>
            </a:r>
          </a:p>
        </p:txBody>
      </p:sp>
      <p:sp>
        <p:nvSpPr>
          <p:cNvPr id="3" name="Content Placeholder 2"/>
          <p:cNvSpPr>
            <a:spLocks noGrp="1"/>
          </p:cNvSpPr>
          <p:nvPr>
            <p:ph idx="1"/>
          </p:nvPr>
        </p:nvSpPr>
        <p:spPr>
          <a:xfrm>
            <a:off x="160338" y="1262063"/>
            <a:ext cx="8842375" cy="5257800"/>
          </a:xfr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a:buFont typeface="Arial"/>
              <a:buChar char="•"/>
            </a:pPr>
            <a:r>
              <a:rPr lang="en-US" sz="2400" b="0" dirty="0" smtClean="0">
                <a:solidFill>
                  <a:srgbClr val="000000"/>
                </a:solidFill>
                <a:latin typeface="Calibri" charset="0"/>
                <a:ea typeface="ＭＳ Ｐゴシック" charset="0"/>
              </a:rPr>
              <a:t>Some </a:t>
            </a:r>
            <a:r>
              <a:rPr lang="en-US" sz="2400" b="0" dirty="0">
                <a:solidFill>
                  <a:srgbClr val="000000"/>
                </a:solidFill>
                <a:latin typeface="Calibri" charset="0"/>
                <a:ea typeface="ＭＳ Ｐゴシック" charset="0"/>
              </a:rPr>
              <a:t>studies </a:t>
            </a:r>
            <a:r>
              <a:rPr lang="en-US" sz="2400" b="0" dirty="0" smtClean="0">
                <a:solidFill>
                  <a:srgbClr val="000000"/>
                </a:solidFill>
                <a:latin typeface="Calibri" charset="0"/>
                <a:ea typeface="ＭＳ Ｐゴシック" charset="0"/>
              </a:rPr>
              <a:t>for example show </a:t>
            </a:r>
            <a:r>
              <a:rPr lang="en-US" sz="2400" b="0" dirty="0">
                <a:solidFill>
                  <a:srgbClr val="000000"/>
                </a:solidFill>
                <a:latin typeface="Calibri" charset="0"/>
                <a:ea typeface="ＭＳ Ｐゴシック" charset="0"/>
              </a:rPr>
              <a:t>that improved weather forecasting systems can </a:t>
            </a:r>
            <a:r>
              <a:rPr lang="en-US" sz="2400" b="0" dirty="0" smtClean="0">
                <a:solidFill>
                  <a:srgbClr val="000000"/>
                </a:solidFill>
                <a:latin typeface="Calibri" charset="0"/>
                <a:ea typeface="ＭＳ Ｐゴシック" charset="0"/>
              </a:rPr>
              <a:t>provide benefits </a:t>
            </a:r>
            <a:r>
              <a:rPr lang="en-US" sz="2400" b="0" dirty="0">
                <a:solidFill>
                  <a:srgbClr val="000000"/>
                </a:solidFill>
                <a:latin typeface="Calibri" charset="0"/>
                <a:ea typeface="ＭＳ Ｐゴシック" charset="0"/>
              </a:rPr>
              <a:t>in the order of around 3-5% of </a:t>
            </a:r>
            <a:r>
              <a:rPr lang="en-US" sz="2400" b="0" dirty="0" smtClean="0">
                <a:solidFill>
                  <a:srgbClr val="000000"/>
                </a:solidFill>
                <a:latin typeface="Calibri" charset="0"/>
                <a:ea typeface="ＭＳ Ｐゴシック" charset="0"/>
              </a:rPr>
              <a:t>output.</a:t>
            </a:r>
          </a:p>
          <a:p>
            <a:pPr>
              <a:buFont typeface="Arial"/>
              <a:buChar char="•"/>
            </a:pPr>
            <a:r>
              <a:rPr lang="en-US" sz="2400" b="0" dirty="0" smtClean="0">
                <a:solidFill>
                  <a:srgbClr val="000000"/>
                </a:solidFill>
                <a:latin typeface="Calibri" charset="0"/>
                <a:ea typeface="ＭＳ Ｐゴシック" charset="0"/>
              </a:rPr>
              <a:t>Other </a:t>
            </a:r>
            <a:r>
              <a:rPr lang="en-US" sz="2400" b="0" dirty="0">
                <a:solidFill>
                  <a:srgbClr val="000000"/>
                </a:solidFill>
                <a:latin typeface="Calibri" charset="0"/>
                <a:ea typeface="ＭＳ Ｐゴシック" charset="0"/>
              </a:rPr>
              <a:t>studies also show that under </a:t>
            </a:r>
            <a:r>
              <a:rPr lang="en-US" sz="2400" b="0" dirty="0" smtClean="0">
                <a:solidFill>
                  <a:srgbClr val="000000"/>
                </a:solidFill>
                <a:latin typeface="Calibri" charset="0"/>
                <a:ea typeface="ＭＳ Ｐゴシック" charset="0"/>
              </a:rPr>
              <a:t>certain conditions</a:t>
            </a:r>
            <a:r>
              <a:rPr lang="en-US" sz="2400" b="0" dirty="0">
                <a:solidFill>
                  <a:srgbClr val="000000"/>
                </a:solidFill>
                <a:latin typeface="Calibri" charset="0"/>
                <a:ea typeface="ＭＳ Ｐゴシック" charset="0"/>
              </a:rPr>
              <a:t>, perfect information about climate change sensitivities can have very </a:t>
            </a:r>
            <a:r>
              <a:rPr lang="en-US" sz="2400" b="0" dirty="0" smtClean="0">
                <a:solidFill>
                  <a:srgbClr val="000000"/>
                </a:solidFill>
                <a:latin typeface="Calibri" charset="0"/>
                <a:ea typeface="ＭＳ Ｐゴシック" charset="0"/>
              </a:rPr>
              <a:t>large impacts </a:t>
            </a:r>
            <a:r>
              <a:rPr lang="en-US" sz="2400" b="0" dirty="0">
                <a:solidFill>
                  <a:srgbClr val="000000"/>
                </a:solidFill>
                <a:latin typeface="Calibri" charset="0"/>
                <a:ea typeface="ＭＳ Ｐゴシック" charset="0"/>
              </a:rPr>
              <a:t>overall.</a:t>
            </a:r>
          </a:p>
          <a:p>
            <a:pPr>
              <a:buFont typeface="Arial"/>
              <a:buChar char="•"/>
            </a:pPr>
            <a:r>
              <a:rPr lang="en-US" sz="2400" b="0" dirty="0" smtClean="0">
                <a:solidFill>
                  <a:srgbClr val="000000"/>
                </a:solidFill>
                <a:latin typeface="Calibri" charset="0"/>
                <a:ea typeface="ＭＳ Ｐゴシック" charset="0"/>
              </a:rPr>
              <a:t>A simplified approach </a:t>
            </a:r>
            <a:r>
              <a:rPr lang="en-US" sz="2400" b="0" dirty="0">
                <a:solidFill>
                  <a:srgbClr val="000000"/>
                </a:solidFill>
                <a:latin typeface="Calibri" charset="0"/>
                <a:ea typeface="ＭＳ Ｐゴシック" charset="0"/>
              </a:rPr>
              <a:t>to estimating a benefits across a number of activity areas that are connected to </a:t>
            </a:r>
            <a:r>
              <a:rPr lang="en-US" sz="2400" b="0" dirty="0" smtClean="0">
                <a:solidFill>
                  <a:srgbClr val="000000"/>
                </a:solidFill>
                <a:latin typeface="Calibri" charset="0"/>
                <a:ea typeface="ＭＳ Ｐゴシック" charset="0"/>
              </a:rPr>
              <a:t>a particular </a:t>
            </a:r>
            <a:r>
              <a:rPr lang="en-US" sz="2400" b="0" dirty="0">
                <a:solidFill>
                  <a:srgbClr val="000000"/>
                </a:solidFill>
                <a:latin typeface="Calibri" charset="0"/>
                <a:ea typeface="ＭＳ Ｐゴシック" charset="0"/>
              </a:rPr>
              <a:t>EO </a:t>
            </a:r>
            <a:r>
              <a:rPr lang="en-US" sz="2400" b="0" dirty="0" smtClean="0">
                <a:solidFill>
                  <a:srgbClr val="000000"/>
                </a:solidFill>
                <a:latin typeface="Calibri" charset="0"/>
                <a:ea typeface="ＭＳ Ｐゴシック" charset="0"/>
              </a:rPr>
              <a:t>system adopted in recent studies: </a:t>
            </a:r>
          </a:p>
          <a:p>
            <a:pPr lvl="1">
              <a:buFont typeface="Arial"/>
              <a:buChar char="•"/>
            </a:pPr>
            <a:r>
              <a:rPr lang="en-US" sz="1800" dirty="0">
                <a:solidFill>
                  <a:srgbClr val="000000"/>
                </a:solidFill>
                <a:latin typeface="Calibri" charset="0"/>
                <a:ea typeface="ＭＳ Ｐゴシック" charset="0"/>
              </a:rPr>
              <a:t>P</a:t>
            </a:r>
            <a:r>
              <a:rPr lang="en-US" sz="1800" b="0" dirty="0" smtClean="0">
                <a:solidFill>
                  <a:srgbClr val="000000"/>
                </a:solidFill>
                <a:latin typeface="Calibri" charset="0"/>
                <a:ea typeface="ＭＳ Ｐゴシック" charset="0"/>
              </a:rPr>
              <a:t>referred </a:t>
            </a:r>
            <a:r>
              <a:rPr lang="en-US" sz="1800" b="0" dirty="0">
                <a:solidFill>
                  <a:srgbClr val="000000"/>
                </a:solidFill>
                <a:latin typeface="Calibri" charset="0"/>
                <a:ea typeface="ＭＳ Ｐゴシック" charset="0"/>
              </a:rPr>
              <a:t>when information regarding </a:t>
            </a:r>
            <a:r>
              <a:rPr lang="en-US" sz="1800" b="0" dirty="0" smtClean="0">
                <a:solidFill>
                  <a:srgbClr val="000000"/>
                </a:solidFill>
                <a:latin typeface="Calibri" charset="0"/>
                <a:ea typeface="ＭＳ Ｐゴシック" charset="0"/>
              </a:rPr>
              <a:t>users’ willingness </a:t>
            </a:r>
            <a:r>
              <a:rPr lang="en-US" sz="1800" b="0" dirty="0">
                <a:solidFill>
                  <a:srgbClr val="000000"/>
                </a:solidFill>
                <a:latin typeface="Calibri" charset="0"/>
                <a:ea typeface="ＭＳ Ｐゴシック" charset="0"/>
              </a:rPr>
              <a:t>to pay for better information is not known. </a:t>
            </a:r>
            <a:endParaRPr lang="en-US" sz="1800" b="0" dirty="0" smtClean="0">
              <a:solidFill>
                <a:srgbClr val="000000"/>
              </a:solidFill>
              <a:latin typeface="Calibri" charset="0"/>
              <a:ea typeface="ＭＳ Ｐゴシック" charset="0"/>
            </a:endParaRPr>
          </a:p>
          <a:p>
            <a:pPr lvl="1">
              <a:buFont typeface="Arial"/>
              <a:buChar char="•"/>
            </a:pPr>
            <a:r>
              <a:rPr lang="en-US" sz="1800" b="0" dirty="0" smtClean="0">
                <a:solidFill>
                  <a:srgbClr val="000000"/>
                </a:solidFill>
                <a:latin typeface="Calibri" charset="0"/>
                <a:ea typeface="ＭＳ Ｐゴシック" charset="0"/>
              </a:rPr>
              <a:t>Under </a:t>
            </a:r>
            <a:r>
              <a:rPr lang="en-US" sz="1800" b="0" dirty="0">
                <a:solidFill>
                  <a:srgbClr val="000000"/>
                </a:solidFill>
                <a:latin typeface="Calibri" charset="0"/>
                <a:ea typeface="ＭＳ Ｐゴシック" charset="0"/>
              </a:rPr>
              <a:t>this approach, the benefits </a:t>
            </a:r>
            <a:r>
              <a:rPr lang="en-US" sz="1800" b="0" dirty="0" smtClean="0">
                <a:solidFill>
                  <a:srgbClr val="000000"/>
                </a:solidFill>
                <a:latin typeface="Calibri" charset="0"/>
                <a:ea typeface="ＭＳ Ｐゴシック" charset="0"/>
              </a:rPr>
              <a:t>of better </a:t>
            </a:r>
            <a:r>
              <a:rPr lang="en-US" sz="1800" b="0" dirty="0">
                <a:solidFill>
                  <a:srgbClr val="000000"/>
                </a:solidFill>
                <a:latin typeface="Calibri" charset="0"/>
                <a:ea typeface="ＭＳ Ｐゴシック" charset="0"/>
              </a:rPr>
              <a:t>information are </a:t>
            </a:r>
            <a:r>
              <a:rPr lang="en-US" sz="1800" b="0" dirty="0" smtClean="0">
                <a:solidFill>
                  <a:srgbClr val="000000"/>
                </a:solidFill>
                <a:latin typeface="Calibri" charset="0"/>
                <a:ea typeface="ＭＳ Ｐゴシック" charset="0"/>
              </a:rPr>
              <a:t>recognized </a:t>
            </a:r>
            <a:r>
              <a:rPr lang="en-US" sz="1800" b="0" dirty="0">
                <a:solidFill>
                  <a:srgbClr val="000000"/>
                </a:solidFill>
                <a:latin typeface="Calibri" charset="0"/>
                <a:ea typeface="ＭＳ Ｐゴシック" charset="0"/>
              </a:rPr>
              <a:t>as being incremental, and valued as 1% of output in </a:t>
            </a:r>
            <a:r>
              <a:rPr lang="en-US" sz="1800" b="0" dirty="0" smtClean="0">
                <a:solidFill>
                  <a:srgbClr val="000000"/>
                </a:solidFill>
                <a:latin typeface="Calibri" charset="0"/>
                <a:ea typeface="ＭＳ Ｐゴシック" charset="0"/>
              </a:rPr>
              <a:t>each activity </a:t>
            </a:r>
            <a:r>
              <a:rPr lang="en-US" sz="1800" b="0" dirty="0">
                <a:solidFill>
                  <a:srgbClr val="000000"/>
                </a:solidFill>
                <a:latin typeface="Calibri" charset="0"/>
                <a:ea typeface="ＭＳ Ｐゴシック" charset="0"/>
              </a:rPr>
              <a:t>area affected by the EO system.</a:t>
            </a:r>
          </a:p>
          <a:p>
            <a:pPr>
              <a:buFont typeface="Arial"/>
              <a:buChar char="•"/>
            </a:pPr>
            <a:endParaRPr lang="en-US" sz="2000" b="0" dirty="0">
              <a:solidFill>
                <a:srgbClr val="000000"/>
              </a:solidFill>
              <a:latin typeface="Calibri" charset="0"/>
              <a:ea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271463" y="185738"/>
            <a:ext cx="7073900" cy="936625"/>
          </a:xfrm>
        </p:spPr>
        <p:txBody>
          <a:bodyPr/>
          <a:lstStyle/>
          <a:p>
            <a:pPr>
              <a:defRPr/>
            </a:pPr>
            <a:r>
              <a:rPr lang="en-US" sz="2400" dirty="0" smtClean="0">
                <a:latin typeface="Verdana" charset="0"/>
                <a:ea typeface="ＭＳ Ｐゴシック" charset="0"/>
              </a:rPr>
              <a:t>Examples from GMES Studies (1)</a:t>
            </a:r>
            <a:endParaRPr lang="en-US" sz="2400" dirty="0">
              <a:latin typeface="Verdana" charset="0"/>
              <a:ea typeface="ＭＳ Ｐゴシック" charset="0"/>
            </a:endParaRPr>
          </a:p>
        </p:txBody>
      </p:sp>
      <p:pic>
        <p:nvPicPr>
          <p:cNvPr id="286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598" y="1267013"/>
            <a:ext cx="9015000" cy="5523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271463" y="185738"/>
            <a:ext cx="7073900" cy="936625"/>
          </a:xfrm>
        </p:spPr>
        <p:txBody>
          <a:bodyPr/>
          <a:lstStyle/>
          <a:p>
            <a:pPr>
              <a:defRPr/>
            </a:pPr>
            <a:r>
              <a:rPr lang="en-US" sz="2400" dirty="0">
                <a:latin typeface="Verdana" charset="0"/>
                <a:ea typeface="ＭＳ Ｐゴシック" charset="0"/>
              </a:rPr>
              <a:t>Examples from GMES Studies </a:t>
            </a:r>
            <a:r>
              <a:rPr lang="en-US" sz="2400" dirty="0" smtClean="0">
                <a:latin typeface="Verdana" charset="0"/>
                <a:ea typeface="ＭＳ Ｐゴシック" charset="0"/>
              </a:rPr>
              <a:t>(2)</a:t>
            </a:r>
            <a:endParaRPr lang="en-US" sz="2400" dirty="0">
              <a:latin typeface="Verdana" charset="0"/>
              <a:ea typeface="ＭＳ Ｐゴシック" charset="0"/>
            </a:endParaRPr>
          </a:p>
        </p:txBody>
      </p:sp>
      <p:pic>
        <p:nvPicPr>
          <p:cNvPr id="307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20900"/>
            <a:ext cx="9144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606800"/>
            <a:ext cx="91440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ctr"/>
            <a:r>
              <a:rPr lang="en-GB" sz="3200" dirty="0" smtClean="0"/>
              <a:t>Example of Earth Science data use: </a:t>
            </a:r>
            <a:br>
              <a:rPr lang="en-GB" sz="3200" dirty="0" smtClean="0"/>
            </a:br>
            <a:r>
              <a:rPr lang="en-GB" sz="3200" dirty="0" smtClean="0"/>
              <a:t>Arctic sea </a:t>
            </a:r>
            <a:r>
              <a:rPr lang="en-GB" sz="3200" dirty="0"/>
              <a:t>ice melting</a:t>
            </a:r>
          </a:p>
        </p:txBody>
      </p:sp>
      <p:pic>
        <p:nvPicPr>
          <p:cNvPr id="4" name="Sea Ice concentration.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397000"/>
            <a:ext cx="8128000" cy="4572000"/>
          </a:xfrm>
          <a:prstGeom prst="rect">
            <a:avLst/>
          </a:prstGeom>
        </p:spPr>
      </p:pic>
    </p:spTree>
    <p:extLst>
      <p:ext uri="{BB962C8B-B14F-4D97-AF65-F5344CB8AC3E}">
        <p14:creationId xmlns:p14="http://schemas.microsoft.com/office/powerpoint/2010/main" val="238125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5"/>
          <p:cNvGraphicFramePr>
            <a:graphicFrameLocks noGrp="1" noChangeAspect="1"/>
          </p:cNvGraphicFramePr>
          <p:nvPr>
            <p:ph idx="4294967295"/>
          </p:nvPr>
        </p:nvGraphicFramePr>
        <p:xfrm>
          <a:off x="0" y="-12700"/>
          <a:ext cx="9144000" cy="6870700"/>
        </p:xfrm>
        <a:graphic>
          <a:graphicData uri="http://schemas.openxmlformats.org/presentationml/2006/ole">
            <mc:AlternateContent xmlns:mc="http://schemas.openxmlformats.org/markup-compatibility/2006">
              <mc:Choice xmlns:v="urn:schemas-microsoft-com:vml" Requires="v">
                <p:oleObj spid="_x0000_s189467" name="PhotoImpact" r:id="rId3" imgW="23492063" imgH="17650794" progId="PI3.Image">
                  <p:embed/>
                </p:oleObj>
              </mc:Choice>
              <mc:Fallback>
                <p:oleObj name="PhotoImpact" r:id="rId3" imgW="23492063" imgH="17650794" progId="PI3.Image">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70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61158" name="Text Box 6"/>
          <p:cNvSpPr txBox="1">
            <a:spLocks noChangeArrowheads="1"/>
          </p:cNvSpPr>
          <p:nvPr/>
        </p:nvSpPr>
        <p:spPr bwMode="auto">
          <a:xfrm>
            <a:off x="458788" y="1835150"/>
            <a:ext cx="1784350" cy="803275"/>
          </a:xfrm>
          <a:prstGeom prst="rect">
            <a:avLst/>
          </a:prstGeom>
          <a:solidFill>
            <a:srgbClr val="B2B2B2">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10000"/>
              </a:lnSpc>
              <a:defRPr/>
            </a:pPr>
            <a:r>
              <a:rPr lang="en-GB" sz="1400" b="1" dirty="0" smtClean="0">
                <a:solidFill>
                  <a:schemeClr val="bg1"/>
                </a:solidFill>
                <a:latin typeface="+mn-lt"/>
                <a:ea typeface="+mn-ea"/>
              </a:rPr>
              <a:t>Greece fires</a:t>
            </a:r>
          </a:p>
          <a:p>
            <a:pPr algn="ctr" eaLnBrk="1" hangingPunct="1">
              <a:lnSpc>
                <a:spcPct val="110000"/>
              </a:lnSpc>
              <a:defRPr/>
            </a:pPr>
            <a:r>
              <a:rPr lang="en-GB" sz="1400" b="1" dirty="0" smtClean="0">
                <a:solidFill>
                  <a:schemeClr val="bg1"/>
                </a:solidFill>
                <a:latin typeface="+mn-lt"/>
                <a:ea typeface="+mn-ea"/>
              </a:rPr>
              <a:t>Envisat MERIS</a:t>
            </a:r>
            <a:r>
              <a:rPr lang="en-GB" sz="1400" b="1" i="1" dirty="0" smtClean="0">
                <a:solidFill>
                  <a:schemeClr val="bg1"/>
                </a:solidFill>
                <a:latin typeface="+mn-lt"/>
                <a:ea typeface="+mn-ea"/>
              </a:rPr>
              <a:t> </a:t>
            </a:r>
          </a:p>
          <a:p>
            <a:pPr algn="ctr" eaLnBrk="1" hangingPunct="1">
              <a:lnSpc>
                <a:spcPct val="110000"/>
              </a:lnSpc>
              <a:defRPr/>
            </a:pPr>
            <a:r>
              <a:rPr lang="en-GB" sz="1400" b="1" i="1" dirty="0" smtClean="0">
                <a:solidFill>
                  <a:schemeClr val="bg1"/>
                </a:solidFill>
                <a:latin typeface="+mn-lt"/>
                <a:ea typeface="+mn-ea"/>
              </a:rPr>
              <a:t>24 August 2007</a:t>
            </a:r>
          </a:p>
        </p:txBody>
      </p:sp>
      <p:pic>
        <p:nvPicPr>
          <p:cNvPr id="15364" name="Picture 3"/>
          <p:cNvPicPr>
            <a:picLocks noChangeAspect="1" noChangeArrowheads="1"/>
          </p:cNvPicPr>
          <p:nvPr/>
        </p:nvPicPr>
        <p:blipFill>
          <a:blip r:embed="rId5">
            <a:extLst>
              <a:ext uri="{28A0092B-C50C-407E-A947-70E740481C1C}">
                <a14:useLocalDpi xmlns:a14="http://schemas.microsoft.com/office/drawing/2010/main" val="0"/>
              </a:ext>
            </a:extLst>
          </a:blip>
          <a:srcRect t="1096" r="80312" b="89546"/>
          <a:stretch>
            <a:fillRect/>
          </a:stretch>
        </p:blipFill>
        <p:spPr bwMode="auto">
          <a:xfrm>
            <a:off x="119063" y="111125"/>
            <a:ext cx="1319212"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502064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1"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1"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1177</Words>
  <Application>Microsoft Office PowerPoint</Application>
  <PresentationFormat>On-screen Show (4:3)</PresentationFormat>
  <Paragraphs>147</Paragraphs>
  <Slides>17</Slides>
  <Notes>12</Notes>
  <HiddenSlides>1</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19" baseType="lpstr">
      <vt:lpstr>1_Custom Design</vt:lpstr>
      <vt:lpstr>PhotoImpact</vt:lpstr>
      <vt:lpstr>PowerPoint Presentation</vt:lpstr>
      <vt:lpstr>PowerPoint Presentation</vt:lpstr>
      <vt:lpstr>Earth Observation Missions Selection</vt:lpstr>
      <vt:lpstr>How to quantify the value of EO data (1)?</vt:lpstr>
      <vt:lpstr>How to quantify the value of EO data (2) ?</vt:lpstr>
      <vt:lpstr>Examples from GMES Studies (1)</vt:lpstr>
      <vt:lpstr>Examples from GMES Studies (2)</vt:lpstr>
      <vt:lpstr>Example of Earth Science data use:  Arctic sea ice melting</vt:lpstr>
      <vt:lpstr>PowerPoint Presentation</vt:lpstr>
      <vt:lpstr>PowerPoint Presentation</vt:lpstr>
      <vt:lpstr>PowerPoint Presentation</vt:lpstr>
      <vt:lpstr>PowerPoint Presentation</vt:lpstr>
      <vt:lpstr>PowerPoint Presentation</vt:lpstr>
      <vt:lpstr>Carbon Dioxide (CO2)</vt:lpstr>
      <vt:lpstr>PowerPoint Presentation</vt:lpstr>
      <vt:lpstr>Conclusion: Earth Observation Data Value</vt:lpstr>
      <vt:lpstr>Thank you !   </vt:lpstr>
    </vt:vector>
  </TitlesOfParts>
  <Company>ESA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Mirko Albani</dc:creator>
  <cp:lastModifiedBy>gUNTHER kOHLHAMMER</cp:lastModifiedBy>
  <cp:revision>2366</cp:revision>
  <cp:lastPrinted>2012-11-06T09:16:32Z</cp:lastPrinted>
  <dcterms:created xsi:type="dcterms:W3CDTF">2004-08-11T12:47:59Z</dcterms:created>
  <dcterms:modified xsi:type="dcterms:W3CDTF">2012-11-06T10:34:51Z</dcterms:modified>
</cp:coreProperties>
</file>