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5" r:id="rId4"/>
    <p:sldId id="264" r:id="rId5"/>
    <p:sldId id="258" r:id="rId6"/>
    <p:sldId id="262" r:id="rId7"/>
    <p:sldId id="259" r:id="rId8"/>
    <p:sldId id="267" r:id="rId9"/>
    <p:sldId id="266" r:id="rId10"/>
    <p:sldId id="263" r:id="rId11"/>
    <p:sldId id="260"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90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64387C-E755-4D2F-AE06-A120F03EB7F8}" type="datetimeFigureOut">
              <a:rPr lang="en-US" smtClean="0"/>
              <a:pPr/>
              <a:t>11/6/2012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51FABC-2E7C-45AD-B3BA-99225D2264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51FABC-2E7C-45AD-B3BA-99225D2264AC}"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51FABC-2E7C-45AD-B3BA-99225D2264AC}"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9C8F8B-3446-472D-8121-1D47F386D1B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C8F8B-3446-472D-8121-1D47F386D1B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C8F8B-3446-472D-8121-1D47F386D1B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9C8F8B-3446-472D-8121-1D47F386D1B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9C8F8B-3446-472D-8121-1D47F386D1BA}" type="datetimeFigureOut">
              <a:rPr lang="en-US" smtClean="0"/>
              <a:pPr/>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9C8F8B-3446-472D-8121-1D47F386D1B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9C8F8B-3446-472D-8121-1D47F386D1BA}" type="datetimeFigureOut">
              <a:rPr lang="en-US" smtClean="0"/>
              <a:pPr/>
              <a:t>11/6/2012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9C8F8B-3446-472D-8121-1D47F386D1BA}" type="datetimeFigureOut">
              <a:rPr lang="en-US" smtClean="0"/>
              <a:pPr/>
              <a:t>11/6/2012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C8F8B-3446-472D-8121-1D47F386D1BA}" type="datetimeFigureOut">
              <a:rPr lang="en-US" smtClean="0"/>
              <a:pPr/>
              <a:t>11/6/2012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C8F8B-3446-472D-8121-1D47F386D1B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9C8F8B-3446-472D-8121-1D47F386D1BA}" type="datetimeFigureOut">
              <a:rPr lang="en-US" smtClean="0"/>
              <a:pPr/>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A864F-1A07-4B73-9E1F-0CF51B9827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C8F8B-3446-472D-8121-1D47F386D1BA}" type="datetimeFigureOut">
              <a:rPr lang="en-US" smtClean="0"/>
              <a:pPr/>
              <a:t>11/6/2012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A864F-1A07-4B73-9E1F-0CF51B9827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jisc.ac.uk/contactus/staff/neilgrindley.aspx"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jisc.ac.uk/preservation"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5" name="TextBox 4"/>
          <p:cNvSpPr txBox="1"/>
          <p:nvPr/>
        </p:nvSpPr>
        <p:spPr>
          <a:xfrm>
            <a:off x="1403648" y="4309353"/>
            <a:ext cx="6480720" cy="2215991"/>
          </a:xfrm>
          <a:prstGeom prst="rect">
            <a:avLst/>
          </a:prstGeom>
          <a:noFill/>
        </p:spPr>
        <p:txBody>
          <a:bodyPr wrap="square" rtlCol="0">
            <a:spAutoFit/>
          </a:bodyPr>
          <a:lstStyle/>
          <a:p>
            <a:r>
              <a:rPr lang="en-GB" dirty="0" smtClean="0"/>
              <a:t>Questions ...</a:t>
            </a:r>
          </a:p>
          <a:p>
            <a:endParaRPr lang="en-GB" dirty="0"/>
          </a:p>
          <a:p>
            <a:pPr>
              <a:spcAft>
                <a:spcPts val="1200"/>
              </a:spcAft>
            </a:pPr>
            <a:r>
              <a:rPr lang="en-GB" dirty="0" smtClean="0"/>
              <a:t>Why </a:t>
            </a:r>
            <a:r>
              <a:rPr lang="en-GB" dirty="0" smtClean="0"/>
              <a:t>is digitally </a:t>
            </a:r>
            <a:r>
              <a:rPr lang="en-GB" dirty="0"/>
              <a:t>encoded </a:t>
            </a:r>
            <a:r>
              <a:rPr lang="en-GB" dirty="0" smtClean="0"/>
              <a:t>information valued </a:t>
            </a:r>
            <a:r>
              <a:rPr lang="en-GB" dirty="0"/>
              <a:t>by your </a:t>
            </a:r>
            <a:r>
              <a:rPr lang="en-GB" dirty="0" smtClean="0"/>
              <a:t>organisation?</a:t>
            </a:r>
          </a:p>
          <a:p>
            <a:pPr>
              <a:spcAft>
                <a:spcPts val="1200"/>
              </a:spcAft>
            </a:pPr>
            <a:r>
              <a:rPr lang="en-GB" dirty="0" smtClean="0"/>
              <a:t>How can that </a:t>
            </a:r>
            <a:r>
              <a:rPr lang="en-GB" dirty="0"/>
              <a:t>value </a:t>
            </a:r>
            <a:r>
              <a:rPr lang="en-GB" dirty="0" smtClean="0"/>
              <a:t>be increased?</a:t>
            </a:r>
          </a:p>
          <a:p>
            <a:pPr>
              <a:spcAft>
                <a:spcPts val="1200"/>
              </a:spcAft>
            </a:pPr>
            <a:r>
              <a:rPr lang="en-GB" dirty="0" smtClean="0"/>
              <a:t>How </a:t>
            </a:r>
            <a:r>
              <a:rPr lang="en-GB" dirty="0" smtClean="0"/>
              <a:t>can digital </a:t>
            </a:r>
            <a:r>
              <a:rPr lang="en-GB" dirty="0"/>
              <a:t>preservation (and </a:t>
            </a:r>
            <a:r>
              <a:rPr lang="en-GB" dirty="0" smtClean="0"/>
              <a:t>the APA</a:t>
            </a:r>
            <a:r>
              <a:rPr lang="en-GB" dirty="0"/>
              <a:t>) </a:t>
            </a:r>
            <a:r>
              <a:rPr lang="en-GB" dirty="0" smtClean="0"/>
              <a:t>help</a:t>
            </a:r>
            <a:r>
              <a:rPr lang="en-GB" dirty="0" smtClean="0"/>
              <a:t>?</a:t>
            </a:r>
          </a:p>
          <a:p>
            <a:pPr>
              <a:spcAft>
                <a:spcPts val="1200"/>
              </a:spcAft>
            </a:pPr>
            <a:r>
              <a:rPr lang="en-GB" dirty="0" smtClean="0"/>
              <a:t>What </a:t>
            </a:r>
            <a:r>
              <a:rPr lang="en-GB" dirty="0" smtClean="0"/>
              <a:t>are the </a:t>
            </a:r>
            <a:r>
              <a:rPr lang="en-GB" dirty="0"/>
              <a:t>ultimate </a:t>
            </a:r>
            <a:r>
              <a:rPr lang="en-GB" dirty="0" smtClean="0"/>
              <a:t>goals?</a:t>
            </a:r>
            <a:endParaRPr lang="en-US" dirty="0"/>
          </a:p>
        </p:txBody>
      </p:sp>
      <p:pic>
        <p:nvPicPr>
          <p:cNvPr id="14338" name="Picture 2" descr="ESA satellite"/>
          <p:cNvPicPr>
            <a:picLocks noChangeAspect="1" noChangeArrowheads="1"/>
          </p:cNvPicPr>
          <p:nvPr/>
        </p:nvPicPr>
        <p:blipFill>
          <a:blip r:embed="rId3" cstate="print"/>
          <a:srcRect/>
          <a:stretch>
            <a:fillRect/>
          </a:stretch>
        </p:blipFill>
        <p:spPr bwMode="auto">
          <a:xfrm>
            <a:off x="251520" y="188640"/>
            <a:ext cx="1694304" cy="1224135"/>
          </a:xfrm>
          <a:prstGeom prst="rect">
            <a:avLst/>
          </a:prstGeom>
          <a:noFill/>
        </p:spPr>
      </p:pic>
      <p:pic>
        <p:nvPicPr>
          <p:cNvPr id="14339" name="Picture 3"/>
          <p:cNvPicPr>
            <a:picLocks noChangeAspect="1" noChangeArrowheads="1"/>
          </p:cNvPicPr>
          <p:nvPr/>
        </p:nvPicPr>
        <p:blipFill>
          <a:blip r:embed="rId4" cstate="print"/>
          <a:srcRect/>
          <a:stretch>
            <a:fillRect/>
          </a:stretch>
        </p:blipFill>
        <p:spPr bwMode="auto">
          <a:xfrm>
            <a:off x="1878524" y="188640"/>
            <a:ext cx="3244458" cy="1224136"/>
          </a:xfrm>
          <a:prstGeom prst="rect">
            <a:avLst/>
          </a:prstGeom>
          <a:noFill/>
          <a:ln w="9525">
            <a:noFill/>
            <a:miter lim="800000"/>
            <a:headEnd/>
            <a:tailEnd/>
          </a:ln>
        </p:spPr>
      </p:pic>
      <p:sp>
        <p:nvSpPr>
          <p:cNvPr id="8" name="TextBox 7"/>
          <p:cNvSpPr txBox="1"/>
          <p:nvPr/>
        </p:nvSpPr>
        <p:spPr>
          <a:xfrm>
            <a:off x="179512" y="1484784"/>
            <a:ext cx="7200800" cy="646331"/>
          </a:xfrm>
          <a:prstGeom prst="rect">
            <a:avLst/>
          </a:prstGeom>
          <a:noFill/>
        </p:spPr>
        <p:txBody>
          <a:bodyPr wrap="square" rtlCol="0">
            <a:spAutoFit/>
          </a:bodyPr>
          <a:lstStyle/>
          <a:p>
            <a:r>
              <a:rPr lang="en-GB" dirty="0" smtClean="0"/>
              <a:t>APA Conference – Nov 6</a:t>
            </a:r>
            <a:r>
              <a:rPr lang="en-GB" baseline="30000" dirty="0" smtClean="0"/>
              <a:t>th</a:t>
            </a:r>
            <a:r>
              <a:rPr lang="en-GB" dirty="0" smtClean="0"/>
              <a:t> - 7</a:t>
            </a:r>
            <a:r>
              <a:rPr lang="en-GB" baseline="30000" dirty="0" smtClean="0"/>
              <a:t>th,</a:t>
            </a:r>
            <a:r>
              <a:rPr lang="en-GB" dirty="0" smtClean="0"/>
              <a:t> 2012, </a:t>
            </a:r>
          </a:p>
          <a:p>
            <a:r>
              <a:rPr lang="en-GB" dirty="0" smtClean="0"/>
              <a:t>European Space Agency, ESRIN, </a:t>
            </a:r>
            <a:r>
              <a:rPr lang="en-GB" dirty="0" err="1" smtClean="0"/>
              <a:t>Frascati</a:t>
            </a:r>
            <a:r>
              <a:rPr lang="en-GB" dirty="0" smtClean="0"/>
              <a:t>, Italy  </a:t>
            </a:r>
            <a:endParaRPr lang="en-US" dirty="0"/>
          </a:p>
        </p:txBody>
      </p:sp>
      <p:sp>
        <p:nvSpPr>
          <p:cNvPr id="9" name="TextBox 8"/>
          <p:cNvSpPr txBox="1"/>
          <p:nvPr/>
        </p:nvSpPr>
        <p:spPr>
          <a:xfrm>
            <a:off x="683568" y="2204864"/>
            <a:ext cx="7992888" cy="646331"/>
          </a:xfrm>
          <a:prstGeom prst="rect">
            <a:avLst/>
          </a:prstGeom>
          <a:noFill/>
        </p:spPr>
        <p:txBody>
          <a:bodyPr wrap="square" rtlCol="0">
            <a:spAutoFit/>
          </a:bodyPr>
          <a:lstStyle/>
          <a:p>
            <a:r>
              <a:rPr lang="en-GB" sz="3600" dirty="0" smtClean="0"/>
              <a:t>Value From </a:t>
            </a:r>
            <a:r>
              <a:rPr lang="en-GB" sz="3600" dirty="0"/>
              <a:t>D</a:t>
            </a:r>
            <a:r>
              <a:rPr lang="en-GB" sz="3600" dirty="0" smtClean="0"/>
              <a:t>ata </a:t>
            </a:r>
            <a:r>
              <a:rPr lang="en-GB" sz="3600" dirty="0"/>
              <a:t>N</a:t>
            </a:r>
            <a:r>
              <a:rPr lang="en-GB" sz="3600" dirty="0" smtClean="0"/>
              <a:t>ow and Into the Future </a:t>
            </a:r>
            <a:endParaRPr lang="en-US" sz="3600" dirty="0"/>
          </a:p>
        </p:txBody>
      </p:sp>
      <p:sp>
        <p:nvSpPr>
          <p:cNvPr id="10" name="Rectangle 9"/>
          <p:cNvSpPr/>
          <p:nvPr/>
        </p:nvSpPr>
        <p:spPr>
          <a:xfrm>
            <a:off x="683568" y="3068960"/>
            <a:ext cx="6768752" cy="923330"/>
          </a:xfrm>
          <a:prstGeom prst="rect">
            <a:avLst/>
          </a:prstGeom>
        </p:spPr>
        <p:txBody>
          <a:bodyPr wrap="square">
            <a:spAutoFit/>
          </a:bodyPr>
          <a:lstStyle/>
          <a:p>
            <a:pPr fontAlgn="auto">
              <a:spcBef>
                <a:spcPts val="0"/>
              </a:spcBef>
              <a:spcAft>
                <a:spcPts val="0"/>
              </a:spcAft>
              <a:defRPr/>
            </a:pPr>
            <a:r>
              <a:rPr lang="en-GB" dirty="0"/>
              <a:t>Neil Grindley</a:t>
            </a:r>
          </a:p>
          <a:p>
            <a:pPr fontAlgn="auto">
              <a:spcBef>
                <a:spcPts val="0"/>
              </a:spcBef>
              <a:spcAft>
                <a:spcPts val="0"/>
              </a:spcAft>
              <a:defRPr/>
            </a:pPr>
            <a:r>
              <a:rPr lang="en-GB" dirty="0">
                <a:solidFill>
                  <a:schemeClr val="accent6">
                    <a:lumMod val="75000"/>
                  </a:schemeClr>
                </a:solidFill>
              </a:rPr>
              <a:t>JISC</a:t>
            </a:r>
          </a:p>
          <a:p>
            <a:pPr fontAlgn="auto">
              <a:spcBef>
                <a:spcPts val="0"/>
              </a:spcBef>
              <a:spcAft>
                <a:spcPts val="0"/>
              </a:spcAft>
              <a:defRPr/>
            </a:pPr>
            <a:r>
              <a:rPr lang="en-GB" dirty="0"/>
              <a:t>Programme Manager – Digital Preservation &amp; Curation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107950" y="981075"/>
            <a:ext cx="8896350" cy="5111750"/>
          </a:xfrm>
          <a:prstGeom prst="rect">
            <a:avLst/>
          </a:prstGeom>
          <a:noFill/>
          <a:ln w="9525">
            <a:noFill/>
            <a:miter lim="800000"/>
            <a:headEnd/>
            <a:tailEnd/>
          </a:ln>
        </p:spPr>
      </p:pic>
      <p:sp>
        <p:nvSpPr>
          <p:cNvPr id="6" name="TextBox 5"/>
          <p:cNvSpPr txBox="1"/>
          <p:nvPr/>
        </p:nvSpPr>
        <p:spPr>
          <a:xfrm>
            <a:off x="179512" y="323364"/>
            <a:ext cx="6336704" cy="369332"/>
          </a:xfrm>
          <a:prstGeom prst="rect">
            <a:avLst/>
          </a:prstGeom>
          <a:noFill/>
        </p:spPr>
        <p:txBody>
          <a:bodyPr wrap="square" rtlCol="0">
            <a:spAutoFit/>
          </a:bodyPr>
          <a:lstStyle/>
          <a:p>
            <a:r>
              <a:rPr lang="en-GB" dirty="0" smtClean="0"/>
              <a:t>What might organisations need in terms of preservation services? </a:t>
            </a:r>
            <a:endParaRPr lang="en-US" dirty="0"/>
          </a:p>
        </p:txBody>
      </p:sp>
      <p:pic>
        <p:nvPicPr>
          <p:cNvPr id="7" name="Picture 14"/>
          <p:cNvPicPr>
            <a:picLocks noChangeAspect="1" noChangeArrowheads="1"/>
          </p:cNvPicPr>
          <p:nvPr/>
        </p:nvPicPr>
        <p:blipFill>
          <a:blip r:embed="rId4" cstate="print"/>
          <a:srcRect/>
          <a:stretch>
            <a:fillRect/>
          </a:stretch>
        </p:blipFill>
        <p:spPr bwMode="auto">
          <a:xfrm>
            <a:off x="571089" y="5556870"/>
            <a:ext cx="1336615" cy="1301130"/>
          </a:xfrm>
          <a:prstGeom prst="rect">
            <a:avLst/>
          </a:prstGeom>
          <a:noFill/>
          <a:ln w="9525">
            <a:noFill/>
            <a:miter lim="800000"/>
            <a:headEnd/>
            <a:tailEnd/>
          </a:ln>
        </p:spPr>
      </p:pic>
      <p:sp>
        <p:nvSpPr>
          <p:cNvPr id="8" name="TextBox 7"/>
          <p:cNvSpPr txBox="1"/>
          <p:nvPr/>
        </p:nvSpPr>
        <p:spPr>
          <a:xfrm>
            <a:off x="1331640" y="5517232"/>
            <a:ext cx="323528" cy="646331"/>
          </a:xfrm>
          <a:prstGeom prst="rect">
            <a:avLst/>
          </a:prstGeom>
          <a:noFill/>
        </p:spPr>
        <p:txBody>
          <a:bodyPr wrap="square" rtlCol="0">
            <a:spAutoFit/>
          </a:bodyPr>
          <a:lstStyle/>
          <a:p>
            <a:r>
              <a:rPr lang="en-GB" sz="3600" dirty="0" smtClean="0"/>
              <a:t>?</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5" name="TextBox 4"/>
          <p:cNvSpPr txBox="1"/>
          <p:nvPr/>
        </p:nvSpPr>
        <p:spPr>
          <a:xfrm>
            <a:off x="251520" y="332656"/>
            <a:ext cx="6552728" cy="369332"/>
          </a:xfrm>
          <a:prstGeom prst="rect">
            <a:avLst/>
          </a:prstGeom>
          <a:noFill/>
        </p:spPr>
        <p:txBody>
          <a:bodyPr wrap="square" rtlCol="0">
            <a:spAutoFit/>
          </a:bodyPr>
          <a:lstStyle/>
          <a:p>
            <a:pPr>
              <a:spcAft>
                <a:spcPts val="1200"/>
              </a:spcAft>
            </a:pPr>
            <a:r>
              <a:rPr lang="en-GB" i="1" dirty="0" smtClean="0"/>
              <a:t>What are the ultimate goals?</a:t>
            </a:r>
            <a:endParaRPr lang="en-US" i="1" dirty="0" smtClean="0"/>
          </a:p>
        </p:txBody>
      </p:sp>
      <p:pic>
        <p:nvPicPr>
          <p:cNvPr id="6" name="Picture 7" descr="partnerwellcome"/>
          <p:cNvPicPr>
            <a:picLocks noChangeAspect="1" noChangeArrowheads="1"/>
          </p:cNvPicPr>
          <p:nvPr/>
        </p:nvPicPr>
        <p:blipFill>
          <a:blip r:embed="rId3" cstate="print"/>
          <a:srcRect/>
          <a:stretch>
            <a:fillRect/>
          </a:stretch>
        </p:blipFill>
        <p:spPr bwMode="auto">
          <a:xfrm>
            <a:off x="2706216" y="1844824"/>
            <a:ext cx="3810000" cy="2857500"/>
          </a:xfrm>
          <a:prstGeom prst="rect">
            <a:avLst/>
          </a:prstGeom>
          <a:noFill/>
        </p:spPr>
      </p:pic>
      <p:sp>
        <p:nvSpPr>
          <p:cNvPr id="8" name="TextBox 7"/>
          <p:cNvSpPr txBox="1"/>
          <p:nvPr/>
        </p:nvSpPr>
        <p:spPr>
          <a:xfrm>
            <a:off x="251520" y="3646765"/>
            <a:ext cx="2592288" cy="646331"/>
          </a:xfrm>
          <a:prstGeom prst="rect">
            <a:avLst/>
          </a:prstGeom>
          <a:noFill/>
        </p:spPr>
        <p:txBody>
          <a:bodyPr wrap="square" rtlCol="0">
            <a:spAutoFit/>
          </a:bodyPr>
          <a:lstStyle/>
          <a:p>
            <a:r>
              <a:rPr lang="en-GB" sz="3600" dirty="0"/>
              <a:t>Coherence</a:t>
            </a:r>
            <a:endParaRPr lang="en-US" sz="3600" dirty="0"/>
          </a:p>
        </p:txBody>
      </p:sp>
      <p:sp>
        <p:nvSpPr>
          <p:cNvPr id="9" name="TextBox 8"/>
          <p:cNvSpPr txBox="1"/>
          <p:nvPr/>
        </p:nvSpPr>
        <p:spPr>
          <a:xfrm>
            <a:off x="2699792" y="5149641"/>
            <a:ext cx="3960440" cy="1015663"/>
          </a:xfrm>
          <a:prstGeom prst="rect">
            <a:avLst/>
          </a:prstGeom>
          <a:noFill/>
        </p:spPr>
        <p:txBody>
          <a:bodyPr wrap="square" rtlCol="0">
            <a:spAutoFit/>
          </a:bodyPr>
          <a:lstStyle/>
          <a:p>
            <a:pPr algn="ctr"/>
            <a:r>
              <a:rPr lang="en-GB" sz="6000" dirty="0"/>
              <a:t>Credibility</a:t>
            </a:r>
            <a:endParaRPr lang="en-US" sz="6000" dirty="0"/>
          </a:p>
        </p:txBody>
      </p:sp>
      <p:sp>
        <p:nvSpPr>
          <p:cNvPr id="10" name="TextBox 9"/>
          <p:cNvSpPr txBox="1"/>
          <p:nvPr/>
        </p:nvSpPr>
        <p:spPr>
          <a:xfrm>
            <a:off x="3275856" y="1052736"/>
            <a:ext cx="2592288" cy="646331"/>
          </a:xfrm>
          <a:prstGeom prst="rect">
            <a:avLst/>
          </a:prstGeom>
          <a:noFill/>
        </p:spPr>
        <p:txBody>
          <a:bodyPr wrap="square" rtlCol="0">
            <a:spAutoFit/>
          </a:bodyPr>
          <a:lstStyle/>
          <a:p>
            <a:pPr algn="ctr"/>
            <a:r>
              <a:rPr lang="en-GB" sz="3600" dirty="0" smtClean="0"/>
              <a:t>Clarity</a:t>
            </a:r>
            <a:endParaRPr lang="en-US" sz="3600" dirty="0"/>
          </a:p>
        </p:txBody>
      </p:sp>
      <p:sp>
        <p:nvSpPr>
          <p:cNvPr id="11" name="TextBox 10"/>
          <p:cNvSpPr txBox="1"/>
          <p:nvPr/>
        </p:nvSpPr>
        <p:spPr>
          <a:xfrm>
            <a:off x="6876256" y="2350621"/>
            <a:ext cx="2592288" cy="646331"/>
          </a:xfrm>
          <a:prstGeom prst="rect">
            <a:avLst/>
          </a:prstGeom>
          <a:noFill/>
        </p:spPr>
        <p:txBody>
          <a:bodyPr wrap="square" rtlCol="0">
            <a:spAutoFit/>
          </a:bodyPr>
          <a:lstStyle/>
          <a:p>
            <a:r>
              <a:rPr lang="en-GB" sz="3600" dirty="0"/>
              <a:t>Capability</a:t>
            </a:r>
            <a:endParaRPr lang="en-US" sz="3600" dirty="0"/>
          </a:p>
        </p:txBody>
      </p:sp>
      <p:sp>
        <p:nvSpPr>
          <p:cNvPr id="12" name="TextBox 11"/>
          <p:cNvSpPr txBox="1"/>
          <p:nvPr/>
        </p:nvSpPr>
        <p:spPr>
          <a:xfrm>
            <a:off x="6876256" y="3646765"/>
            <a:ext cx="2592288" cy="646331"/>
          </a:xfrm>
          <a:prstGeom prst="rect">
            <a:avLst/>
          </a:prstGeom>
          <a:noFill/>
        </p:spPr>
        <p:txBody>
          <a:bodyPr wrap="square" rtlCol="0">
            <a:spAutoFit/>
          </a:bodyPr>
          <a:lstStyle/>
          <a:p>
            <a:r>
              <a:rPr lang="en-GB" sz="3600" dirty="0"/>
              <a:t>Control</a:t>
            </a:r>
            <a:endParaRPr lang="en-US" sz="3600" dirty="0"/>
          </a:p>
        </p:txBody>
      </p:sp>
      <p:sp>
        <p:nvSpPr>
          <p:cNvPr id="13" name="TextBox 12"/>
          <p:cNvSpPr txBox="1"/>
          <p:nvPr/>
        </p:nvSpPr>
        <p:spPr>
          <a:xfrm>
            <a:off x="251520" y="2350621"/>
            <a:ext cx="2592288" cy="646331"/>
          </a:xfrm>
          <a:prstGeom prst="rect">
            <a:avLst/>
          </a:prstGeom>
          <a:noFill/>
        </p:spPr>
        <p:txBody>
          <a:bodyPr wrap="square" rtlCol="0">
            <a:spAutoFit/>
          </a:bodyPr>
          <a:lstStyle/>
          <a:p>
            <a:r>
              <a:rPr lang="en-GB" sz="3600" dirty="0"/>
              <a:t>Capacity</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pic>
        <p:nvPicPr>
          <p:cNvPr id="2051" name="Picture 2"/>
          <p:cNvPicPr>
            <a:picLocks noChangeAspect="1" noChangeArrowheads="1"/>
          </p:cNvPicPr>
          <p:nvPr/>
        </p:nvPicPr>
        <p:blipFill>
          <a:blip r:embed="rId3" cstate="print"/>
          <a:srcRect/>
          <a:stretch>
            <a:fillRect/>
          </a:stretch>
        </p:blipFill>
        <p:spPr bwMode="auto">
          <a:xfrm>
            <a:off x="1381125" y="1340768"/>
            <a:ext cx="6381750" cy="3838575"/>
          </a:xfrm>
          <a:prstGeom prst="rect">
            <a:avLst/>
          </a:prstGeom>
          <a:noFill/>
          <a:ln w="9525">
            <a:noFill/>
            <a:miter lim="800000"/>
            <a:headEnd/>
            <a:tailEnd/>
          </a:ln>
        </p:spPr>
      </p:pic>
      <p:sp>
        <p:nvSpPr>
          <p:cNvPr id="2052" name="TextBox 3"/>
          <p:cNvSpPr txBox="1">
            <a:spLocks noChangeArrowheads="1"/>
          </p:cNvSpPr>
          <p:nvPr/>
        </p:nvSpPr>
        <p:spPr bwMode="auto">
          <a:xfrm>
            <a:off x="1763688" y="5805488"/>
            <a:ext cx="5759450" cy="369887"/>
          </a:xfrm>
          <a:prstGeom prst="rect">
            <a:avLst/>
          </a:prstGeom>
          <a:noFill/>
          <a:ln w="9525">
            <a:noFill/>
            <a:miter lim="800000"/>
            <a:headEnd/>
            <a:tailEnd/>
          </a:ln>
        </p:spPr>
        <p:txBody>
          <a:bodyPr>
            <a:spAutoFit/>
          </a:bodyPr>
          <a:lstStyle/>
          <a:p>
            <a:r>
              <a:rPr lang="en-US">
                <a:latin typeface="Calibri" pitchFamily="34" charset="0"/>
                <a:hlinkClick r:id="rId4"/>
              </a:rPr>
              <a:t>http://www.jisc.ac.uk/contactus/staff/neilgrindley.aspx</a:t>
            </a:r>
            <a:endParaRPr lang="en-US">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3" name="TextBox 2"/>
          <p:cNvSpPr txBox="1"/>
          <p:nvPr/>
        </p:nvSpPr>
        <p:spPr>
          <a:xfrm>
            <a:off x="251520" y="332656"/>
            <a:ext cx="6408712" cy="369332"/>
          </a:xfrm>
          <a:prstGeom prst="rect">
            <a:avLst/>
          </a:prstGeom>
          <a:noFill/>
        </p:spPr>
        <p:txBody>
          <a:bodyPr wrap="square" rtlCol="0">
            <a:spAutoFit/>
          </a:bodyPr>
          <a:lstStyle/>
          <a:p>
            <a:r>
              <a:rPr lang="en-GB" i="1" dirty="0" smtClean="0"/>
              <a:t>Why </a:t>
            </a:r>
            <a:r>
              <a:rPr lang="en-GB" i="1" dirty="0" smtClean="0"/>
              <a:t>is digitally </a:t>
            </a:r>
            <a:r>
              <a:rPr lang="en-GB" i="1" dirty="0" smtClean="0"/>
              <a:t>encoded information </a:t>
            </a:r>
            <a:r>
              <a:rPr lang="en-GB" i="1" dirty="0" smtClean="0"/>
              <a:t>valued </a:t>
            </a:r>
            <a:r>
              <a:rPr lang="en-GB" i="1" dirty="0" smtClean="0"/>
              <a:t>by your organisation?</a:t>
            </a:r>
          </a:p>
        </p:txBody>
      </p:sp>
      <p:sp>
        <p:nvSpPr>
          <p:cNvPr id="5" name="TextBox 4"/>
          <p:cNvSpPr txBox="1"/>
          <p:nvPr/>
        </p:nvSpPr>
        <p:spPr>
          <a:xfrm>
            <a:off x="395536" y="1124744"/>
            <a:ext cx="7992888" cy="2308324"/>
          </a:xfrm>
          <a:prstGeom prst="rect">
            <a:avLst/>
          </a:prstGeom>
          <a:noFill/>
        </p:spPr>
        <p:txBody>
          <a:bodyPr wrap="square" rtlCol="0">
            <a:spAutoFit/>
          </a:bodyPr>
          <a:lstStyle/>
          <a:p>
            <a:r>
              <a:rPr lang="en-GB" dirty="0" smtClean="0"/>
              <a:t>Physical/analogue formats of information are still needed ...</a:t>
            </a:r>
          </a:p>
          <a:p>
            <a:endParaRPr lang="en-GB" dirty="0" smtClean="0"/>
          </a:p>
          <a:p>
            <a:r>
              <a:rPr lang="en-GB" dirty="0" smtClean="0"/>
              <a:t>e.g. travel (passport, boarding pass)  </a:t>
            </a:r>
          </a:p>
          <a:p>
            <a:endParaRPr lang="en-GB" dirty="0"/>
          </a:p>
          <a:p>
            <a:r>
              <a:rPr lang="en-GB" dirty="0" smtClean="0"/>
              <a:t>... but this is just a small printed by-product of a large digitally driven ecosystem of processes involving discovery systems, databases, metadata standards, authority files, imaging software, scanners, image recognition software, barcode software, QR codes, etc. etc. ...</a:t>
            </a:r>
          </a:p>
        </p:txBody>
      </p:sp>
      <p:sp>
        <p:nvSpPr>
          <p:cNvPr id="6" name="TextBox 5"/>
          <p:cNvSpPr txBox="1"/>
          <p:nvPr/>
        </p:nvSpPr>
        <p:spPr>
          <a:xfrm>
            <a:off x="395536" y="3796005"/>
            <a:ext cx="7992888" cy="2585323"/>
          </a:xfrm>
          <a:prstGeom prst="rect">
            <a:avLst/>
          </a:prstGeom>
          <a:noFill/>
        </p:spPr>
        <p:txBody>
          <a:bodyPr wrap="square" rtlCol="0">
            <a:spAutoFit/>
          </a:bodyPr>
          <a:lstStyle/>
          <a:p>
            <a:r>
              <a:rPr lang="en-GB" dirty="0" smtClean="0"/>
              <a:t>Why does </a:t>
            </a:r>
            <a:r>
              <a:rPr lang="en-GB" dirty="0" smtClean="0">
                <a:solidFill>
                  <a:schemeClr val="accent6">
                    <a:lumMod val="75000"/>
                  </a:schemeClr>
                </a:solidFill>
                <a:latin typeface="+mn-lt"/>
                <a:cs typeface="+mn-cs"/>
              </a:rPr>
              <a:t>JISC</a:t>
            </a:r>
            <a:r>
              <a:rPr lang="en-GB" dirty="0" smtClean="0"/>
              <a:t> value digital information?</a:t>
            </a:r>
          </a:p>
          <a:p>
            <a:endParaRPr lang="en-GB" dirty="0"/>
          </a:p>
          <a:p>
            <a:r>
              <a:rPr lang="en-GB" dirty="0" smtClean="0"/>
              <a:t>	Because digital is:</a:t>
            </a:r>
          </a:p>
          <a:p>
            <a:endParaRPr lang="en-GB" dirty="0" smtClean="0"/>
          </a:p>
          <a:p>
            <a:pPr marL="1714500" lvl="3" indent="-342900">
              <a:buFont typeface="Arial" pitchFamily="34" charset="0"/>
              <a:buChar char="•"/>
            </a:pPr>
            <a:r>
              <a:rPr lang="en-GB" dirty="0"/>
              <a:t>A</a:t>
            </a:r>
            <a:r>
              <a:rPr lang="en-GB" dirty="0" smtClean="0"/>
              <a:t>ccessible</a:t>
            </a:r>
          </a:p>
          <a:p>
            <a:pPr marL="1714500" lvl="3" indent="-342900">
              <a:buFont typeface="Arial" pitchFamily="34" charset="0"/>
              <a:buChar char="•"/>
            </a:pPr>
            <a:r>
              <a:rPr lang="en-GB" dirty="0" smtClean="0"/>
              <a:t>Flexible</a:t>
            </a:r>
          </a:p>
          <a:p>
            <a:pPr marL="1714500" lvl="3" indent="-342900">
              <a:buFont typeface="Arial" pitchFamily="34" charset="0"/>
              <a:buChar char="•"/>
            </a:pPr>
            <a:r>
              <a:rPr lang="en-GB" dirty="0" smtClean="0"/>
              <a:t>Smart</a:t>
            </a:r>
          </a:p>
          <a:p>
            <a:pPr marL="1714500" lvl="3" indent="-342900">
              <a:buFont typeface="Arial" pitchFamily="34" charset="0"/>
              <a:buChar char="•"/>
            </a:pPr>
            <a:r>
              <a:rPr lang="en-GB" dirty="0" err="1" smtClean="0"/>
              <a:t>Mashable</a:t>
            </a:r>
            <a:endParaRPr lang="en-GB" dirty="0" smtClean="0"/>
          </a:p>
          <a:p>
            <a:pPr marL="1714500" lvl="3" indent="-342900">
              <a:buFont typeface="Arial" pitchFamily="34" charset="0"/>
              <a:buChar char="•"/>
            </a:pPr>
            <a:r>
              <a:rPr lang="en-GB" dirty="0" smtClean="0"/>
              <a:t>...</a:t>
            </a:r>
          </a:p>
        </p:txBody>
      </p:sp>
      <p:sp>
        <p:nvSpPr>
          <p:cNvPr id="7" name="TextBox 6"/>
          <p:cNvSpPr txBox="1"/>
          <p:nvPr/>
        </p:nvSpPr>
        <p:spPr>
          <a:xfrm>
            <a:off x="5508104" y="4005064"/>
            <a:ext cx="2880320" cy="2308324"/>
          </a:xfrm>
          <a:prstGeom prst="rect">
            <a:avLst/>
          </a:prstGeom>
          <a:noFill/>
        </p:spPr>
        <p:txBody>
          <a:bodyPr wrap="square" rtlCol="0">
            <a:spAutoFit/>
          </a:bodyPr>
          <a:lstStyle/>
          <a:p>
            <a:r>
              <a:rPr lang="en-GB" sz="3600" dirty="0" smtClean="0"/>
              <a:t>BECAUSE </a:t>
            </a:r>
          </a:p>
          <a:p>
            <a:r>
              <a:rPr lang="en-GB" sz="3600" dirty="0" smtClean="0"/>
              <a:t>DIGITAL </a:t>
            </a:r>
          </a:p>
          <a:p>
            <a:r>
              <a:rPr lang="en-GB" sz="3600" dirty="0" smtClean="0"/>
              <a:t>ENABLES</a:t>
            </a:r>
          </a:p>
          <a:p>
            <a:r>
              <a:rPr lang="en-GB" sz="3600" dirty="0" smtClean="0"/>
              <a:t>INNOVATION</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3" name="TextBox 2"/>
          <p:cNvSpPr txBox="1"/>
          <p:nvPr/>
        </p:nvSpPr>
        <p:spPr>
          <a:xfrm>
            <a:off x="467544" y="332656"/>
            <a:ext cx="6192688" cy="369332"/>
          </a:xfrm>
          <a:prstGeom prst="rect">
            <a:avLst/>
          </a:prstGeom>
          <a:noFill/>
        </p:spPr>
        <p:txBody>
          <a:bodyPr wrap="square" rtlCol="0">
            <a:spAutoFit/>
          </a:bodyPr>
          <a:lstStyle/>
          <a:p>
            <a:r>
              <a:rPr lang="en-GB" dirty="0" smtClean="0"/>
              <a:t>JISC remains an organisation that is committed to INNOVATION</a:t>
            </a:r>
            <a:endParaRPr lang="en-US" dirty="0"/>
          </a:p>
        </p:txBody>
      </p:sp>
      <p:sp>
        <p:nvSpPr>
          <p:cNvPr id="4" name="TextBox 3"/>
          <p:cNvSpPr txBox="1"/>
          <p:nvPr/>
        </p:nvSpPr>
        <p:spPr>
          <a:xfrm>
            <a:off x="251520" y="1097443"/>
            <a:ext cx="8496944" cy="5139869"/>
          </a:xfrm>
          <a:prstGeom prst="rect">
            <a:avLst/>
          </a:prstGeom>
          <a:noFill/>
        </p:spPr>
        <p:txBody>
          <a:bodyPr wrap="square" rtlCol="0">
            <a:spAutoFit/>
          </a:bodyPr>
          <a:lstStyle/>
          <a:p>
            <a:pPr marL="342900" lvl="0" indent="-342900">
              <a:spcAft>
                <a:spcPts val="1200"/>
              </a:spcAft>
              <a:buFont typeface="Arial" pitchFamily="34" charset="0"/>
              <a:buChar char="•"/>
            </a:pPr>
            <a:r>
              <a:rPr lang="en-GB" dirty="0" smtClean="0"/>
              <a:t>JISC </a:t>
            </a:r>
            <a:r>
              <a:rPr lang="en-GB" dirty="0"/>
              <a:t>is going through a substantial transition process which will create a new organisation that is easier for our communities to engage with and be better at supporting them. It will be able to respond more quickly and effectively to their priorities and needs</a:t>
            </a:r>
            <a:endParaRPr lang="en-US" dirty="0"/>
          </a:p>
          <a:p>
            <a:pPr marL="342900" lvl="0" indent="-342900">
              <a:spcAft>
                <a:spcPts val="1200"/>
              </a:spcAft>
              <a:buFont typeface="Arial" pitchFamily="34" charset="0"/>
              <a:buChar char="•"/>
            </a:pPr>
            <a:r>
              <a:rPr lang="en-GB" dirty="0"/>
              <a:t>These changes will help JISC to be more efficient whilst consolidating its business and reducing its costs</a:t>
            </a:r>
            <a:endParaRPr lang="en-US" dirty="0"/>
          </a:p>
          <a:p>
            <a:pPr marL="342900" lvl="0" indent="-342900">
              <a:spcAft>
                <a:spcPts val="1200"/>
              </a:spcAft>
              <a:buFont typeface="Arial" pitchFamily="34" charset="0"/>
              <a:buChar char="•"/>
            </a:pPr>
            <a:r>
              <a:rPr lang="en-GB" dirty="0"/>
              <a:t>As part of the transition process, we are re-inventing our innovation work. We are part of the way through this process - we’ll be developing and testing new approaches during the coming year (2013). We will engage with, and actively seek feedback from, our communities as we develop these new approaches. </a:t>
            </a:r>
            <a:endParaRPr lang="en-US" dirty="0"/>
          </a:p>
          <a:p>
            <a:pPr marL="342900" indent="-342900">
              <a:spcAft>
                <a:spcPts val="1200"/>
              </a:spcAft>
              <a:buFont typeface="Arial" pitchFamily="34" charset="0"/>
              <a:buChar char="•"/>
            </a:pPr>
            <a:r>
              <a:rPr lang="en-GB" dirty="0"/>
              <a:t>Even as these changes take place we will still be investing in innovation work; £12.6m from our revenue budget and over £2m from capital funds in the period up to July 2013</a:t>
            </a:r>
            <a:r>
              <a:rPr lang="en-GB" dirty="0" smtClean="0"/>
              <a:t>.</a:t>
            </a:r>
          </a:p>
          <a:p>
            <a:pPr>
              <a:spcAft>
                <a:spcPts val="1200"/>
              </a:spcAft>
            </a:pPr>
            <a:r>
              <a:rPr lang="en-GB" dirty="0" smtClean="0"/>
              <a:t>The new strategic vision will not contain many surprises  - we will carry on doing what JISC is known for.  But the wheels will run smoother and  the work will be co-invented and co-designed with stakeholders working more closely with JISC.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4" name="TextBox 3"/>
          <p:cNvSpPr txBox="1"/>
          <p:nvPr/>
        </p:nvSpPr>
        <p:spPr>
          <a:xfrm>
            <a:off x="323528" y="764704"/>
            <a:ext cx="8424936" cy="5663089"/>
          </a:xfrm>
          <a:prstGeom prst="rect">
            <a:avLst/>
          </a:prstGeom>
          <a:noFill/>
        </p:spPr>
        <p:txBody>
          <a:bodyPr wrap="square" rtlCol="0">
            <a:spAutoFit/>
          </a:bodyPr>
          <a:lstStyle/>
          <a:p>
            <a:r>
              <a:rPr lang="en-GB" dirty="0" smtClean="0"/>
              <a:t>People refer to JISC as a ‘funder’ ... JISC doesn’t define itself that way.</a:t>
            </a:r>
          </a:p>
          <a:p>
            <a:endParaRPr lang="en-GB" dirty="0"/>
          </a:p>
          <a:p>
            <a:r>
              <a:rPr lang="en-GB" dirty="0" smtClean="0"/>
              <a:t>We want people to understand that JISC addresses a number of critical functions:</a:t>
            </a:r>
          </a:p>
          <a:p>
            <a:endParaRPr lang="en-GB" dirty="0"/>
          </a:p>
          <a:p>
            <a:pPr lvl="1"/>
            <a:endParaRPr lang="en-GB" dirty="0" smtClean="0"/>
          </a:p>
          <a:p>
            <a:pPr lvl="1"/>
            <a:r>
              <a:rPr lang="en-GB" dirty="0" smtClean="0"/>
              <a:t>We plan, manage and provide infrastructure </a:t>
            </a:r>
          </a:p>
          <a:p>
            <a:pPr lvl="1"/>
            <a:r>
              <a:rPr lang="en-GB" sz="1400" dirty="0" smtClean="0"/>
              <a:t>(e.g. JANET, National Data Centres, data-driven infrastructure)</a:t>
            </a:r>
          </a:p>
          <a:p>
            <a:pPr lvl="1"/>
            <a:endParaRPr lang="en-GB" dirty="0" smtClean="0"/>
          </a:p>
          <a:p>
            <a:pPr lvl="1"/>
            <a:r>
              <a:rPr lang="en-GB" dirty="0" smtClean="0"/>
              <a:t>We drive, participate in, and support the formation and implementation of policy </a:t>
            </a:r>
          </a:p>
          <a:p>
            <a:pPr lvl="1"/>
            <a:r>
              <a:rPr lang="en-GB" sz="1400" dirty="0" smtClean="0"/>
              <a:t>(e.g. open access, research data retention policy)</a:t>
            </a:r>
          </a:p>
          <a:p>
            <a:pPr lvl="1"/>
            <a:endParaRPr lang="en-GB" dirty="0" smtClean="0"/>
          </a:p>
          <a:p>
            <a:pPr lvl="1"/>
            <a:r>
              <a:rPr lang="en-GB" dirty="0" smtClean="0"/>
              <a:t>We support the intersection between policy and service provision, at international, national and local levels</a:t>
            </a:r>
          </a:p>
          <a:p>
            <a:pPr lvl="1"/>
            <a:r>
              <a:rPr lang="en-GB" sz="1400" dirty="0" smtClean="0"/>
              <a:t>(e.g. standardisation, interoperability, rationalisation)</a:t>
            </a:r>
          </a:p>
          <a:p>
            <a:pPr lvl="1"/>
            <a:endParaRPr lang="en-GB" dirty="0"/>
          </a:p>
          <a:p>
            <a:pPr lvl="1"/>
            <a:r>
              <a:rPr lang="en-GB" dirty="0" smtClean="0"/>
              <a:t>We shape strategy and commit to collaborative coordination efforts where it is clear that the outcomes will be of benefit to UK universities &amp; colleges</a:t>
            </a:r>
          </a:p>
          <a:p>
            <a:pPr lvl="1"/>
            <a:r>
              <a:rPr lang="en-GB" sz="1400" dirty="0" smtClean="0"/>
              <a:t>(APA, OPF, DCC, DPC, RDA, </a:t>
            </a:r>
            <a:r>
              <a:rPr lang="en-GB" sz="1400" dirty="0" err="1" smtClean="0"/>
              <a:t>OpenAIRE</a:t>
            </a:r>
            <a:r>
              <a:rPr lang="en-GB" sz="1400" dirty="0" smtClean="0"/>
              <a:t>, </a:t>
            </a:r>
            <a:r>
              <a:rPr lang="en-GB" sz="1400" dirty="0" err="1" smtClean="0"/>
              <a:t>EuroCRIS</a:t>
            </a:r>
            <a:r>
              <a:rPr lang="en-GB" sz="1400" dirty="0" smtClean="0"/>
              <a:t> ... etc. etc.)</a:t>
            </a:r>
          </a:p>
          <a:p>
            <a:pPr lvl="1"/>
            <a:endParaRPr lang="en-GB" dirty="0"/>
          </a:p>
          <a:p>
            <a:endParaRPr lang="en-GB" dirty="0" smtClean="0"/>
          </a:p>
          <a:p>
            <a:r>
              <a:rPr lang="en-GB" dirty="0" smtClean="0"/>
              <a:t>And as a result of the above ... </a:t>
            </a:r>
            <a:r>
              <a:rPr lang="en-GB" dirty="0"/>
              <a:t>w</a:t>
            </a:r>
            <a:r>
              <a:rPr lang="en-GB" dirty="0" smtClean="0"/>
              <a:t>e design programmes and we </a:t>
            </a:r>
            <a:r>
              <a:rPr lang="en-GB" i="1" dirty="0" smtClean="0"/>
              <a:t>fund</a:t>
            </a:r>
            <a:r>
              <a:rPr lang="en-GB" dirty="0" smtClean="0"/>
              <a:t> projects.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3" name="TextBox 2"/>
          <p:cNvSpPr txBox="1"/>
          <p:nvPr/>
        </p:nvSpPr>
        <p:spPr>
          <a:xfrm>
            <a:off x="251520" y="332656"/>
            <a:ext cx="5400600" cy="369332"/>
          </a:xfrm>
          <a:prstGeom prst="rect">
            <a:avLst/>
          </a:prstGeom>
          <a:noFill/>
        </p:spPr>
        <p:txBody>
          <a:bodyPr wrap="square" rtlCol="0">
            <a:spAutoFit/>
          </a:bodyPr>
          <a:lstStyle/>
          <a:p>
            <a:pPr>
              <a:spcAft>
                <a:spcPts val="1200"/>
              </a:spcAft>
            </a:pPr>
            <a:r>
              <a:rPr lang="en-GB" i="1" dirty="0" smtClean="0"/>
              <a:t>How can the value of digital information be increased?</a:t>
            </a:r>
          </a:p>
        </p:txBody>
      </p:sp>
      <p:sp>
        <p:nvSpPr>
          <p:cNvPr id="6" name="TextBox 5"/>
          <p:cNvSpPr txBox="1"/>
          <p:nvPr/>
        </p:nvSpPr>
        <p:spPr>
          <a:xfrm>
            <a:off x="395536" y="1052736"/>
            <a:ext cx="8496944" cy="5355312"/>
          </a:xfrm>
          <a:prstGeom prst="rect">
            <a:avLst/>
          </a:prstGeom>
          <a:noFill/>
        </p:spPr>
        <p:txBody>
          <a:bodyPr wrap="square" rtlCol="0">
            <a:spAutoFit/>
          </a:bodyPr>
          <a:lstStyle/>
          <a:p>
            <a:r>
              <a:rPr lang="en-GB" dirty="0" smtClean="0"/>
              <a:t>Not a straightforward question, the term itself is slippery ... </a:t>
            </a:r>
            <a:r>
              <a:rPr lang="en-GB" i="1" dirty="0" smtClean="0"/>
              <a:t>Value, benefit, impact, cost</a:t>
            </a:r>
          </a:p>
          <a:p>
            <a:endParaRPr lang="en-GB" i="1" dirty="0" smtClean="0"/>
          </a:p>
          <a:p>
            <a:pPr marL="342900" lvl="0" indent="-342900">
              <a:spcAft>
                <a:spcPts val="1200"/>
              </a:spcAft>
              <a:buFont typeface="Arial" pitchFamily="34" charset="0"/>
              <a:buChar char="•"/>
            </a:pPr>
            <a:r>
              <a:rPr lang="en-GB" b="1" dirty="0" smtClean="0"/>
              <a:t>Financial value</a:t>
            </a:r>
            <a:r>
              <a:rPr lang="en-GB" dirty="0" smtClean="0"/>
              <a:t> – return on investment</a:t>
            </a:r>
          </a:p>
          <a:p>
            <a:pPr marL="342900" lvl="0" indent="-342900">
              <a:spcAft>
                <a:spcPts val="1200"/>
              </a:spcAft>
              <a:buFont typeface="Arial" pitchFamily="34" charset="0"/>
              <a:buChar char="•"/>
            </a:pPr>
            <a:r>
              <a:rPr lang="en-GB" b="1" dirty="0" smtClean="0"/>
              <a:t>Research Value</a:t>
            </a:r>
            <a:r>
              <a:rPr lang="en-GB" dirty="0" smtClean="0"/>
              <a:t> – can lead to new discoveries</a:t>
            </a:r>
            <a:endParaRPr lang="en-GB" b="1" dirty="0" smtClean="0"/>
          </a:p>
          <a:p>
            <a:pPr marL="342900" lvl="0" indent="-342900">
              <a:spcAft>
                <a:spcPts val="1200"/>
              </a:spcAft>
              <a:buFont typeface="Arial" pitchFamily="34" charset="0"/>
              <a:buChar char="•"/>
            </a:pPr>
            <a:r>
              <a:rPr lang="en-GB" b="1" dirty="0"/>
              <a:t>A</a:t>
            </a:r>
            <a:r>
              <a:rPr lang="en-GB" b="1" dirty="0" smtClean="0"/>
              <a:t>ggregate </a:t>
            </a:r>
            <a:r>
              <a:rPr lang="en-GB" b="1" dirty="0"/>
              <a:t>value </a:t>
            </a:r>
            <a:r>
              <a:rPr lang="en-GB" dirty="0"/>
              <a:t>- the entity can be usefully combined with other resources </a:t>
            </a:r>
            <a:endParaRPr lang="en-US" dirty="0"/>
          </a:p>
          <a:p>
            <a:pPr marL="342900" lvl="0" indent="-342900">
              <a:spcAft>
                <a:spcPts val="1200"/>
              </a:spcAft>
              <a:buFont typeface="Arial" pitchFamily="34" charset="0"/>
              <a:buChar char="•"/>
            </a:pPr>
            <a:r>
              <a:rPr lang="en-GB" b="1" dirty="0" smtClean="0"/>
              <a:t>Bequest </a:t>
            </a:r>
            <a:r>
              <a:rPr lang="en-GB" b="1" dirty="0"/>
              <a:t>value </a:t>
            </a:r>
            <a:r>
              <a:rPr lang="en-GB" dirty="0"/>
              <a:t>– future generations are likely to appreciate the preserved goods</a:t>
            </a:r>
            <a:endParaRPr lang="en-US" dirty="0"/>
          </a:p>
          <a:p>
            <a:pPr marL="342900" lvl="0" indent="-342900">
              <a:spcAft>
                <a:spcPts val="1200"/>
              </a:spcAft>
              <a:buFont typeface="Arial" pitchFamily="34" charset="0"/>
              <a:buChar char="•"/>
            </a:pPr>
            <a:r>
              <a:rPr lang="en-GB" b="1" dirty="0" smtClean="0"/>
              <a:t>Altruistic </a:t>
            </a:r>
            <a:r>
              <a:rPr lang="en-GB" b="1" dirty="0"/>
              <a:t>value </a:t>
            </a:r>
            <a:r>
              <a:rPr lang="en-GB" dirty="0"/>
              <a:t>– credit and reputation is enhanced through unselfish behaviour</a:t>
            </a:r>
            <a:endParaRPr lang="en-US" dirty="0"/>
          </a:p>
          <a:p>
            <a:pPr marL="342900" lvl="0" indent="-342900">
              <a:spcAft>
                <a:spcPts val="1200"/>
              </a:spcAft>
              <a:buFont typeface="Arial" pitchFamily="34" charset="0"/>
              <a:buChar char="•"/>
            </a:pPr>
            <a:r>
              <a:rPr lang="en-GB" b="1" dirty="0" smtClean="0"/>
              <a:t>Existence </a:t>
            </a:r>
            <a:r>
              <a:rPr lang="en-GB" b="1" dirty="0"/>
              <a:t>value </a:t>
            </a:r>
            <a:r>
              <a:rPr lang="en-GB" dirty="0"/>
              <a:t>– sentiment, impression, perception or a perceived (rather than an actual) need for the resource bestows credit on the custodian   </a:t>
            </a:r>
            <a:endParaRPr lang="en-US" dirty="0"/>
          </a:p>
          <a:p>
            <a:pPr marL="342900" indent="-342900">
              <a:spcAft>
                <a:spcPts val="1200"/>
              </a:spcAft>
              <a:buFont typeface="Arial" pitchFamily="34" charset="0"/>
              <a:buChar char="•"/>
            </a:pPr>
            <a:r>
              <a:rPr lang="en-GB" b="1" dirty="0" smtClean="0"/>
              <a:t>Public </a:t>
            </a:r>
            <a:r>
              <a:rPr lang="en-GB" b="1" dirty="0"/>
              <a:t>value </a:t>
            </a:r>
            <a:r>
              <a:rPr lang="en-GB" dirty="0"/>
              <a:t>– contributes to the reputation of society more broadly (</a:t>
            </a:r>
            <a:r>
              <a:rPr lang="en-GB" dirty="0" err="1"/>
              <a:t>e.g</a:t>
            </a:r>
            <a:r>
              <a:rPr lang="en-GB" dirty="0"/>
              <a:t> “UK plc</a:t>
            </a:r>
            <a:r>
              <a:rPr lang="en-GB" dirty="0" smtClean="0"/>
              <a:t>”)</a:t>
            </a:r>
          </a:p>
          <a:p>
            <a:pPr marL="342900" indent="-342900">
              <a:spcAft>
                <a:spcPts val="1200"/>
              </a:spcAft>
              <a:buFont typeface="Arial" pitchFamily="34" charset="0"/>
              <a:buChar char="•"/>
            </a:pPr>
            <a:r>
              <a:rPr lang="en-GB" b="1" dirty="0" smtClean="0"/>
              <a:t>Contingent value </a:t>
            </a:r>
            <a:r>
              <a:rPr lang="en-GB" dirty="0" smtClean="0"/>
              <a:t>– the value that people say they will pay to keep or be compensated for the loss of the resource</a:t>
            </a:r>
          </a:p>
          <a:p>
            <a:pPr marL="800100" lvl="1" indent="-342900">
              <a:spcAft>
                <a:spcPts val="1200"/>
              </a:spcAft>
              <a:buFont typeface="Courier New" pitchFamily="49" charset="0"/>
              <a:buChar char="o"/>
            </a:pPr>
            <a:r>
              <a:rPr lang="en-GB" dirty="0" smtClean="0"/>
              <a:t>Shadow Pricing – revealed and stated preferences</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16388" name="Rectangle 4"/>
          <p:cNvSpPr>
            <a:spLocks noChangeArrowheads="1"/>
          </p:cNvSpPr>
          <p:nvPr/>
        </p:nvSpPr>
        <p:spPr bwMode="auto">
          <a:xfrm>
            <a:off x="250825" y="188640"/>
            <a:ext cx="7489527" cy="923330"/>
          </a:xfrm>
          <a:prstGeom prst="rect">
            <a:avLst/>
          </a:prstGeom>
          <a:noFill/>
          <a:ln w="9525">
            <a:noFill/>
            <a:miter lim="800000"/>
            <a:headEnd/>
            <a:tailEnd/>
          </a:ln>
        </p:spPr>
        <p:txBody>
          <a:bodyPr wrap="square">
            <a:spAutoFit/>
          </a:bodyPr>
          <a:lstStyle/>
          <a:p>
            <a:r>
              <a:rPr lang="en-GB" b="1" dirty="0">
                <a:latin typeface="Calibri" pitchFamily="34" charset="0"/>
              </a:rPr>
              <a:t>Enhancing the Sustainability of Digital Collections</a:t>
            </a:r>
            <a:r>
              <a:rPr lang="en-GB" dirty="0">
                <a:latin typeface="Calibri" pitchFamily="34" charset="0"/>
              </a:rPr>
              <a:t> – 8 projects investigating and measuring how effectively action can be taken to increase the prospects of sustainability for specified digital resources</a:t>
            </a:r>
            <a:r>
              <a:rPr lang="en-GB" dirty="0" smtClean="0">
                <a:latin typeface="Calibri" pitchFamily="34" charset="0"/>
              </a:rPr>
              <a:t>.</a:t>
            </a:r>
          </a:p>
        </p:txBody>
      </p:sp>
      <p:sp>
        <p:nvSpPr>
          <p:cNvPr id="16389" name="TextBox 5"/>
          <p:cNvSpPr txBox="1">
            <a:spLocks noChangeArrowheads="1"/>
          </p:cNvSpPr>
          <p:nvPr/>
        </p:nvSpPr>
        <p:spPr bwMode="auto">
          <a:xfrm>
            <a:off x="251520" y="1268760"/>
            <a:ext cx="8568952" cy="5047536"/>
          </a:xfrm>
          <a:prstGeom prst="rect">
            <a:avLst/>
          </a:prstGeom>
          <a:noFill/>
          <a:ln w="9525">
            <a:noFill/>
            <a:miter lim="800000"/>
            <a:headEnd/>
            <a:tailEnd/>
          </a:ln>
        </p:spPr>
        <p:txBody>
          <a:bodyPr wrap="square">
            <a:spAutoFit/>
          </a:bodyPr>
          <a:lstStyle/>
          <a:p>
            <a:r>
              <a:rPr lang="en-GB" sz="1400" b="1" dirty="0">
                <a:latin typeface="Calibri" pitchFamily="34" charset="0"/>
              </a:rPr>
              <a:t>Analytical Access to Domain Dark Archive </a:t>
            </a:r>
            <a:r>
              <a:rPr lang="en-GB" sz="1400" dirty="0">
                <a:latin typeface="Calibri" pitchFamily="34" charset="0"/>
              </a:rPr>
              <a:t>(AADDA) - Institute of Historical Research (University of London</a:t>
            </a:r>
            <a:r>
              <a:rPr lang="en-GB" sz="1400" dirty="0" smtClean="0">
                <a:latin typeface="Calibri" pitchFamily="34" charset="0"/>
              </a:rPr>
              <a:t>)</a:t>
            </a:r>
          </a:p>
          <a:p>
            <a:r>
              <a:rPr lang="en-GB" sz="1400" i="1" dirty="0" smtClean="0">
                <a:latin typeface="Calibri" pitchFamily="34" charset="0"/>
              </a:rPr>
              <a:t>Enhancing ways that researchers can engage with web archive collections</a:t>
            </a:r>
            <a:endParaRPr lang="en-US" sz="1400" i="1" dirty="0" smtClean="0">
              <a:latin typeface="Calibri" pitchFamily="34" charset="0"/>
            </a:endParaRPr>
          </a:p>
          <a:p>
            <a:endParaRPr lang="en-US" sz="1400" b="1" dirty="0" smtClean="0">
              <a:latin typeface="Calibri" pitchFamily="34" charset="0"/>
            </a:endParaRPr>
          </a:p>
          <a:p>
            <a:r>
              <a:rPr lang="en-US" sz="1400" b="1" dirty="0" smtClean="0">
                <a:latin typeface="Calibri" pitchFamily="34" charset="0"/>
              </a:rPr>
              <a:t>Big </a:t>
            </a:r>
            <a:r>
              <a:rPr lang="en-US" sz="1400" b="1" dirty="0">
                <a:latin typeface="Calibri" pitchFamily="34" charset="0"/>
              </a:rPr>
              <a:t>Data </a:t>
            </a:r>
            <a:r>
              <a:rPr lang="en-US" sz="1400" dirty="0">
                <a:latin typeface="Calibri" pitchFamily="34" charset="0"/>
              </a:rPr>
              <a:t>(Big Data) - Oxford Internet </a:t>
            </a:r>
            <a:r>
              <a:rPr lang="en-US" sz="1400" dirty="0" smtClean="0">
                <a:latin typeface="Calibri" pitchFamily="34" charset="0"/>
              </a:rPr>
              <a:t>Institute</a:t>
            </a:r>
          </a:p>
          <a:p>
            <a:r>
              <a:rPr lang="en-GB" sz="1400" i="1" dirty="0" smtClean="0">
                <a:latin typeface="Calibri" pitchFamily="34" charset="0"/>
              </a:rPr>
              <a:t>Improving analysis and visualisation tools in web archives</a:t>
            </a:r>
          </a:p>
          <a:p>
            <a:endParaRPr lang="en-US" sz="1400" dirty="0">
              <a:latin typeface="Calibri" pitchFamily="34" charset="0"/>
            </a:endParaRPr>
          </a:p>
          <a:p>
            <a:r>
              <a:rPr lang="en-GB" sz="1400" b="1" dirty="0">
                <a:latin typeface="Calibri" pitchFamily="34" charset="0"/>
              </a:rPr>
              <a:t>Impact of the Archaeology Data Service </a:t>
            </a:r>
            <a:r>
              <a:rPr lang="en-GB" sz="1400" dirty="0">
                <a:latin typeface="Calibri" pitchFamily="34" charset="0"/>
              </a:rPr>
              <a:t>(ADS Impact) - University of </a:t>
            </a:r>
            <a:r>
              <a:rPr lang="en-GB" sz="1400" dirty="0" smtClean="0">
                <a:latin typeface="Calibri" pitchFamily="34" charset="0"/>
              </a:rPr>
              <a:t>York</a:t>
            </a:r>
          </a:p>
          <a:p>
            <a:r>
              <a:rPr lang="en-GB" sz="1400" i="1" dirty="0" smtClean="0">
                <a:latin typeface="Calibri" pitchFamily="34" charset="0"/>
              </a:rPr>
              <a:t>Understanding the cost/benefit equation of the ADS and communicating its value proposition</a:t>
            </a:r>
          </a:p>
          <a:p>
            <a:endParaRPr lang="en-GB" sz="1400" dirty="0">
              <a:latin typeface="Calibri" pitchFamily="34" charset="0"/>
            </a:endParaRPr>
          </a:p>
          <a:p>
            <a:r>
              <a:rPr lang="en-GB" sz="1400" b="1" dirty="0">
                <a:latin typeface="Calibri" pitchFamily="34" charset="0"/>
              </a:rPr>
              <a:t>Developing a Sustainability Index Using British History Online </a:t>
            </a:r>
            <a:r>
              <a:rPr lang="en-GB" sz="1400" dirty="0">
                <a:latin typeface="Calibri" pitchFamily="34" charset="0"/>
              </a:rPr>
              <a:t>(ISURV) - Institute of Historical </a:t>
            </a:r>
            <a:r>
              <a:rPr lang="en-GB" sz="1400" dirty="0" smtClean="0">
                <a:latin typeface="Calibri" pitchFamily="34" charset="0"/>
              </a:rPr>
              <a:t>Research</a:t>
            </a:r>
          </a:p>
          <a:p>
            <a:r>
              <a:rPr lang="en-GB" sz="1400" i="1" dirty="0" smtClean="0">
                <a:latin typeface="Calibri" pitchFamily="34" charset="0"/>
              </a:rPr>
              <a:t>Comparing the functional performance of different sections of related websites</a:t>
            </a:r>
          </a:p>
          <a:p>
            <a:endParaRPr lang="en-GB" sz="1400" dirty="0">
              <a:latin typeface="Calibri" pitchFamily="34" charset="0"/>
            </a:endParaRPr>
          </a:p>
          <a:p>
            <a:r>
              <a:rPr lang="en-GB" sz="1400" b="1" dirty="0">
                <a:latin typeface="Calibri" pitchFamily="34" charset="0"/>
              </a:rPr>
              <a:t>Enhancing the Sustainability of the </a:t>
            </a:r>
            <a:r>
              <a:rPr lang="en-GB" sz="1400" b="1" dirty="0" err="1">
                <a:latin typeface="Calibri" pitchFamily="34" charset="0"/>
              </a:rPr>
              <a:t>Linnean</a:t>
            </a:r>
            <a:r>
              <a:rPr lang="en-GB" sz="1400" b="1" dirty="0">
                <a:latin typeface="Calibri" pitchFamily="34" charset="0"/>
              </a:rPr>
              <a:t> Online Collections </a:t>
            </a:r>
            <a:r>
              <a:rPr lang="en-GB" sz="1400" dirty="0">
                <a:latin typeface="Calibri" pitchFamily="34" charset="0"/>
              </a:rPr>
              <a:t>(</a:t>
            </a:r>
            <a:r>
              <a:rPr lang="en-GB" sz="1400" dirty="0" err="1">
                <a:latin typeface="Calibri" pitchFamily="34" charset="0"/>
              </a:rPr>
              <a:t>Linnean</a:t>
            </a:r>
            <a:r>
              <a:rPr lang="en-GB" sz="1400" dirty="0">
                <a:latin typeface="Calibri" pitchFamily="34" charset="0"/>
              </a:rPr>
              <a:t> Project) - </a:t>
            </a:r>
            <a:r>
              <a:rPr lang="en-GB" sz="1400" dirty="0" smtClean="0">
                <a:latin typeface="Calibri" pitchFamily="34" charset="0"/>
              </a:rPr>
              <a:t>University of London</a:t>
            </a:r>
          </a:p>
          <a:p>
            <a:r>
              <a:rPr lang="en-GB" sz="1400" i="1" dirty="0" smtClean="0">
                <a:latin typeface="Calibri" pitchFamily="34" charset="0"/>
              </a:rPr>
              <a:t>Developing improvement metrics for a specified resource and then acting on the results</a:t>
            </a:r>
          </a:p>
          <a:p>
            <a:endParaRPr lang="en-GB" sz="1400" dirty="0">
              <a:latin typeface="Calibri" pitchFamily="34" charset="0"/>
            </a:endParaRPr>
          </a:p>
          <a:p>
            <a:r>
              <a:rPr lang="en-GB" sz="1400" b="1" dirty="0">
                <a:latin typeface="Calibri" pitchFamily="34" charset="0"/>
              </a:rPr>
              <a:t>Sustainability Development for a Crowd-Sourced Learning Framework </a:t>
            </a:r>
            <a:r>
              <a:rPr lang="en-GB" sz="1400" dirty="0">
                <a:latin typeface="Calibri" pitchFamily="34" charset="0"/>
              </a:rPr>
              <a:t>- a Geospatial Case Study (SDCLF) </a:t>
            </a:r>
            <a:r>
              <a:rPr lang="en-GB" sz="1400" dirty="0" smtClean="0">
                <a:latin typeface="Calibri" pitchFamily="34" charset="0"/>
              </a:rPr>
              <a:t>-</a:t>
            </a:r>
            <a:endParaRPr lang="en-GB" sz="1400" dirty="0">
              <a:solidFill>
                <a:schemeClr val="tx2">
                  <a:lumMod val="60000"/>
                  <a:lumOff val="40000"/>
                </a:schemeClr>
              </a:solidFill>
              <a:latin typeface="Calibri" pitchFamily="34" charset="0"/>
            </a:endParaRPr>
          </a:p>
          <a:p>
            <a:r>
              <a:rPr lang="en-GB" sz="1400" i="1" dirty="0" smtClean="0">
                <a:latin typeface="Calibri" pitchFamily="34" charset="0"/>
              </a:rPr>
              <a:t>Gaining a better understanding of the dynamics of crowd-sourcing contributions to an open geo-spatial repository</a:t>
            </a:r>
          </a:p>
          <a:p>
            <a:endParaRPr lang="en-GB" sz="1400" dirty="0">
              <a:latin typeface="Calibri" pitchFamily="34" charset="0"/>
            </a:endParaRPr>
          </a:p>
          <a:p>
            <a:r>
              <a:rPr lang="en-GB" sz="1400" b="1" dirty="0">
                <a:latin typeface="Calibri" pitchFamily="34" charset="0"/>
              </a:rPr>
              <a:t>Sustaining the EEBO-TCP Corpus in Transition </a:t>
            </a:r>
            <a:r>
              <a:rPr lang="en-GB" sz="1400" dirty="0">
                <a:latin typeface="Calibri" pitchFamily="34" charset="0"/>
              </a:rPr>
              <a:t>(SECT) - Bodleian Library University of </a:t>
            </a:r>
            <a:r>
              <a:rPr lang="en-GB" sz="1400" dirty="0" smtClean="0">
                <a:latin typeface="Calibri" pitchFamily="34" charset="0"/>
              </a:rPr>
              <a:t>Oxford</a:t>
            </a:r>
          </a:p>
          <a:p>
            <a:r>
              <a:rPr lang="en-GB" sz="1400" i="1" dirty="0" smtClean="0">
                <a:latin typeface="Calibri" pitchFamily="34" charset="0"/>
              </a:rPr>
              <a:t>Undertaking a benchmarking impact study and analysis with the TIDSR toolkit</a:t>
            </a:r>
          </a:p>
          <a:p>
            <a:endParaRPr lang="en-GB" sz="1400" dirty="0">
              <a:latin typeface="Calibri" pitchFamily="34" charset="0"/>
            </a:endParaRPr>
          </a:p>
          <a:p>
            <a:r>
              <a:rPr lang="en-GB" sz="1400" b="1" dirty="0">
                <a:latin typeface="Calibri" pitchFamily="34" charset="0"/>
              </a:rPr>
              <a:t>Semantic Technologies Enhancing the </a:t>
            </a:r>
            <a:r>
              <a:rPr lang="en-GB" sz="1400" b="1" dirty="0" err="1">
                <a:latin typeface="Calibri" pitchFamily="34" charset="0"/>
              </a:rPr>
              <a:t>Lifecyle</a:t>
            </a:r>
            <a:r>
              <a:rPr lang="en-GB" sz="1400" b="1" dirty="0">
                <a:latin typeface="Calibri" pitchFamily="34" charset="0"/>
              </a:rPr>
              <a:t> of Learning Resources </a:t>
            </a:r>
            <a:r>
              <a:rPr lang="en-GB" sz="1400" dirty="0">
                <a:latin typeface="Calibri" pitchFamily="34" charset="0"/>
              </a:rPr>
              <a:t>(STELLAR) - Open </a:t>
            </a:r>
            <a:r>
              <a:rPr lang="en-GB" sz="1400" dirty="0" smtClean="0">
                <a:latin typeface="Calibri" pitchFamily="34" charset="0"/>
              </a:rPr>
              <a:t>University</a:t>
            </a:r>
          </a:p>
          <a:p>
            <a:r>
              <a:rPr lang="en-GB" sz="1400" i="1" dirty="0" smtClean="0">
                <a:latin typeface="Calibri" pitchFamily="34" charset="0"/>
              </a:rPr>
              <a:t>Surveying stakeholder opinion and transforming content with linked data methods to test concepts of value</a:t>
            </a:r>
            <a:endParaRPr lang="en-GB" sz="1400" i="1" dirty="0">
              <a:latin typeface="Calibri" pitchFamily="34" charset="0"/>
            </a:endParaRPr>
          </a:p>
        </p:txBody>
      </p:sp>
      <p:sp>
        <p:nvSpPr>
          <p:cNvPr id="5" name="Rectangle 4"/>
          <p:cNvSpPr/>
          <p:nvPr/>
        </p:nvSpPr>
        <p:spPr>
          <a:xfrm>
            <a:off x="179512" y="1196752"/>
            <a:ext cx="8640960" cy="525658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084168" y="6550223"/>
            <a:ext cx="2808312" cy="307777"/>
          </a:xfrm>
          <a:prstGeom prst="rect">
            <a:avLst/>
          </a:prstGeom>
          <a:noFill/>
        </p:spPr>
        <p:txBody>
          <a:bodyPr wrap="square" rtlCol="0">
            <a:spAutoFit/>
          </a:bodyPr>
          <a:lstStyle/>
          <a:p>
            <a:pPr algn="r"/>
            <a:r>
              <a:rPr lang="en-GB" sz="1400" i="1" dirty="0" smtClean="0">
                <a:latin typeface="Calibri" pitchFamily="34" charset="0"/>
              </a:rPr>
              <a:t>February 2012 – July 2013</a:t>
            </a:r>
          </a:p>
        </p:txBody>
      </p:sp>
      <p:sp>
        <p:nvSpPr>
          <p:cNvPr id="7" name="TextBox 6"/>
          <p:cNvSpPr txBox="1"/>
          <p:nvPr/>
        </p:nvSpPr>
        <p:spPr>
          <a:xfrm>
            <a:off x="179512" y="6453336"/>
            <a:ext cx="3888432" cy="369332"/>
          </a:xfrm>
          <a:prstGeom prst="rect">
            <a:avLst/>
          </a:prstGeom>
          <a:noFill/>
        </p:spPr>
        <p:txBody>
          <a:bodyPr wrap="square" rtlCol="0">
            <a:spAutoFit/>
          </a:bodyPr>
          <a:lstStyle/>
          <a:p>
            <a:r>
              <a:rPr lang="en-US" dirty="0" smtClean="0">
                <a:hlinkClick r:id="rId3"/>
              </a:rPr>
              <a:t>http://www.jisc.ac.uk/preservation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3" cstate="print"/>
          <a:srcRect/>
          <a:stretch>
            <a:fillRect/>
          </a:stretch>
        </p:blipFill>
        <p:spPr bwMode="auto">
          <a:xfrm>
            <a:off x="7956550" y="74613"/>
            <a:ext cx="1079500" cy="617537"/>
          </a:xfrm>
          <a:prstGeom prst="rect">
            <a:avLst/>
          </a:prstGeom>
          <a:noFill/>
          <a:ln w="9525">
            <a:noFill/>
            <a:miter lim="800000"/>
            <a:headEnd/>
            <a:tailEnd/>
          </a:ln>
        </p:spPr>
      </p:pic>
      <p:sp>
        <p:nvSpPr>
          <p:cNvPr id="5" name="TextBox 4"/>
          <p:cNvSpPr txBox="1"/>
          <p:nvPr/>
        </p:nvSpPr>
        <p:spPr>
          <a:xfrm>
            <a:off x="251520" y="332656"/>
            <a:ext cx="6552728" cy="369332"/>
          </a:xfrm>
          <a:prstGeom prst="rect">
            <a:avLst/>
          </a:prstGeom>
          <a:noFill/>
        </p:spPr>
        <p:txBody>
          <a:bodyPr wrap="square" rtlCol="0">
            <a:spAutoFit/>
          </a:bodyPr>
          <a:lstStyle/>
          <a:p>
            <a:pPr>
              <a:spcAft>
                <a:spcPts val="1200"/>
              </a:spcAft>
            </a:pPr>
            <a:r>
              <a:rPr lang="en-GB" i="1" dirty="0" smtClean="0"/>
              <a:t>How </a:t>
            </a:r>
            <a:r>
              <a:rPr lang="en-GB" i="1" dirty="0" smtClean="0"/>
              <a:t>can digital </a:t>
            </a:r>
            <a:r>
              <a:rPr lang="en-GB" i="1" dirty="0" smtClean="0"/>
              <a:t>preservation (and the APA) </a:t>
            </a:r>
            <a:r>
              <a:rPr lang="en-GB" i="1" dirty="0" smtClean="0"/>
              <a:t>help</a:t>
            </a:r>
            <a:r>
              <a:rPr lang="en-GB" i="1" dirty="0" smtClean="0"/>
              <a:t>?</a:t>
            </a:r>
          </a:p>
        </p:txBody>
      </p:sp>
      <p:sp>
        <p:nvSpPr>
          <p:cNvPr id="6" name="TextBox 5"/>
          <p:cNvSpPr txBox="1"/>
          <p:nvPr/>
        </p:nvSpPr>
        <p:spPr>
          <a:xfrm>
            <a:off x="539552" y="1424965"/>
            <a:ext cx="7776864" cy="4154984"/>
          </a:xfrm>
          <a:prstGeom prst="rect">
            <a:avLst/>
          </a:prstGeom>
          <a:noFill/>
        </p:spPr>
        <p:txBody>
          <a:bodyPr wrap="square" rtlCol="0">
            <a:spAutoFit/>
          </a:bodyPr>
          <a:lstStyle/>
          <a:p>
            <a:pPr>
              <a:spcBef>
                <a:spcPts val="3600"/>
              </a:spcBef>
            </a:pPr>
            <a:r>
              <a:rPr lang="en-GB" sz="2400" dirty="0" smtClean="0"/>
              <a:t>Modern communications paradigms are going through a period of massive upheaval </a:t>
            </a:r>
          </a:p>
          <a:p>
            <a:pPr>
              <a:spcBef>
                <a:spcPts val="3600"/>
              </a:spcBef>
            </a:pPr>
            <a:r>
              <a:rPr lang="en-GB" sz="2400" dirty="0" smtClean="0"/>
              <a:t>New business models are yet to emerge</a:t>
            </a:r>
          </a:p>
          <a:p>
            <a:pPr>
              <a:spcBef>
                <a:spcPts val="3600"/>
              </a:spcBef>
            </a:pPr>
            <a:r>
              <a:rPr lang="en-GB" sz="2400" dirty="0" smtClean="0"/>
              <a:t>New scholarly processes are being argued</a:t>
            </a:r>
          </a:p>
          <a:p>
            <a:pPr>
              <a:spcBef>
                <a:spcPts val="3600"/>
              </a:spcBef>
            </a:pPr>
            <a:r>
              <a:rPr lang="en-GB" sz="2400" dirty="0" smtClean="0"/>
              <a:t>The role of libraries and archives are being redefined</a:t>
            </a:r>
          </a:p>
          <a:p>
            <a:pPr>
              <a:spcBef>
                <a:spcPts val="3600"/>
              </a:spcBef>
            </a:pPr>
            <a:r>
              <a:rPr lang="en-GB" sz="2400" dirty="0" smtClean="0"/>
              <a:t>Research </a:t>
            </a:r>
            <a:r>
              <a:rPr lang="en-GB" sz="2400" dirty="0" smtClean="0"/>
              <a:t>methods </a:t>
            </a:r>
            <a:r>
              <a:rPr lang="en-GB" sz="2400" dirty="0" smtClean="0"/>
              <a:t>are changing and evolving</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ISCcolour23 half size white border.png"/>
          <p:cNvPicPr>
            <a:picLocks noChangeAspect="1"/>
          </p:cNvPicPr>
          <p:nvPr/>
        </p:nvPicPr>
        <p:blipFill>
          <a:blip r:embed="rId3" cstate="print"/>
          <a:srcRect/>
          <a:stretch>
            <a:fillRect/>
          </a:stretch>
        </p:blipFill>
        <p:spPr bwMode="auto">
          <a:xfrm>
            <a:off x="7956550" y="74613"/>
            <a:ext cx="1079500" cy="617537"/>
          </a:xfrm>
          <a:prstGeom prst="rect">
            <a:avLst/>
          </a:prstGeom>
          <a:noFill/>
          <a:ln w="9525">
            <a:noFill/>
            <a:miter lim="800000"/>
            <a:headEnd/>
            <a:tailEnd/>
          </a:ln>
        </p:spPr>
      </p:pic>
      <p:sp>
        <p:nvSpPr>
          <p:cNvPr id="5" name="TextBox 4"/>
          <p:cNvSpPr txBox="1"/>
          <p:nvPr/>
        </p:nvSpPr>
        <p:spPr>
          <a:xfrm>
            <a:off x="251520" y="332656"/>
            <a:ext cx="6552728" cy="369332"/>
          </a:xfrm>
          <a:prstGeom prst="rect">
            <a:avLst/>
          </a:prstGeom>
          <a:noFill/>
        </p:spPr>
        <p:txBody>
          <a:bodyPr wrap="square" rtlCol="0">
            <a:spAutoFit/>
          </a:bodyPr>
          <a:lstStyle/>
          <a:p>
            <a:pPr>
              <a:spcAft>
                <a:spcPts val="1200"/>
              </a:spcAft>
            </a:pPr>
            <a:r>
              <a:rPr lang="en-GB" i="1" dirty="0" smtClean="0"/>
              <a:t>How digital preservation (and the APA) can help?</a:t>
            </a:r>
          </a:p>
        </p:txBody>
      </p:sp>
      <p:sp>
        <p:nvSpPr>
          <p:cNvPr id="6" name="TextBox 5"/>
          <p:cNvSpPr txBox="1"/>
          <p:nvPr/>
        </p:nvSpPr>
        <p:spPr>
          <a:xfrm>
            <a:off x="539552" y="1578272"/>
            <a:ext cx="7776864" cy="4524315"/>
          </a:xfrm>
          <a:prstGeom prst="rect">
            <a:avLst/>
          </a:prstGeom>
          <a:noFill/>
        </p:spPr>
        <p:txBody>
          <a:bodyPr wrap="square" rtlCol="0">
            <a:spAutoFit/>
          </a:bodyPr>
          <a:lstStyle/>
          <a:p>
            <a:pPr>
              <a:spcBef>
                <a:spcPts val="3600"/>
              </a:spcBef>
            </a:pPr>
            <a:r>
              <a:rPr lang="en-GB" sz="2400" dirty="0" smtClean="0"/>
              <a:t>To counteract all of this uncertainty, it will help enormously if people believe that the data that they need - or might need in the future - will remain:</a:t>
            </a:r>
          </a:p>
          <a:p>
            <a:pPr lvl="1">
              <a:spcBef>
                <a:spcPts val="3600"/>
              </a:spcBef>
            </a:pPr>
            <a:r>
              <a:rPr lang="en-GB" sz="2400" dirty="0" smtClean="0"/>
              <a:t>Accessible</a:t>
            </a:r>
          </a:p>
          <a:p>
            <a:pPr lvl="1">
              <a:spcBef>
                <a:spcPts val="3600"/>
              </a:spcBef>
            </a:pPr>
            <a:r>
              <a:rPr lang="en-GB" sz="2400" dirty="0" smtClean="0"/>
              <a:t>Trustworthy</a:t>
            </a:r>
          </a:p>
          <a:p>
            <a:pPr lvl="1">
              <a:spcBef>
                <a:spcPts val="3600"/>
              </a:spcBef>
            </a:pPr>
            <a:r>
              <a:rPr lang="en-GB" sz="2400" dirty="0" smtClean="0"/>
              <a:t>And unlikely to disappear any time soon</a:t>
            </a:r>
          </a:p>
          <a:p>
            <a:pPr>
              <a:spcBef>
                <a:spcPts val="3600"/>
              </a:spcBef>
            </a:pPr>
            <a:endParaRPr lang="en-GB"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331640" y="1340768"/>
          <a:ext cx="6696744" cy="4536500"/>
        </p:xfrm>
        <a:graphic>
          <a:graphicData uri="http://schemas.openxmlformats.org/drawingml/2006/table">
            <a:tbl>
              <a:tblPr/>
              <a:tblGrid>
                <a:gridCol w="6696744"/>
              </a:tblGrid>
              <a:tr h="412410">
                <a:tc>
                  <a:txBody>
                    <a:bodyPr/>
                    <a:lstStyle/>
                    <a:p>
                      <a:pPr>
                        <a:spcAft>
                          <a:spcPts val="0"/>
                        </a:spcAft>
                      </a:pPr>
                      <a:r>
                        <a:rPr lang="en-GB" sz="1800" dirty="0" smtClean="0">
                          <a:solidFill>
                            <a:schemeClr val="bg1"/>
                          </a:solidFill>
                          <a:latin typeface="Calibri"/>
                          <a:ea typeface="Calibri"/>
                          <a:cs typeface="Times New Roman"/>
                        </a:rPr>
                        <a:t>Preservation </a:t>
                      </a:r>
                      <a:r>
                        <a:rPr lang="en-GB" sz="1800" dirty="0">
                          <a:solidFill>
                            <a:schemeClr val="bg1"/>
                          </a:solidFill>
                          <a:latin typeface="Calibri"/>
                          <a:ea typeface="Calibri"/>
                          <a:cs typeface="Times New Roman"/>
                        </a:rPr>
                        <a:t>Planning</a:t>
                      </a:r>
                      <a:endParaRPr lang="en-US" sz="1800" dirty="0">
                        <a:solidFill>
                          <a:schemeClr val="bg1"/>
                        </a:solidFill>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824818">
                <a:tc>
                  <a:txBody>
                    <a:bodyPr/>
                    <a:lstStyle/>
                    <a:p>
                      <a:pPr>
                        <a:spcAft>
                          <a:spcPts val="0"/>
                        </a:spcAft>
                      </a:pPr>
                      <a:r>
                        <a:rPr lang="en-US" sz="1800" u="sng" dirty="0">
                          <a:latin typeface="Calibri"/>
                          <a:ea typeface="Calibri"/>
                          <a:cs typeface="Times New Roman"/>
                        </a:rPr>
                        <a:t>Who</a:t>
                      </a:r>
                      <a:r>
                        <a:rPr lang="en-US" sz="1800" dirty="0">
                          <a:latin typeface="Calibri"/>
                          <a:ea typeface="Calibri"/>
                          <a:cs typeface="Times New Roman"/>
                        </a:rPr>
                        <a:t>: Identify the key players involved with long-term preservation of the targeted content.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4818">
                <a:tc>
                  <a:txBody>
                    <a:bodyPr/>
                    <a:lstStyle/>
                    <a:p>
                      <a:pPr>
                        <a:spcAft>
                          <a:spcPts val="0"/>
                        </a:spcAft>
                      </a:pPr>
                      <a:r>
                        <a:rPr lang="en-US" sz="1800" u="sng" dirty="0">
                          <a:latin typeface="Calibri"/>
                          <a:ea typeface="Calibri"/>
                          <a:cs typeface="Times New Roman"/>
                        </a:rPr>
                        <a:t>What</a:t>
                      </a:r>
                      <a:r>
                        <a:rPr lang="en-US" sz="1800" dirty="0">
                          <a:latin typeface="Calibri"/>
                          <a:ea typeface="Calibri"/>
                          <a:cs typeface="Times New Roman"/>
                        </a:rPr>
                        <a:t>: Describe or characterize the collection and content</a:t>
                      </a:r>
                      <a:r>
                        <a:rPr lang="en-US" sz="1800" dirty="0" smtClean="0">
                          <a:latin typeface="Calibri"/>
                          <a:ea typeface="Calibri"/>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4818">
                <a:tc>
                  <a:txBody>
                    <a:bodyPr/>
                    <a:lstStyle/>
                    <a:p>
                      <a:pPr>
                        <a:spcAft>
                          <a:spcPts val="0"/>
                        </a:spcAft>
                      </a:pPr>
                      <a:r>
                        <a:rPr lang="en-US" sz="1800" u="sng" dirty="0">
                          <a:latin typeface="Calibri"/>
                          <a:ea typeface="Calibri"/>
                          <a:cs typeface="Times New Roman"/>
                        </a:rPr>
                        <a:t>Where</a:t>
                      </a:r>
                      <a:r>
                        <a:rPr lang="en-US" sz="1800" dirty="0">
                          <a:latin typeface="Calibri"/>
                          <a:ea typeface="Calibri"/>
                          <a:cs typeface="Times New Roman"/>
                        </a:rPr>
                        <a:t>: Document the locations of all the copies of the content and metadata.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4818">
                <a:tc>
                  <a:txBody>
                    <a:bodyPr/>
                    <a:lstStyle/>
                    <a:p>
                      <a:pPr>
                        <a:spcAft>
                          <a:spcPts val="0"/>
                        </a:spcAft>
                      </a:pPr>
                      <a:r>
                        <a:rPr lang="en-US" sz="1800" u="sng" dirty="0">
                          <a:latin typeface="Calibri"/>
                          <a:ea typeface="Calibri"/>
                          <a:cs typeface="Times New Roman"/>
                        </a:rPr>
                        <a:t>When</a:t>
                      </a:r>
                      <a:r>
                        <a:rPr lang="en-US" sz="1800" dirty="0">
                          <a:latin typeface="Calibri"/>
                          <a:ea typeface="Calibri"/>
                          <a:cs typeface="Times New Roman"/>
                        </a:rPr>
                        <a:t>: Document the targeted preservation timeframe and impact of loss.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4818">
                <a:tc>
                  <a:txBody>
                    <a:bodyPr/>
                    <a:lstStyle/>
                    <a:p>
                      <a:pPr>
                        <a:spcAft>
                          <a:spcPts val="0"/>
                        </a:spcAft>
                      </a:pPr>
                      <a:r>
                        <a:rPr lang="en-US" sz="1800" u="sng" dirty="0">
                          <a:latin typeface="Calibri"/>
                          <a:ea typeface="Calibri"/>
                          <a:cs typeface="Times New Roman"/>
                        </a:rPr>
                        <a:t>How</a:t>
                      </a:r>
                      <a:r>
                        <a:rPr lang="en-US" sz="1800" dirty="0">
                          <a:latin typeface="Calibri"/>
                          <a:ea typeface="Calibri"/>
                          <a:cs typeface="Times New Roman"/>
                        </a:rPr>
                        <a:t>:  Document how the key content management and preservation tasks will occur.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 name="Picture 2" descr="JISCcolour23 half size white border.png"/>
          <p:cNvPicPr>
            <a:picLocks noChangeAspect="1"/>
          </p:cNvPicPr>
          <p:nvPr/>
        </p:nvPicPr>
        <p:blipFill>
          <a:blip r:embed="rId2" cstate="print"/>
          <a:srcRect/>
          <a:stretch>
            <a:fillRect/>
          </a:stretch>
        </p:blipFill>
        <p:spPr bwMode="auto">
          <a:xfrm>
            <a:off x="7956550" y="74613"/>
            <a:ext cx="1079500" cy="617537"/>
          </a:xfrm>
          <a:prstGeom prst="rect">
            <a:avLst/>
          </a:prstGeom>
          <a:noFill/>
          <a:ln w="9525">
            <a:noFill/>
            <a:miter lim="800000"/>
            <a:headEnd/>
            <a:tailEnd/>
          </a:ln>
        </p:spPr>
      </p:pic>
      <p:sp>
        <p:nvSpPr>
          <p:cNvPr id="5" name="TextBox 4"/>
          <p:cNvSpPr txBox="1"/>
          <p:nvPr/>
        </p:nvSpPr>
        <p:spPr>
          <a:xfrm>
            <a:off x="251520" y="332656"/>
            <a:ext cx="6552728" cy="369332"/>
          </a:xfrm>
          <a:prstGeom prst="rect">
            <a:avLst/>
          </a:prstGeom>
          <a:noFill/>
        </p:spPr>
        <p:txBody>
          <a:bodyPr wrap="square" rtlCol="0">
            <a:spAutoFit/>
          </a:bodyPr>
          <a:lstStyle/>
          <a:p>
            <a:pPr>
              <a:spcAft>
                <a:spcPts val="1200"/>
              </a:spcAft>
            </a:pPr>
            <a:r>
              <a:rPr lang="en-GB" i="1" dirty="0" smtClean="0"/>
              <a:t>How digital preservation (and the APA) can help?</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1908</TotalTime>
  <Words>1114</Words>
  <Application>Microsoft Office PowerPoint</Application>
  <PresentationFormat>On-screen Show (4:3)</PresentationFormat>
  <Paragraphs>124</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Neil.Grindley</dc:creator>
  <cp:lastModifiedBy> </cp:lastModifiedBy>
  <cp:revision>9</cp:revision>
  <dcterms:created xsi:type="dcterms:W3CDTF">2012-11-04T16:43:05Z</dcterms:created>
  <dcterms:modified xsi:type="dcterms:W3CDTF">2012-11-06T07:57:12Z</dcterms:modified>
</cp:coreProperties>
</file>