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301" r:id="rId5"/>
    <p:sldId id="260" r:id="rId6"/>
    <p:sldId id="300" r:id="rId7"/>
    <p:sldId id="262" r:id="rId8"/>
    <p:sldId id="261" r:id="rId9"/>
    <p:sldId id="263" r:id="rId10"/>
    <p:sldId id="265" r:id="rId11"/>
    <p:sldId id="302" r:id="rId12"/>
    <p:sldId id="264" r:id="rId13"/>
    <p:sldId id="291" r:id="rId14"/>
    <p:sldId id="292" r:id="rId15"/>
    <p:sldId id="293" r:id="rId16"/>
    <p:sldId id="294" r:id="rId17"/>
    <p:sldId id="295" r:id="rId18"/>
    <p:sldId id="296" r:id="rId19"/>
    <p:sldId id="297" r:id="rId20"/>
    <p:sldId id="298" r:id="rId21"/>
    <p:sldId id="29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F42FB"/>
    <a:srgbClr val="332EFB"/>
    <a:srgbClr val="0000E3"/>
    <a:srgbClr val="FEE06E"/>
    <a:srgbClr val="3530FB"/>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344" y="-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5" name="Footer Placeholder 4"/>
          <p:cNvSpPr>
            <a:spLocks noGrp="1"/>
          </p:cNvSpPr>
          <p:nvPr>
            <p:ph type="ftr" sz="quarter" idx="11"/>
          </p:nvPr>
        </p:nvSpPr>
        <p:spPr>
          <a:xfrm>
            <a:off x="457200" y="5999413"/>
            <a:ext cx="8229600" cy="686120"/>
          </a:xfrm>
        </p:spPr>
        <p:txBody>
          <a:bodyPr/>
          <a:lstStyle/>
          <a:p>
            <a:endParaRPr lang="en-US" dirty="0"/>
          </a:p>
        </p:txBody>
      </p:sp>
    </p:spTree>
    <p:extLst>
      <p:ext uri="{BB962C8B-B14F-4D97-AF65-F5344CB8AC3E}">
        <p14:creationId xmlns:p14="http://schemas.microsoft.com/office/powerpoint/2010/main" val="120716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162457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1825334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159590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1977883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1507418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71517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1342339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53683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C52FDE21-AFCA-9C48-AD7A-B03F27C96F0B}" type="datetimeFigureOut">
              <a:rPr lang="en-US" smtClean="0"/>
              <a:t>11/6/12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9B40B925-CCA9-DC4A-A95D-851A8176CD2F}" type="slidenum">
              <a:rPr lang="en-US" smtClean="0"/>
              <a:t>‹#›</a:t>
            </a:fld>
            <a:endParaRPr lang="en-US"/>
          </a:p>
        </p:txBody>
      </p:sp>
    </p:spTree>
    <p:extLst>
      <p:ext uri="{BB962C8B-B14F-4D97-AF65-F5344CB8AC3E}">
        <p14:creationId xmlns:p14="http://schemas.microsoft.com/office/powerpoint/2010/main" val="3795053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gradFill flip="none" rotWithShape="1">
          <a:gsLst>
            <a:gs pos="15000">
              <a:srgbClr val="0000E3"/>
            </a:gs>
            <a:gs pos="96000">
              <a:srgbClr val="3F42FB"/>
            </a:gs>
          </a:gsLst>
          <a:lin ang="159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696493"/>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08669"/>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06428"/>
            <a:ext cx="5486400" cy="70050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457200" y="6105424"/>
            <a:ext cx="8229600" cy="686120"/>
          </a:xfrm>
        </p:spPr>
        <p:txBody>
          <a:bodyPr/>
          <a:lstStyle/>
          <a:p>
            <a:endParaRPr lang="en-US" dirty="0"/>
          </a:p>
        </p:txBody>
      </p:sp>
    </p:spTree>
    <p:extLst>
      <p:ext uri="{BB962C8B-B14F-4D97-AF65-F5344CB8AC3E}">
        <p14:creationId xmlns:p14="http://schemas.microsoft.com/office/powerpoint/2010/main" val="20739639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5000">
              <a:srgbClr val="0000E3"/>
            </a:gs>
            <a:gs pos="96000">
              <a:srgbClr val="332EFB"/>
            </a:gs>
          </a:gsLst>
          <a:lin ang="159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35118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7200" y="6035356"/>
            <a:ext cx="8229600" cy="68612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7" name="Picture 6" descr="irmtlogo2012C.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520173" y="6118814"/>
            <a:ext cx="5294205" cy="512876"/>
          </a:xfrm>
          <a:prstGeom prst="rect">
            <a:avLst/>
          </a:prstGeom>
        </p:spPr>
      </p:pic>
    </p:spTree>
    <p:extLst>
      <p:ext uri="{BB962C8B-B14F-4D97-AF65-F5344CB8AC3E}">
        <p14:creationId xmlns:p14="http://schemas.microsoft.com/office/powerpoint/2010/main" val="1115330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bg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bg1">
              <a:lumMod val="9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rgbClr val="F2F2F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rgbClr val="F2F2F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rgbClr val="F2F2F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9177"/>
            <a:ext cx="7772400" cy="2761273"/>
          </a:xfrm>
        </p:spPr>
        <p:txBody>
          <a:bodyPr>
            <a:normAutofit/>
          </a:bodyPr>
          <a:lstStyle/>
          <a:p>
            <a:r>
              <a:rPr lang="en-US" b="1" dirty="0" smtClean="0">
                <a:latin typeface="Helvetica"/>
                <a:cs typeface="Helvetica"/>
              </a:rPr>
              <a:t>Open Data from Reliable Records</a:t>
            </a:r>
            <a:endParaRPr lang="en-US" b="1" dirty="0">
              <a:latin typeface="Helvetica"/>
              <a:cs typeface="Helvetica"/>
            </a:endParaRPr>
          </a:p>
        </p:txBody>
      </p:sp>
      <p:sp>
        <p:nvSpPr>
          <p:cNvPr id="3" name="Subtitle 2"/>
          <p:cNvSpPr>
            <a:spLocks noGrp="1"/>
          </p:cNvSpPr>
          <p:nvPr>
            <p:ph type="subTitle" idx="1"/>
          </p:nvPr>
        </p:nvSpPr>
        <p:spPr/>
        <p:txBody>
          <a:bodyPr/>
          <a:lstStyle/>
          <a:p>
            <a:endParaRPr lang="en-US" dirty="0"/>
          </a:p>
          <a:p>
            <a:r>
              <a:rPr lang="en-US" dirty="0" smtClean="0"/>
              <a:t>Anne Thurston</a:t>
            </a:r>
            <a:endParaRPr lang="en-US" dirty="0"/>
          </a:p>
        </p:txBody>
      </p:sp>
    </p:spTree>
    <p:extLst>
      <p:ext uri="{BB962C8B-B14F-4D97-AF65-F5344CB8AC3E}">
        <p14:creationId xmlns:p14="http://schemas.microsoft.com/office/powerpoint/2010/main" val="25770906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2800" b="1" dirty="0"/>
          </a:p>
        </p:txBody>
      </p:sp>
      <p:sp>
        <p:nvSpPr>
          <p:cNvPr id="3" name="Content Placeholder 2"/>
          <p:cNvSpPr>
            <a:spLocks noGrp="1"/>
          </p:cNvSpPr>
          <p:nvPr>
            <p:ph idx="1"/>
          </p:nvPr>
        </p:nvSpPr>
        <p:spPr>
          <a:xfrm>
            <a:off x="457200" y="914400"/>
            <a:ext cx="8229600" cy="5036985"/>
          </a:xfrm>
        </p:spPr>
        <p:txBody>
          <a:bodyPr>
            <a:normAutofit/>
          </a:bodyPr>
          <a:lstStyle/>
          <a:p>
            <a:pPr marL="0" indent="0">
              <a:buNone/>
            </a:pPr>
            <a:r>
              <a:rPr lang="en-US" sz="3400" dirty="0" smtClean="0"/>
              <a:t>As the high expectations for Open Data are translated into developing country contexts, questions need to be asked about the veracity of the data available and its relationship to records as sources of evidence.  </a:t>
            </a:r>
            <a:endParaRPr lang="en-US" sz="3400" dirty="0"/>
          </a:p>
        </p:txBody>
      </p:sp>
    </p:spTree>
    <p:extLst>
      <p:ext uri="{BB962C8B-B14F-4D97-AF65-F5344CB8AC3E}">
        <p14:creationId xmlns:p14="http://schemas.microsoft.com/office/powerpoint/2010/main" val="89425592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9862"/>
          </a:xfrm>
        </p:spPr>
        <p:txBody>
          <a:bodyPr>
            <a:normAutofit fontScale="90000"/>
          </a:bodyPr>
          <a:lstStyle/>
          <a:p>
            <a:endParaRPr lang="en-US" dirty="0"/>
          </a:p>
        </p:txBody>
      </p:sp>
      <p:pic>
        <p:nvPicPr>
          <p:cNvPr id="5" name="Content Placeholder 4"/>
          <p:cNvPicPr>
            <a:picLocks noGrp="1" noChangeAspect="1"/>
          </p:cNvPicPr>
          <p:nvPr>
            <p:ph idx="1"/>
          </p:nvPr>
        </p:nvPicPr>
        <p:blipFill>
          <a:blip r:embed="rId2"/>
          <a:srcRect t="1639" b="1639"/>
          <a:stretch>
            <a:fillRect/>
          </a:stretch>
        </p:blipFill>
        <p:spPr>
          <a:xfrm>
            <a:off x="457200" y="685800"/>
            <a:ext cx="8229600" cy="5265585"/>
          </a:xfrm>
        </p:spPr>
      </p:pic>
    </p:spTree>
    <p:extLst>
      <p:ext uri="{BB962C8B-B14F-4D97-AF65-F5344CB8AC3E}">
        <p14:creationId xmlns:p14="http://schemas.microsoft.com/office/powerpoint/2010/main" val="8411422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0862"/>
          </a:xfrm>
        </p:spPr>
        <p:txBody>
          <a:bodyPr>
            <a:normAutofit fontScale="90000"/>
          </a:bodyPr>
          <a:lstStyle/>
          <a:p>
            <a:endParaRPr lang="en-US" b="1" dirty="0"/>
          </a:p>
        </p:txBody>
      </p:sp>
      <p:sp>
        <p:nvSpPr>
          <p:cNvPr id="3" name="Content Placeholder 2"/>
          <p:cNvSpPr>
            <a:spLocks noGrp="1"/>
          </p:cNvSpPr>
          <p:nvPr>
            <p:ph idx="1"/>
          </p:nvPr>
        </p:nvSpPr>
        <p:spPr>
          <a:xfrm>
            <a:off x="457200" y="1155700"/>
            <a:ext cx="8229600" cy="4795685"/>
          </a:xfrm>
        </p:spPr>
        <p:txBody>
          <a:bodyPr/>
          <a:lstStyle/>
          <a:p>
            <a:pPr marL="0" indent="0">
              <a:buNone/>
            </a:pPr>
            <a:r>
              <a:rPr lang="en-US" sz="3400" dirty="0" smtClean="0"/>
              <a:t>For the most part, development planners and government stakeholders are unaware of preservation and access issues, of the cost of the failure to address these issues or of what needs to be done.</a:t>
            </a:r>
          </a:p>
          <a:p>
            <a:pPr marL="0" indent="0">
              <a:buNone/>
            </a:pPr>
            <a:endParaRPr lang="en-US" sz="1400" dirty="0"/>
          </a:p>
          <a:p>
            <a:pPr marL="0" indent="0">
              <a:buNone/>
            </a:pPr>
            <a:r>
              <a:rPr lang="en-US" sz="3400" dirty="0" smtClean="0"/>
              <a:t>They still tend to believe that technology will resolve the problems.</a:t>
            </a:r>
            <a:endParaRPr lang="en-US" sz="3400" dirty="0"/>
          </a:p>
        </p:txBody>
      </p:sp>
    </p:spTree>
    <p:extLst>
      <p:ext uri="{BB962C8B-B14F-4D97-AF65-F5344CB8AC3E}">
        <p14:creationId xmlns:p14="http://schemas.microsoft.com/office/powerpoint/2010/main" val="406517703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0062"/>
          </a:xfrm>
        </p:spPr>
        <p:txBody>
          <a:bodyPr>
            <a:normAutofit fontScale="90000"/>
          </a:bodyPr>
          <a:lstStyle/>
          <a:p>
            <a:endParaRPr lang="en-US" dirty="0"/>
          </a:p>
        </p:txBody>
      </p:sp>
      <p:sp>
        <p:nvSpPr>
          <p:cNvPr id="3" name="Content Placeholder 2"/>
          <p:cNvSpPr>
            <a:spLocks noGrp="1"/>
          </p:cNvSpPr>
          <p:nvPr>
            <p:ph idx="1"/>
          </p:nvPr>
        </p:nvSpPr>
        <p:spPr>
          <a:xfrm>
            <a:off x="457200" y="863600"/>
            <a:ext cx="8229600" cy="5087785"/>
          </a:xfrm>
        </p:spPr>
        <p:txBody>
          <a:bodyPr/>
          <a:lstStyle/>
          <a:p>
            <a:pPr marL="0" indent="0">
              <a:buNone/>
            </a:pPr>
            <a:r>
              <a:rPr lang="en-US" dirty="0" smtClean="0"/>
              <a:t>There are major gaps in the institutional and regulatory framework needed to ensure that digital records and data remain accessible and trustworthy.</a:t>
            </a:r>
          </a:p>
          <a:p>
            <a:pPr marL="0" indent="0">
              <a:buNone/>
            </a:pPr>
            <a:endParaRPr lang="en-US" sz="1800" dirty="0"/>
          </a:p>
          <a:p>
            <a:pPr marL="0" indent="0">
              <a:buNone/>
            </a:pPr>
            <a:r>
              <a:rPr lang="en-US" sz="3400" dirty="0" smtClean="0"/>
              <a:t>National archives are severely underfunded, legislation is out of date, international standards have not been introduced.</a:t>
            </a:r>
            <a:endParaRPr lang="en-US" sz="3400" dirty="0"/>
          </a:p>
        </p:txBody>
      </p:sp>
    </p:spTree>
    <p:extLst>
      <p:ext uri="{BB962C8B-B14F-4D97-AF65-F5344CB8AC3E}">
        <p14:creationId xmlns:p14="http://schemas.microsoft.com/office/powerpoint/2010/main" val="3346989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0862"/>
          </a:xfrm>
        </p:spPr>
        <p:txBody>
          <a:bodyPr>
            <a:normAutofit fontScale="90000"/>
          </a:bodyPr>
          <a:lstStyle/>
          <a:p>
            <a:endParaRPr lang="en-US" dirty="0"/>
          </a:p>
        </p:txBody>
      </p:sp>
      <p:sp>
        <p:nvSpPr>
          <p:cNvPr id="3" name="Content Placeholder 2"/>
          <p:cNvSpPr>
            <a:spLocks noGrp="1"/>
          </p:cNvSpPr>
          <p:nvPr>
            <p:ph idx="1"/>
          </p:nvPr>
        </p:nvSpPr>
        <p:spPr>
          <a:xfrm>
            <a:off x="457200" y="952500"/>
            <a:ext cx="8229600" cy="4998885"/>
          </a:xfrm>
        </p:spPr>
        <p:txBody>
          <a:bodyPr>
            <a:normAutofit/>
          </a:bodyPr>
          <a:lstStyle/>
          <a:p>
            <a:pPr marL="0" indent="0">
              <a:buNone/>
            </a:pPr>
            <a:r>
              <a:rPr lang="en-US" sz="3400" dirty="0" smtClean="0"/>
              <a:t>Relatively few information professionals worldwide have had in-depth training and experience in managing and preserving digital information.  </a:t>
            </a:r>
            <a:endParaRPr lang="en-US" sz="3400" dirty="0"/>
          </a:p>
        </p:txBody>
      </p:sp>
    </p:spTree>
    <p:extLst>
      <p:ext uri="{BB962C8B-B14F-4D97-AF65-F5344CB8AC3E}">
        <p14:creationId xmlns:p14="http://schemas.microsoft.com/office/powerpoint/2010/main" val="5906554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The Open Government Partnership offers a significant opportunity for linking the records and Open Data communities.  At present, records  barely feature on the Open Government agenda, but for many of the 57 countries that have signed up to the Partnership, Open Data projects, are a key element of commitments.</a:t>
            </a:r>
            <a:endParaRPr lang="en-US" sz="3400" dirty="0"/>
          </a:p>
        </p:txBody>
      </p:sp>
    </p:spTree>
    <p:extLst>
      <p:ext uri="{BB962C8B-B14F-4D97-AF65-F5344CB8AC3E}">
        <p14:creationId xmlns:p14="http://schemas.microsoft.com/office/powerpoint/2010/main" val="272093511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A number of significant issues are surfacing that have the potential to undermine Open Data initiatives. The problems encountered have a direct relationship to the lack of standards, policies and practices for managing records and data.</a:t>
            </a:r>
            <a:endParaRPr lang="en-US" sz="3400" dirty="0"/>
          </a:p>
        </p:txBody>
      </p:sp>
    </p:spTree>
    <p:extLst>
      <p:ext uri="{BB962C8B-B14F-4D97-AF65-F5344CB8AC3E}">
        <p14:creationId xmlns:p14="http://schemas.microsoft.com/office/powerpoint/2010/main" val="293154956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The lack of an evidence trail back to a verifiable source can be hugely damaging if it later transpires that they are not trustworthy.</a:t>
            </a:r>
          </a:p>
          <a:p>
            <a:pPr marL="0" indent="0">
              <a:buNone/>
            </a:pPr>
            <a:endParaRPr lang="en-US" sz="1800" dirty="0"/>
          </a:p>
          <a:p>
            <a:pPr marL="0" indent="0">
              <a:buNone/>
            </a:pPr>
            <a:r>
              <a:rPr lang="en-US" sz="3400" dirty="0" smtClean="0"/>
              <a:t>At best, organisations can waste time and resources; at worst, citizens and stakeholders can be actively misled, erroneous decisions can be made and resources wasted.  </a:t>
            </a:r>
            <a:endParaRPr lang="en-US" sz="3400" dirty="0"/>
          </a:p>
        </p:txBody>
      </p:sp>
    </p:spTree>
    <p:extLst>
      <p:ext uri="{BB962C8B-B14F-4D97-AF65-F5344CB8AC3E}">
        <p14:creationId xmlns:p14="http://schemas.microsoft.com/office/powerpoint/2010/main" val="29441415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The failure to effectively consolidate, present and provide access can also result in wasted resources and misinformation, and can require considerable work before it can be used.  </a:t>
            </a:r>
            <a:endParaRPr lang="en-US" sz="3400" dirty="0"/>
          </a:p>
        </p:txBody>
      </p:sp>
    </p:spTree>
    <p:extLst>
      <p:ext uri="{BB962C8B-B14F-4D97-AF65-F5344CB8AC3E}">
        <p14:creationId xmlns:p14="http://schemas.microsoft.com/office/powerpoint/2010/main" val="31915018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Data is can be released that offers little value to potential users due to type, comprehensiveness or timeliness.  The risk is that incomplete, out-of date or incomplete data will be little practical use. </a:t>
            </a:r>
            <a:endParaRPr lang="en-US" sz="3400" dirty="0"/>
          </a:p>
        </p:txBody>
      </p:sp>
    </p:spTree>
    <p:extLst>
      <p:ext uri="{BB962C8B-B14F-4D97-AF65-F5344CB8AC3E}">
        <p14:creationId xmlns:p14="http://schemas.microsoft.com/office/powerpoint/2010/main" val="134832598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84127"/>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827835"/>
            <a:ext cx="8229600" cy="5123549"/>
          </a:xfrm>
        </p:spPr>
        <p:txBody>
          <a:bodyPr>
            <a:normAutofit/>
          </a:bodyPr>
          <a:lstStyle/>
          <a:p>
            <a:pPr marL="0" indent="0">
              <a:buNone/>
            </a:pPr>
            <a:r>
              <a:rPr lang="en-US" sz="3600" dirty="0" smtClean="0">
                <a:cs typeface="Trebuchet MS"/>
              </a:rPr>
              <a:t>The Open Data movement, a key aspect of Open Government, is now a top development interest across the world.  </a:t>
            </a:r>
          </a:p>
          <a:p>
            <a:pPr marL="0" indent="0">
              <a:buNone/>
            </a:pPr>
            <a:endParaRPr lang="en-US" sz="2000" dirty="0">
              <a:cs typeface="Trebuchet MS"/>
            </a:endParaRPr>
          </a:p>
          <a:p>
            <a:pPr marL="0" indent="0">
              <a:buNone/>
            </a:pPr>
            <a:r>
              <a:rPr lang="en-US" sz="3600" dirty="0" smtClean="0">
                <a:cs typeface="Trebuchet MS"/>
              </a:rPr>
              <a:t>There is great hope that data will provide the key to transparency, accountability, anti-corruption and citizens’ rights in countries worldwide. </a:t>
            </a:r>
            <a:endParaRPr lang="en-US" sz="3600" dirty="0">
              <a:cs typeface="Trebuchet MS"/>
            </a:endParaRPr>
          </a:p>
        </p:txBody>
      </p:sp>
    </p:spTree>
    <p:extLst>
      <p:ext uri="{BB962C8B-B14F-4D97-AF65-F5344CB8AC3E}">
        <p14:creationId xmlns:p14="http://schemas.microsoft.com/office/powerpoint/2010/main" val="327165950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Data may not survive because it is not captured in secure, professionally managed facilities.</a:t>
            </a:r>
            <a:endParaRPr lang="en-US" sz="3400" dirty="0"/>
          </a:p>
        </p:txBody>
      </p:sp>
    </p:spTree>
    <p:extLst>
      <p:ext uri="{BB962C8B-B14F-4D97-AF65-F5344CB8AC3E}">
        <p14:creationId xmlns:p14="http://schemas.microsoft.com/office/powerpoint/2010/main" val="366303555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1662"/>
          </a:xfrm>
        </p:spPr>
        <p:txBody>
          <a:bodyPr>
            <a:normAutofit fontScale="90000"/>
          </a:bodyPr>
          <a:lstStyle/>
          <a:p>
            <a:endParaRPr lang="en-US" dirty="0"/>
          </a:p>
        </p:txBody>
      </p:sp>
      <p:sp>
        <p:nvSpPr>
          <p:cNvPr id="3" name="Content Placeholder 2"/>
          <p:cNvSpPr>
            <a:spLocks noGrp="1"/>
          </p:cNvSpPr>
          <p:nvPr>
            <p:ph idx="1"/>
          </p:nvPr>
        </p:nvSpPr>
        <p:spPr>
          <a:xfrm>
            <a:off x="457200" y="876300"/>
            <a:ext cx="8229600" cy="5075085"/>
          </a:xfrm>
        </p:spPr>
        <p:txBody>
          <a:bodyPr>
            <a:normAutofit/>
          </a:bodyPr>
          <a:lstStyle/>
          <a:p>
            <a:pPr marL="0" indent="0">
              <a:buNone/>
            </a:pPr>
            <a:r>
              <a:rPr lang="en-US" sz="3400" dirty="0" smtClean="0"/>
              <a:t>If trust in the data is undermined, trust in Open Data and Open Government initiatives will be undermined.  However, if the Open Data and the records management communities can find common ground in the Open Government environment, there is a significant opportunity to enhance openness internationally and to strengthen the evidence base worldwide.</a:t>
            </a:r>
            <a:endParaRPr lang="en-US" sz="3400" dirty="0"/>
          </a:p>
        </p:txBody>
      </p:sp>
    </p:spTree>
    <p:extLst>
      <p:ext uri="{BB962C8B-B14F-4D97-AF65-F5344CB8AC3E}">
        <p14:creationId xmlns:p14="http://schemas.microsoft.com/office/powerpoint/2010/main" val="118081262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7219"/>
          </a:xfrm>
        </p:spPr>
        <p:txBody>
          <a:bodyPr>
            <a:normAutofit fontScale="90000"/>
          </a:bodyPr>
          <a:lstStyle/>
          <a:p>
            <a:endParaRPr lang="en-US" dirty="0"/>
          </a:p>
        </p:txBody>
      </p:sp>
      <p:sp>
        <p:nvSpPr>
          <p:cNvPr id="3" name="Content Placeholder 2"/>
          <p:cNvSpPr>
            <a:spLocks noGrp="1"/>
          </p:cNvSpPr>
          <p:nvPr>
            <p:ph idx="1"/>
          </p:nvPr>
        </p:nvSpPr>
        <p:spPr>
          <a:xfrm>
            <a:off x="457200" y="669074"/>
            <a:ext cx="8229600" cy="5282312"/>
          </a:xfrm>
        </p:spPr>
        <p:txBody>
          <a:bodyPr>
            <a:normAutofit/>
          </a:bodyPr>
          <a:lstStyle/>
          <a:p>
            <a:pPr marL="0" indent="0">
              <a:buNone/>
            </a:pPr>
            <a:endParaRPr lang="en-US" sz="1200" dirty="0"/>
          </a:p>
          <a:p>
            <a:pPr marL="0" indent="0">
              <a:buNone/>
            </a:pPr>
            <a:r>
              <a:rPr lang="en-US" sz="3400" dirty="0" smtClean="0"/>
              <a:t>Government data is largely drawn from records.   Achieving global goals for increased transparency through Open Government and Open Data depends in large measure on the strength of the framework for managing public sector records. </a:t>
            </a:r>
            <a:endParaRPr lang="en-US" dirty="0"/>
          </a:p>
        </p:txBody>
      </p:sp>
    </p:spTree>
    <p:extLst>
      <p:ext uri="{BB962C8B-B14F-4D97-AF65-F5344CB8AC3E}">
        <p14:creationId xmlns:p14="http://schemas.microsoft.com/office/powerpoint/2010/main" val="29230968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062"/>
          </a:xfrm>
        </p:spPr>
        <p:txBody>
          <a:bodyPr>
            <a:normAutofit fontScale="90000"/>
          </a:bodyPr>
          <a:lstStyle/>
          <a:p>
            <a:endParaRPr lang="en-US" dirty="0"/>
          </a:p>
        </p:txBody>
      </p:sp>
      <p:sp>
        <p:nvSpPr>
          <p:cNvPr id="3" name="Content Placeholder 2"/>
          <p:cNvSpPr>
            <a:spLocks noGrp="1"/>
          </p:cNvSpPr>
          <p:nvPr>
            <p:ph idx="1"/>
          </p:nvPr>
        </p:nvSpPr>
        <p:spPr>
          <a:xfrm>
            <a:off x="457200" y="1028700"/>
            <a:ext cx="8229600" cy="4922685"/>
          </a:xfrm>
        </p:spPr>
        <p:txBody>
          <a:bodyPr/>
          <a:lstStyle/>
          <a:p>
            <a:pPr marL="0" indent="0">
              <a:buNone/>
            </a:pPr>
            <a:r>
              <a:rPr lang="en-US" sz="3400" dirty="0" smtClean="0"/>
              <a:t>There is a lack of clarity about records and data.  Most development specialists still overlook the significance of records for reliable data.  The Open Data Community sometimes refers to ‘data records’ or to ‘paperless data’.</a:t>
            </a:r>
          </a:p>
          <a:p>
            <a:pPr marL="0" indent="0">
              <a:buNone/>
            </a:pPr>
            <a:endParaRPr lang="en-US" sz="1800" dirty="0"/>
          </a:p>
          <a:p>
            <a:pPr marL="0" indent="0">
              <a:buNone/>
            </a:pPr>
            <a:r>
              <a:rPr lang="en-US" dirty="0" smtClean="0"/>
              <a:t>There is a belief that records are paper documents and data </a:t>
            </a:r>
            <a:r>
              <a:rPr lang="en-US" smtClean="0"/>
              <a:t>are electronic </a:t>
            </a:r>
            <a:r>
              <a:rPr lang="en-US" dirty="0" smtClean="0"/>
              <a:t>documents.</a:t>
            </a:r>
            <a:endParaRPr lang="en-US" dirty="0"/>
          </a:p>
        </p:txBody>
      </p:sp>
    </p:spTree>
    <p:extLst>
      <p:ext uri="{BB962C8B-B14F-4D97-AF65-F5344CB8AC3E}">
        <p14:creationId xmlns:p14="http://schemas.microsoft.com/office/powerpoint/2010/main" val="1447256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963920"/>
            <a:ext cx="8229600" cy="4987466"/>
          </a:xfrm>
        </p:spPr>
        <p:txBody>
          <a:bodyPr>
            <a:normAutofit/>
          </a:bodyPr>
          <a:lstStyle/>
          <a:p>
            <a:pPr marL="0" indent="0">
              <a:buNone/>
            </a:pPr>
            <a:r>
              <a:rPr lang="en-US" sz="3400" dirty="0" smtClean="0"/>
              <a:t>Questions need to be asked about the veracity of the data available and its relationship to records as sources of evidence.  Can the records from which the data are derived be trusted?</a:t>
            </a:r>
            <a:endParaRPr lang="en-US" sz="1200" dirty="0" smtClean="0"/>
          </a:p>
        </p:txBody>
      </p:sp>
    </p:spTree>
    <p:extLst>
      <p:ext uri="{BB962C8B-B14F-4D97-AF65-F5344CB8AC3E}">
        <p14:creationId xmlns:p14="http://schemas.microsoft.com/office/powerpoint/2010/main" val="65139159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927100"/>
            <a:ext cx="8229600" cy="5024285"/>
          </a:xfrm>
        </p:spPr>
        <p:txBody>
          <a:bodyPr>
            <a:normAutofit/>
          </a:bodyPr>
          <a:lstStyle/>
          <a:p>
            <a:pPr marL="0" indent="0">
              <a:buNone/>
            </a:pPr>
            <a:r>
              <a:rPr lang="en-US" sz="3400" dirty="0" smtClean="0"/>
              <a:t>To remain authentic, reliable, complete and accessible for as long as needed, records and data must be managed within a trusted environment that protects their integrity.  This involves a combination of laws and policies, standards and practices, and skills.</a:t>
            </a:r>
            <a:endParaRPr lang="en-US" sz="3400" dirty="0"/>
          </a:p>
        </p:txBody>
      </p:sp>
    </p:spTree>
    <p:extLst>
      <p:ext uri="{BB962C8B-B14F-4D97-AF65-F5344CB8AC3E}">
        <p14:creationId xmlns:p14="http://schemas.microsoft.com/office/powerpoint/2010/main" val="267612928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457200" y="1016000"/>
            <a:ext cx="8229600" cy="4935385"/>
          </a:xfrm>
        </p:spPr>
        <p:txBody>
          <a:bodyPr>
            <a:normAutofit lnSpcReduction="10000"/>
          </a:bodyPr>
          <a:lstStyle/>
          <a:p>
            <a:pPr marL="0" indent="0">
              <a:buNone/>
            </a:pPr>
            <a:r>
              <a:rPr lang="en-US" sz="3400" dirty="0" smtClean="0"/>
              <a:t>The Open Data approach has evolved from principles developed by the dataset community.  The approach draws on subject-based cataloguing rules.  There has been little involvement by records professionals, whose focus is on context.</a:t>
            </a:r>
          </a:p>
          <a:p>
            <a:pPr marL="0" indent="0">
              <a:buNone/>
            </a:pPr>
            <a:endParaRPr lang="en-US" sz="1900" dirty="0"/>
          </a:p>
          <a:p>
            <a:pPr marL="0" indent="0">
              <a:buNone/>
            </a:pPr>
            <a:r>
              <a:rPr lang="en-US" sz="3400" dirty="0" smtClean="0"/>
              <a:t>If datasets are separated from the records from which they are derived, the context is lost.</a:t>
            </a:r>
            <a:endParaRPr lang="en-US" sz="3400" dirty="0"/>
          </a:p>
        </p:txBody>
      </p:sp>
    </p:spTree>
    <p:extLst>
      <p:ext uri="{BB962C8B-B14F-4D97-AF65-F5344CB8AC3E}">
        <p14:creationId xmlns:p14="http://schemas.microsoft.com/office/powerpoint/2010/main" val="35471764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44331"/>
            <a:ext cx="8229600" cy="5407054"/>
          </a:xfrm>
        </p:spPr>
        <p:txBody>
          <a:bodyPr>
            <a:normAutofit/>
          </a:bodyPr>
          <a:lstStyle/>
          <a:p>
            <a:pPr marL="0" indent="0">
              <a:buNone/>
            </a:pPr>
            <a:endParaRPr lang="en-US" dirty="0" smtClean="0"/>
          </a:p>
          <a:p>
            <a:pPr marL="0" indent="0">
              <a:buNone/>
            </a:pPr>
            <a:r>
              <a:rPr lang="en-US" sz="3400" dirty="0" smtClean="0"/>
              <a:t>The integrity of digital records depends upon a quickly changing array of hardware and software.  If they are not carefully managed and protected, their availability, authenticity and usability cannot be guaranteed, with the result that data will be incomplete and untraceable.  </a:t>
            </a:r>
            <a:endParaRPr lang="en-US" dirty="0"/>
          </a:p>
          <a:p>
            <a:endParaRPr lang="en-US" dirty="0"/>
          </a:p>
        </p:txBody>
      </p:sp>
    </p:spTree>
    <p:extLst>
      <p:ext uri="{BB962C8B-B14F-4D97-AF65-F5344CB8AC3E}">
        <p14:creationId xmlns:p14="http://schemas.microsoft.com/office/powerpoint/2010/main" val="32100289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61962"/>
          </a:xfrm>
        </p:spPr>
        <p:txBody>
          <a:bodyPr>
            <a:normAutofit fontScale="90000"/>
          </a:bodyPr>
          <a:lstStyle/>
          <a:p>
            <a:endParaRPr lang="en-US" b="1" dirty="0"/>
          </a:p>
        </p:txBody>
      </p:sp>
      <p:sp>
        <p:nvSpPr>
          <p:cNvPr id="3" name="Content Placeholder 2"/>
          <p:cNvSpPr>
            <a:spLocks noGrp="1"/>
          </p:cNvSpPr>
          <p:nvPr>
            <p:ph idx="1"/>
          </p:nvPr>
        </p:nvSpPr>
        <p:spPr>
          <a:xfrm>
            <a:off x="457200" y="736600"/>
            <a:ext cx="8229600" cy="5214785"/>
          </a:xfrm>
        </p:spPr>
        <p:txBody>
          <a:bodyPr>
            <a:normAutofit/>
          </a:bodyPr>
          <a:lstStyle/>
          <a:p>
            <a:pPr marL="0" indent="0">
              <a:buNone/>
            </a:pPr>
            <a:r>
              <a:rPr lang="en-US" sz="3400" dirty="0" smtClean="0"/>
              <a:t>Digital records and data must be captured  and held in a safe, neutral and professionally managed repository and supported by complete metadata if they are to survive.  </a:t>
            </a:r>
          </a:p>
          <a:p>
            <a:pPr marL="0" indent="0">
              <a:buNone/>
            </a:pPr>
            <a:r>
              <a:rPr lang="en-US" sz="3400" dirty="0" smtClean="0"/>
              <a:t>Trusted digital repositories are the internationally accepted, technology-neutral means of providing long term access to digital records and datasets and protecting their integrity, completeness and traceability. </a:t>
            </a:r>
            <a:endParaRPr lang="en-US" dirty="0"/>
          </a:p>
        </p:txBody>
      </p:sp>
    </p:spTree>
    <p:extLst>
      <p:ext uri="{BB962C8B-B14F-4D97-AF65-F5344CB8AC3E}">
        <p14:creationId xmlns:p14="http://schemas.microsoft.com/office/powerpoint/2010/main" val="15330655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rmttemplate1a">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irmttemplate1a.potx</Template>
  <TotalTime>4087</TotalTime>
  <Words>829</Words>
  <Application>Microsoft Macintosh PowerPoint</Application>
  <PresentationFormat>On-screen Show (4:3)</PresentationFormat>
  <Paragraphs>38</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irmttemplate1a</vt:lpstr>
      <vt:lpstr>Open Data from Reliable Records</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Anne Thurston</cp:lastModifiedBy>
  <cp:revision>115</cp:revision>
  <cp:lastPrinted>2012-09-16T08:30:04Z</cp:lastPrinted>
  <dcterms:created xsi:type="dcterms:W3CDTF">2012-09-15T22:40:52Z</dcterms:created>
  <dcterms:modified xsi:type="dcterms:W3CDTF">2012-11-06T10:16:28Z</dcterms:modified>
</cp:coreProperties>
</file>