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99" r:id="rId4"/>
    <p:sldId id="300" r:id="rId5"/>
    <p:sldId id="297" r:id="rId6"/>
    <p:sldId id="296" r:id="rId7"/>
    <p:sldId id="298" r:id="rId8"/>
    <p:sldId id="295" r:id="rId9"/>
    <p:sldId id="301" r:id="rId10"/>
    <p:sldId id="302" r:id="rId11"/>
    <p:sldId id="303" r:id="rId12"/>
    <p:sldId id="304" r:id="rId13"/>
    <p:sldId id="293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9" autoAdjust="0"/>
  </p:normalViewPr>
  <p:slideViewPr>
    <p:cSldViewPr>
      <p:cViewPr>
        <p:scale>
          <a:sx n="90" d="100"/>
          <a:sy n="90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50073-1590-4FF9-A46F-43BE8F673434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E57D0-243B-4C00-A22F-F8BAAE6D8A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38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2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2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>
              <a:solidFill>
                <a:prstClr val="white"/>
              </a:solidFill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11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11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12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12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13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13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14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14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15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15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16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16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17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17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3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3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>
              <a:solidFill>
                <a:prstClr val="white"/>
              </a:solidFill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4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4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5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5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6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6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7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7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8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8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9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9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8725" algn="l"/>
                <a:tab pos="1638300" algn="l"/>
                <a:tab pos="2047875" algn="l"/>
                <a:tab pos="2459038" algn="l"/>
                <a:tab pos="2870200" algn="l"/>
                <a:tab pos="3279775" algn="l"/>
                <a:tab pos="3689350" algn="l"/>
                <a:tab pos="4100513" algn="l"/>
                <a:tab pos="4511675" algn="l"/>
                <a:tab pos="4921250" algn="l"/>
                <a:tab pos="5330825" algn="l"/>
                <a:tab pos="5741988" algn="l"/>
                <a:tab pos="6153150" algn="l"/>
                <a:tab pos="6562725" algn="l"/>
                <a:tab pos="6973888" algn="l"/>
                <a:tab pos="7383463" algn="l"/>
                <a:tab pos="7793038" algn="l"/>
                <a:tab pos="82042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/>
            <a:fld id="{F872DFE3-3F83-4224-8291-22E8484EC5EE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eaLnBrk="1"/>
              <a:t>10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1035" y="8685404"/>
            <a:ext cx="2975352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7563" algn="l"/>
                <a:tab pos="1227138" algn="l"/>
                <a:tab pos="1638300" algn="l"/>
                <a:tab pos="2046288" algn="l"/>
                <a:tab pos="2457450" algn="l"/>
                <a:tab pos="2870200" algn="l"/>
                <a:tab pos="3278188" algn="l"/>
                <a:tab pos="3689350" algn="l"/>
                <a:tab pos="4098925" algn="l"/>
                <a:tab pos="4510088" algn="l"/>
                <a:tab pos="4919663" algn="l"/>
                <a:tab pos="5330825" algn="l"/>
                <a:tab pos="5741988" algn="l"/>
                <a:tab pos="6151563" algn="l"/>
                <a:tab pos="6561138" algn="l"/>
                <a:tab pos="6970713" algn="l"/>
                <a:tab pos="7381875" algn="l"/>
                <a:tab pos="7793038" algn="l"/>
                <a:tab pos="820261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fld id="{420E3DD7-49DD-463D-8AD6-EB8EB808E988}" type="slidenum">
              <a:rPr lang="de-DE" sz="1300">
                <a:solidFill>
                  <a:srgbClr val="000000"/>
                </a:solidFill>
                <a:latin typeface="Times New Roman" pitchFamily="-1" charset="0"/>
              </a:rPr>
              <a:pPr algn="r" eaLnBrk="1" hangingPunct="1"/>
              <a:t>10</a:t>
            </a:fld>
            <a:endParaRPr lang="de-DE" sz="1300">
              <a:solidFill>
                <a:srgbClr val="000000"/>
              </a:solidFill>
              <a:latin typeface="Times New Roman" pitchFamily="-1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002548" y="695244"/>
            <a:ext cx="4851292" cy="3427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515" tIns="41758" rIns="83515" bIns="41758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686124" y="4341967"/>
            <a:ext cx="5484139" cy="4115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38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67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4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38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78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6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04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9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7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24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28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781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72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67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4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16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04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7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24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28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2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23EB-763E-488F-B2C2-5E6FF02AABBD}" type="datetimeFigureOut">
              <a:rPr lang="de-DE" smtClean="0"/>
              <a:pPr/>
              <a:t>04.11.12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CD9A-1D83-4633-8AE1-16E2BF02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4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23EB-763E-488F-B2C2-5E6FF02AABBD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04.11.12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CD9A-1D83-4633-8AE1-16E2BF02818C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4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2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030983"/>
            <a:ext cx="8208912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Gill Sans MT" pitchFamily="34" charset="0"/>
              </a:rPr>
              <a:t>Researchers and Funders:</a:t>
            </a:r>
            <a:r>
              <a:rPr lang="en-US" sz="4800" b="1" dirty="0" smtClean="0">
                <a:latin typeface="Gill Sans MT" pitchFamily="34" charset="0"/>
              </a:rPr>
              <a:t/>
            </a:r>
            <a:br>
              <a:rPr lang="en-US" sz="4800" b="1" dirty="0" smtClean="0">
                <a:latin typeface="Gill Sans MT" pitchFamily="34" charset="0"/>
              </a:rPr>
            </a:br>
            <a:r>
              <a:rPr lang="en-US" sz="4800" b="1" dirty="0" smtClean="0">
                <a:latin typeface="Gill Sans MT" pitchFamily="34" charset="0"/>
              </a:rPr>
              <a:t>Tales of </a:t>
            </a:r>
            <a:br>
              <a:rPr lang="en-US" sz="4800" b="1" dirty="0" smtClean="0">
                <a:latin typeface="Gill Sans MT" pitchFamily="34" charset="0"/>
              </a:rPr>
            </a:br>
            <a:r>
              <a:rPr lang="en-US" sz="4800" b="1" dirty="0" smtClean="0">
                <a:latin typeface="Gill Sans MT" pitchFamily="34" charset="0"/>
              </a:rPr>
              <a:t>Challenges and Change</a:t>
            </a:r>
            <a:endParaRPr lang="de-DE" sz="4800" b="1" dirty="0">
              <a:latin typeface="Gill Sans MT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4196680"/>
            <a:ext cx="7776864" cy="1248544"/>
          </a:xfrm>
        </p:spPr>
        <p:txBody>
          <a:bodyPr>
            <a:noAutofit/>
          </a:bodyPr>
          <a:lstStyle/>
          <a:p>
            <a:r>
              <a:rPr lang="de-DE" sz="1400" b="1" dirty="0" smtClean="0">
                <a:solidFill>
                  <a:schemeClr val="tx1"/>
                </a:solidFill>
                <a:latin typeface="Gill Sans MT" pitchFamily="34" charset="0"/>
              </a:rPr>
              <a:t>APA C</a:t>
            </a:r>
            <a:r>
              <a:rPr lang="de-DE" sz="1400" b="1" dirty="0" smtClean="0">
                <a:solidFill>
                  <a:schemeClr val="tx1"/>
                </a:solidFill>
                <a:latin typeface="Gill Sans MT" pitchFamily="34" charset="0"/>
              </a:rPr>
              <a:t>onference</a:t>
            </a:r>
            <a:r>
              <a:rPr lang="de-DE" sz="1400" b="1" dirty="0" smtClean="0">
                <a:solidFill>
                  <a:schemeClr val="tx1"/>
                </a:solidFill>
                <a:latin typeface="Gill Sans MT" pitchFamily="34" charset="0"/>
              </a:rPr>
              <a:t>, </a:t>
            </a:r>
            <a:r>
              <a:rPr lang="de-DE" sz="1400" b="1" dirty="0" err="1" smtClean="0">
                <a:solidFill>
                  <a:schemeClr val="tx1"/>
                </a:solidFill>
                <a:latin typeface="Gill Sans MT" pitchFamily="34" charset="0"/>
              </a:rPr>
              <a:t>Frascati</a:t>
            </a:r>
            <a:r>
              <a:rPr lang="de-DE" sz="1400" b="1" dirty="0" smtClean="0">
                <a:solidFill>
                  <a:schemeClr val="tx1"/>
                </a:solidFill>
                <a:latin typeface="Gill Sans MT" pitchFamily="34" charset="0"/>
              </a:rPr>
              <a:t>, </a:t>
            </a:r>
            <a:r>
              <a:rPr lang="de-DE" sz="1400" b="1" dirty="0" smtClean="0">
                <a:solidFill>
                  <a:schemeClr val="tx1"/>
                </a:solidFill>
                <a:latin typeface="Gill Sans MT" pitchFamily="34" charset="0"/>
              </a:rPr>
              <a:t>2012-</a:t>
            </a:r>
            <a:r>
              <a:rPr lang="de-DE" sz="1400" b="1" dirty="0" smtClean="0">
                <a:solidFill>
                  <a:schemeClr val="tx1"/>
                </a:solidFill>
                <a:latin typeface="Gill Sans MT" pitchFamily="34" charset="0"/>
              </a:rPr>
              <a:t>11-06</a:t>
            </a:r>
            <a:endParaRPr lang="de-DE" sz="1400" b="1" dirty="0">
              <a:solidFill>
                <a:schemeClr val="tx1"/>
              </a:solidFill>
              <a:latin typeface="Gill Sans MT" pitchFamily="34" charset="0"/>
            </a:endParaRPr>
          </a:p>
          <a:p>
            <a:endParaRPr lang="de-DE" sz="1000" dirty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de-DE" sz="2400" dirty="0" smtClean="0">
                <a:solidFill>
                  <a:schemeClr val="tx1"/>
                </a:solidFill>
                <a:effectLst/>
                <a:latin typeface="Gill Sans MT" pitchFamily="34" charset="0"/>
              </a:rPr>
              <a:t>Hans Pfeiffenberger </a:t>
            </a:r>
            <a:br>
              <a:rPr lang="de-DE" sz="2400" dirty="0" smtClean="0">
                <a:solidFill>
                  <a:schemeClr val="tx1"/>
                </a:solidFill>
                <a:effectLst/>
                <a:latin typeface="Gill Sans MT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effectLst/>
                <a:latin typeface="Gill Sans MT" pitchFamily="34" charset="0"/>
              </a:rPr>
              <a:t>Alfred </a:t>
            </a:r>
            <a:r>
              <a:rPr lang="de-DE" sz="1800" dirty="0" smtClean="0">
                <a:solidFill>
                  <a:schemeClr val="tx1"/>
                </a:solidFill>
                <a:effectLst/>
                <a:latin typeface="Gill Sans MT" pitchFamily="34" charset="0"/>
              </a:rPr>
              <a:t>Wegener Institut, Helmholtz </a:t>
            </a:r>
            <a:r>
              <a:rPr lang="en-GB" sz="1800" dirty="0" smtClean="0">
                <a:solidFill>
                  <a:schemeClr val="tx1"/>
                </a:solidFill>
                <a:effectLst/>
                <a:latin typeface="Gill Sans MT" pitchFamily="34" charset="0"/>
              </a:rPr>
              <a:t>Association</a:t>
            </a:r>
            <a:endParaRPr lang="en-GB" sz="1800" dirty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4" name="Bild 221" descr="ode-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5032"/>
            <a:ext cx="4248472" cy="158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42921"/>
            <a:ext cx="1080120" cy="77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05264"/>
            <a:ext cx="2054584" cy="90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" y="5805264"/>
            <a:ext cx="2543200" cy="9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3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What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Researchers Can Do (1)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052736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(everybody) depend(s)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on your learned societies’ or editorial boards’ views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formulate rules for appropriate data management plans and best practice for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sharing.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regarding </a:t>
            </a:r>
            <a:r>
              <a:rPr lang="en-GB" sz="2400" dirty="0">
                <a:latin typeface="Gill Sans MT"/>
                <a:cs typeface="Gill Sans MT"/>
              </a:rPr>
              <a:t>matters of “culture”, societies and </a:t>
            </a:r>
            <a:r>
              <a:rPr lang="en-GB" sz="2400" dirty="0" smtClean="0">
                <a:latin typeface="Gill Sans MT"/>
                <a:cs typeface="Gill Sans MT"/>
              </a:rPr>
              <a:t>editorial </a:t>
            </a:r>
            <a:r>
              <a:rPr lang="en-GB" sz="2400" dirty="0">
                <a:latin typeface="Gill Sans MT"/>
                <a:cs typeface="Gill Sans MT"/>
              </a:rPr>
              <a:t>boards are the most authoritative entities for researchers </a:t>
            </a:r>
            <a:endParaRPr lang="en-GB" sz="2400" dirty="0" smtClean="0">
              <a:latin typeface="Gill Sans MT"/>
              <a:cs typeface="Gill Sans MT"/>
            </a:endParaRPr>
          </a:p>
          <a:p>
            <a:pPr lvl="3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more </a:t>
            </a:r>
            <a:r>
              <a:rPr lang="en-GB" sz="2400" dirty="0">
                <a:latin typeface="Gill Sans MT"/>
                <a:cs typeface="Gill Sans MT"/>
              </a:rPr>
              <a:t>so than their </a:t>
            </a:r>
            <a:r>
              <a:rPr lang="en-GB" sz="2400" dirty="0" smtClean="0">
                <a:latin typeface="Gill Sans MT"/>
                <a:cs typeface="Gill Sans MT"/>
              </a:rPr>
              <a:t>institutions!</a:t>
            </a:r>
            <a:endParaRPr lang="en-GB" sz="2400" dirty="0">
              <a:latin typeface="Gill Sans MT"/>
              <a:cs typeface="Gill Sans MT"/>
            </a:endParaRPr>
          </a:p>
          <a:p>
            <a:pPr lvl="3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(If </a:t>
            </a:r>
            <a:r>
              <a:rPr lang="en-GB" sz="2400" dirty="0">
                <a:latin typeface="Gill Sans MT"/>
                <a:cs typeface="Gill Sans MT"/>
              </a:rPr>
              <a:t>policies run counter to culture, </a:t>
            </a:r>
            <a:r>
              <a:rPr lang="en-GB" sz="2400" dirty="0" smtClean="0">
                <a:latin typeface="Gill Sans MT"/>
                <a:cs typeface="Gill Sans MT"/>
              </a:rPr>
              <a:t>researchers will dodge)</a:t>
            </a:r>
          </a:p>
          <a:p>
            <a:pPr lvl="1" indent="-457200">
              <a:buFont typeface="Arial"/>
              <a:buChar char="•"/>
            </a:pP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 which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data can be shared, or where ethical or other concerns will prevent data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sharing.</a:t>
            </a:r>
          </a:p>
          <a:p>
            <a:pPr lvl="2" indent="-457200">
              <a:buFont typeface="Arial"/>
              <a:buChar char="•"/>
            </a:pPr>
            <a:r>
              <a:rPr lang="en-GB" sz="2400" dirty="0">
                <a:latin typeface="Gill Sans MT"/>
                <a:cs typeface="Gill Sans MT"/>
              </a:rPr>
              <a:t>there are just too many good reasons for restrictions to ignore, even in the first </a:t>
            </a:r>
            <a:r>
              <a:rPr lang="en-GB" sz="2400" dirty="0" smtClean="0">
                <a:latin typeface="Gill Sans MT"/>
                <a:cs typeface="Gill Sans MT"/>
              </a:rPr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11877645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What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Researchers Can Do (2)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052736"/>
            <a:ext cx="8856984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identify the best providers of data stewardship and work with them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...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If capable providers do not exist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…you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should communicate this to your research funders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researchers </a:t>
            </a:r>
            <a:r>
              <a:rPr lang="en-GB" sz="2400" dirty="0">
                <a:latin typeface="Gill Sans MT"/>
                <a:cs typeface="Gill Sans MT"/>
              </a:rPr>
              <a:t>are the most credible source of guidance for data managing institutions as well as </a:t>
            </a:r>
            <a:r>
              <a:rPr lang="en-GB" sz="2400" dirty="0" smtClean="0">
                <a:latin typeface="Gill Sans MT"/>
                <a:cs typeface="Gill Sans MT"/>
              </a:rPr>
              <a:t>for funding </a:t>
            </a:r>
            <a:r>
              <a:rPr lang="en-GB" sz="2400" dirty="0">
                <a:latin typeface="Gill Sans MT"/>
                <a:cs typeface="Gill Sans MT"/>
              </a:rPr>
              <a:t>agencies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they </a:t>
            </a:r>
            <a:r>
              <a:rPr lang="en-GB" sz="2400" dirty="0">
                <a:latin typeface="Gill Sans MT"/>
                <a:cs typeface="Gill Sans MT"/>
              </a:rPr>
              <a:t>must not expect to get good infrastructure without their own </a:t>
            </a:r>
            <a:r>
              <a:rPr lang="en-GB" sz="2400" dirty="0" smtClean="0">
                <a:latin typeface="Gill Sans MT"/>
                <a:cs typeface="Gill Sans MT"/>
              </a:rPr>
              <a:t>activity</a:t>
            </a:r>
          </a:p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“Credit where credit is due!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”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/>
              <a:t>On </a:t>
            </a:r>
            <a:r>
              <a:rPr lang="en-GB" sz="2400" dirty="0"/>
              <a:t>credit for providing open access, we met – even in one person – much ambiguity by data producers.  </a:t>
            </a:r>
          </a:p>
          <a:p>
            <a:pPr lvl="2" indent="-457200">
              <a:buFont typeface="Arial"/>
              <a:buChar char="•"/>
            </a:pPr>
            <a:r>
              <a:rPr lang="en-GB" sz="2400" dirty="0"/>
              <a:t>Even more so, data consumers need convincing that data should be regarded “cite-worthy” items.</a:t>
            </a:r>
          </a:p>
        </p:txBody>
      </p:sp>
    </p:spTree>
    <p:extLst>
      <p:ext uri="{BB962C8B-B14F-4D97-AF65-F5344CB8AC3E}">
        <p14:creationId xmlns:p14="http://schemas.microsoft.com/office/powerpoint/2010/main" val="22900368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86" end="5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One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of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i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ODE‘s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 HYPOTHESES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0315"/>
            <a:ext cx="3096344" cy="422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563888" y="1340768"/>
            <a:ext cx="55801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Gill Sans MT" pitchFamily="34" charset="0"/>
              </a:rPr>
              <a:t>“Without the </a:t>
            </a:r>
            <a:r>
              <a:rPr lang="en-US" sz="3200" dirty="0">
                <a:solidFill>
                  <a:srgbClr val="3366FF"/>
                </a:solidFill>
                <a:latin typeface="Gill Sans MT" pitchFamily="34" charset="0"/>
              </a:rPr>
              <a:t>infrastructure</a:t>
            </a:r>
            <a:r>
              <a:rPr lang="en-US" sz="3200" dirty="0">
                <a:latin typeface="Gill Sans MT" pitchFamily="34" charset="0"/>
              </a:rPr>
              <a:t> </a:t>
            </a:r>
            <a:r>
              <a:rPr lang="en-US" sz="3200" dirty="0" smtClean="0">
                <a:latin typeface="Gill Sans MT" pitchFamily="34" charset="0"/>
              </a:rPr>
              <a:t>that </a:t>
            </a:r>
            <a:r>
              <a:rPr lang="en-US" sz="3200" dirty="0" smtClean="0">
                <a:solidFill>
                  <a:srgbClr val="3366FF"/>
                </a:solidFill>
                <a:latin typeface="Gill Sans MT" pitchFamily="34" charset="0"/>
              </a:rPr>
              <a:t>helps </a:t>
            </a:r>
            <a:r>
              <a:rPr lang="en-US" sz="3200" dirty="0">
                <a:solidFill>
                  <a:srgbClr val="3366FF"/>
                </a:solidFill>
                <a:latin typeface="Gill Sans MT" pitchFamily="34" charset="0"/>
              </a:rPr>
              <a:t>scientists </a:t>
            </a:r>
            <a:r>
              <a:rPr lang="en-US" sz="3200" dirty="0">
                <a:latin typeface="Gill Sans MT" pitchFamily="34" charset="0"/>
              </a:rPr>
              <a:t>manage </a:t>
            </a:r>
            <a:r>
              <a:rPr lang="en-US" sz="3200" dirty="0" smtClean="0">
                <a:latin typeface="Gill Sans MT" pitchFamily="34" charset="0"/>
              </a:rPr>
              <a:t>their data </a:t>
            </a:r>
            <a:r>
              <a:rPr lang="en-US" sz="3200" dirty="0">
                <a:latin typeface="Gill Sans MT" pitchFamily="34" charset="0"/>
              </a:rPr>
              <a:t>in a </a:t>
            </a:r>
            <a:r>
              <a:rPr lang="en-US" sz="3200" dirty="0">
                <a:solidFill>
                  <a:srgbClr val="3366FF"/>
                </a:solidFill>
                <a:latin typeface="Gill Sans MT" pitchFamily="34" charset="0"/>
              </a:rPr>
              <a:t>convenient </a:t>
            </a:r>
            <a:r>
              <a:rPr lang="en-US" sz="3200" dirty="0" smtClean="0">
                <a:solidFill>
                  <a:srgbClr val="3366FF"/>
                </a:solidFill>
                <a:latin typeface="Gill Sans MT" pitchFamily="34" charset="0"/>
              </a:rPr>
              <a:t>and efficient </a:t>
            </a:r>
            <a:r>
              <a:rPr lang="en-US" sz="3200" dirty="0">
                <a:solidFill>
                  <a:srgbClr val="3366FF"/>
                </a:solidFill>
                <a:latin typeface="Gill Sans MT" pitchFamily="34" charset="0"/>
              </a:rPr>
              <a:t>way</a:t>
            </a:r>
            <a:r>
              <a:rPr lang="en-US" sz="3200" dirty="0">
                <a:latin typeface="Gill Sans MT" pitchFamily="34" charset="0"/>
              </a:rPr>
              <a:t>, no culture </a:t>
            </a:r>
            <a:r>
              <a:rPr lang="en-US" sz="3200" dirty="0" smtClean="0">
                <a:latin typeface="Gill Sans MT" pitchFamily="34" charset="0"/>
              </a:rPr>
              <a:t>of data </a:t>
            </a:r>
            <a:r>
              <a:rPr lang="en-US" sz="3200" dirty="0">
                <a:latin typeface="Gill Sans MT" pitchFamily="34" charset="0"/>
              </a:rPr>
              <a:t>sharing will evolve</a:t>
            </a:r>
            <a:r>
              <a:rPr lang="en-US" sz="3200" dirty="0" smtClean="0">
                <a:latin typeface="Gill Sans MT" pitchFamily="34" charset="0"/>
              </a:rPr>
              <a:t>.”</a:t>
            </a:r>
          </a:p>
          <a:p>
            <a:endParaRPr lang="en-US" dirty="0">
              <a:latin typeface="Gill Sans MT" pitchFamily="34" charset="0"/>
            </a:endParaRP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Stefan Winkler-</a:t>
            </a:r>
            <a:r>
              <a:rPr lang="en-US" sz="2400" b="1" dirty="0" err="1" smtClean="0">
                <a:solidFill>
                  <a:srgbClr val="3366FF"/>
                </a:solidFill>
                <a:latin typeface="Gill Sans MT" pitchFamily="34" charset="0"/>
              </a:rPr>
              <a:t>Nees</a:t>
            </a:r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Deutsche </a:t>
            </a:r>
            <a:r>
              <a:rPr lang="en-US" sz="2400" b="1" dirty="0" err="1" smtClean="0">
                <a:solidFill>
                  <a:srgbClr val="3366FF"/>
                </a:solidFill>
                <a:latin typeface="Gill Sans MT" pitchFamily="34" charset="0"/>
              </a:rPr>
              <a:t>Forschungs-Gemeinschaft</a:t>
            </a:r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 (DFG)</a:t>
            </a:r>
            <a:endParaRPr lang="de-DE" sz="24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327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Funders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: 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Why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Care?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566659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 leading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examples such as the Worldwide Protein Data Bank, Pangaea and </a:t>
            </a:r>
            <a:r>
              <a:rPr lang="en-GB" sz="2800" dirty="0" err="1">
                <a:solidFill>
                  <a:srgbClr val="0000FF"/>
                </a:solidFill>
                <a:latin typeface="Gill Sans MT" pitchFamily="34" charset="0"/>
              </a:rPr>
              <a:t>GenBank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 show .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..</a:t>
            </a:r>
          </a:p>
          <a:p>
            <a:pPr lvl="2" indent="-457200">
              <a:buFont typeface="Arial"/>
              <a:buChar char="•"/>
            </a:pPr>
            <a:r>
              <a:rPr lang="en-GB" sz="2400" dirty="0">
                <a:latin typeface="Gill Sans MT"/>
                <a:cs typeface="Gill Sans MT"/>
              </a:rPr>
              <a:t>hints </a:t>
            </a:r>
            <a:r>
              <a:rPr lang="en-GB" sz="2400" dirty="0" smtClean="0">
                <a:latin typeface="Gill Sans MT"/>
                <a:cs typeface="Gill Sans MT"/>
              </a:rPr>
              <a:t>also (obliquely) </a:t>
            </a:r>
            <a:r>
              <a:rPr lang="en-GB" sz="2400" dirty="0">
                <a:latin typeface="Gill Sans MT"/>
                <a:cs typeface="Gill Sans MT"/>
              </a:rPr>
              <a:t>at huge differences between </a:t>
            </a:r>
            <a:r>
              <a:rPr lang="en-GB" sz="2400" dirty="0" smtClean="0">
                <a:latin typeface="Gill Sans MT"/>
                <a:cs typeface="Gill Sans MT"/>
              </a:rPr>
              <a:t>(disciplinary) funders’ </a:t>
            </a:r>
            <a:r>
              <a:rPr lang="en-GB" sz="2400" dirty="0">
                <a:latin typeface="Gill Sans MT"/>
                <a:cs typeface="Gill Sans MT"/>
              </a:rPr>
              <a:t>activities, priorities and </a:t>
            </a:r>
            <a:r>
              <a:rPr lang="en-GB" sz="2400" dirty="0" smtClean="0">
                <a:latin typeface="Gill Sans MT"/>
                <a:cs typeface="Gill Sans MT"/>
              </a:rPr>
              <a:t>policies</a:t>
            </a:r>
            <a:r>
              <a:rPr lang="de-DE" sz="2400" dirty="0" smtClean="0">
                <a:latin typeface="Gill Sans MT"/>
                <a:cs typeface="Gill Sans MT"/>
              </a:rPr>
              <a:t> </a:t>
            </a:r>
          </a:p>
          <a:p>
            <a:pPr lvl="2" indent="-457200">
              <a:buFont typeface="Arial"/>
              <a:buChar char="•"/>
            </a:pPr>
            <a:endParaRPr lang="en-GB" sz="2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increase the benefits and outcomes of research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funding ...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above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all, funders will always need justification for their policies, funding rules and 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decisions</a:t>
            </a:r>
            <a:endParaRPr lang="en-GB" sz="28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73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Others</a:t>
            </a:r>
            <a:r>
              <a:rPr lang="de-DE" sz="54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‘ Views </a:t>
            </a:r>
            <a:r>
              <a:rPr lang="de-DE" sz="5400" dirty="0" err="1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for</a:t>
            </a:r>
            <a:r>
              <a:rPr lang="de-DE" sz="54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Funders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196752"/>
            <a:ext cx="88569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Researchers have to balance priorities of data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sharing with pressures such as publication of papers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</a:t>
            </a:r>
          </a:p>
          <a:p>
            <a:pPr lvl="2" indent="-457200">
              <a:buFont typeface="Arial"/>
              <a:buChar char="•"/>
            </a:pPr>
            <a:r>
              <a:rPr lang="en-GB" sz="2400" dirty="0"/>
              <a:t>hint: It is </a:t>
            </a:r>
            <a:r>
              <a:rPr lang="en-GB" sz="2400" b="1" i="1" u="sng" dirty="0"/>
              <a:t>you</a:t>
            </a:r>
            <a:r>
              <a:rPr lang="en-GB" sz="2400" dirty="0"/>
              <a:t> who hold researchers back form sharing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by “data-blind” evaluation </a:t>
            </a:r>
            <a:r>
              <a:rPr lang="en-GB" sz="2400" dirty="0"/>
              <a:t>and funding </a:t>
            </a:r>
            <a:r>
              <a:rPr lang="en-GB" sz="2400" dirty="0" smtClean="0"/>
              <a:t>criteria</a:t>
            </a:r>
            <a:r>
              <a:rPr lang="de-DE" sz="2400" dirty="0" smtClean="0"/>
              <a:t> </a:t>
            </a:r>
            <a:endParaRPr lang="en-GB" sz="2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reduces long-term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costs … data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regeneration is more expensive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...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good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preservation requirements are also good economic/financial 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practise!</a:t>
            </a:r>
          </a:p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sustainable solution lies in the distributed data infrastructure ...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Don’t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even try to enforce simple solutions</a:t>
            </a:r>
            <a:endParaRPr lang="en-GB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endParaRPr lang="de-DE" sz="28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826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What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Funders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Can Do (1)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196752"/>
            <a:ext cx="88569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promote explicit funding for data management in research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grants ...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this </a:t>
            </a:r>
            <a:r>
              <a:rPr lang="en-GB" sz="2400" dirty="0">
                <a:latin typeface="Gill Sans MT"/>
                <a:cs typeface="Gill Sans MT"/>
              </a:rPr>
              <a:t>is the most effective, plausible way to establish funding for data stewardship (perhaps not clear </a:t>
            </a:r>
            <a:r>
              <a:rPr lang="en-GB" sz="2400" dirty="0">
                <a:latin typeface="Gill Sans MT"/>
                <a:cs typeface="Gill Sans MT"/>
              </a:rPr>
              <a:t>to every </a:t>
            </a:r>
            <a:r>
              <a:rPr lang="en-GB" sz="2400" dirty="0" smtClean="0">
                <a:latin typeface="Gill Sans MT"/>
                <a:cs typeface="Gill Sans MT"/>
              </a:rPr>
              <a:t>funder</a:t>
            </a:r>
            <a:r>
              <a:rPr lang="en-GB" sz="2400" dirty="0">
                <a:latin typeface="Gill Sans MT"/>
                <a:cs typeface="Gill Sans MT"/>
              </a:rPr>
              <a:t>)</a:t>
            </a:r>
            <a:r>
              <a:rPr lang="de-DE" sz="2400" dirty="0">
                <a:latin typeface="Gill Sans MT"/>
                <a:cs typeface="Gill Sans MT"/>
              </a:rPr>
              <a:t> </a:t>
            </a:r>
            <a:r>
              <a:rPr lang="de-DE" sz="2400" dirty="0" smtClean="0">
                <a:latin typeface="Gill Sans MT"/>
                <a:cs typeface="Gill Sans MT"/>
              </a:rPr>
              <a:t> </a:t>
            </a:r>
            <a:endParaRPr lang="en-GB" sz="2400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co-ordinate policies with other funders and across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disciplines …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data as a measure of academic prestige,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…taking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data into account as well as publications when planning research evaluations.</a:t>
            </a:r>
            <a:endParaRPr lang="en-GB" sz="2800" dirty="0" smtClean="0">
              <a:solidFill>
                <a:srgbClr val="0000FF"/>
              </a:solidFill>
              <a:latin typeface="Gill Sans MT" pitchFamily="34" charset="0"/>
            </a:endParaRP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Don’t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even try to re-invent the wheel 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co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-ordinating policies across 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disciplines may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re-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enforce simplicity -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see scientific publishing 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paradigm</a:t>
            </a:r>
            <a:endParaRPr lang="en-GB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endParaRPr lang="de-DE" sz="28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30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What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Funders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Can Do (2)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413351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 ensure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funding for co-ordinated development and maintenance of basic institutional or discipline-based infrastructures.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There </a:t>
            </a:r>
            <a:r>
              <a:rPr lang="en-GB" sz="2400" dirty="0">
                <a:latin typeface="Gill Sans MT"/>
                <a:cs typeface="Gill Sans MT"/>
              </a:rPr>
              <a:t>are (still?) major differences in emphasis of approaches even between sophisticated funders, e.g. regarding the importance of institutional vs. disciplinary </a:t>
            </a:r>
            <a:r>
              <a:rPr lang="en-GB" sz="2400" dirty="0" smtClean="0">
                <a:latin typeface="Gill Sans MT"/>
                <a:cs typeface="Gill Sans MT"/>
              </a:rPr>
              <a:t>infrastructures</a:t>
            </a:r>
            <a:r>
              <a:rPr lang="de-DE" sz="2400" dirty="0" smtClean="0">
                <a:latin typeface="Gill Sans MT"/>
                <a:cs typeface="Gill Sans MT"/>
              </a:rPr>
              <a:t>  </a:t>
            </a:r>
          </a:p>
          <a:p>
            <a:pPr lvl="2" indent="-457200">
              <a:buFont typeface="Arial"/>
              <a:buChar char="•"/>
            </a:pPr>
            <a:endParaRPr lang="en-GB" sz="2400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… data skills training in postgraduate courses.</a:t>
            </a:r>
            <a:endParaRPr lang="en-GB" sz="2800" dirty="0" smtClean="0">
              <a:solidFill>
                <a:srgbClr val="0000FF"/>
              </a:solidFill>
              <a:latin typeface="Gill Sans MT" pitchFamily="34" charset="0"/>
            </a:endParaRP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we </a:t>
            </a:r>
            <a:r>
              <a:rPr lang="en-GB" sz="2400" dirty="0">
                <a:latin typeface="Gill Sans MT"/>
                <a:cs typeface="Gill Sans MT"/>
              </a:rPr>
              <a:t>encountered the skills/training question ever so often. Postgraduate education is the most obvious first step</a:t>
            </a:r>
            <a:r>
              <a:rPr lang="de-DE" sz="2400" dirty="0">
                <a:latin typeface="Gill Sans MT"/>
                <a:cs typeface="Gill Sans MT"/>
              </a:rPr>
              <a:t> </a:t>
            </a:r>
            <a:endParaRPr lang="de-DE" sz="2800" b="1" dirty="0">
              <a:solidFill>
                <a:srgbClr val="3366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343216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Conclusion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39552" y="1196752"/>
            <a:ext cx="8280920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3200" dirty="0" smtClean="0">
                <a:solidFill>
                  <a:srgbClr val="000000"/>
                </a:solidFill>
                <a:latin typeface="Gill Sans MT" pitchFamily="34" charset="0"/>
              </a:rPr>
              <a:t>From a rich and complex source of information on data sharing </a:t>
            </a:r>
          </a:p>
          <a:p>
            <a:pPr lvl="1" indent="-457200">
              <a:buFont typeface="Arial"/>
              <a:buChar char="•"/>
            </a:pPr>
            <a:endParaRPr lang="en-GB" sz="1200" dirty="0">
              <a:solidFill>
                <a:srgbClr val="000000"/>
              </a:solidFill>
              <a:latin typeface="Gill Sans MT" pitchFamily="34" charset="0"/>
            </a:endParaRPr>
          </a:p>
          <a:p>
            <a:pPr lvl="2" indent="-457200">
              <a:buFont typeface="Arial"/>
              <a:buChar char="•"/>
            </a:pPr>
            <a:r>
              <a:rPr lang="en-GB" sz="3200" dirty="0">
                <a:solidFill>
                  <a:srgbClr val="0000FF"/>
                </a:solidFill>
                <a:latin typeface="Gill Sans MT" pitchFamily="34" charset="0"/>
              </a:rPr>
              <a:t>W</a:t>
            </a: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e extracted and prioritized </a:t>
            </a:r>
            <a:b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</a:br>
            <a:r>
              <a:rPr lang="en-GB" sz="3200" dirty="0" smtClean="0">
                <a:solidFill>
                  <a:srgbClr val="FF0000"/>
                </a:solidFill>
                <a:latin typeface="Gill Sans MT" pitchFamily="34" charset="0"/>
              </a:rPr>
              <a:t>challenges</a:t>
            </a: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 to researchers and funders</a:t>
            </a:r>
            <a:b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</a:b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(why care and what you can do)</a:t>
            </a:r>
          </a:p>
          <a:p>
            <a:pPr lvl="2" indent="-457200">
              <a:buFont typeface="Arial"/>
              <a:buChar char="•"/>
            </a:pPr>
            <a:endParaRPr lang="en-GB" sz="1200" dirty="0">
              <a:solidFill>
                <a:srgbClr val="0000FF"/>
              </a:solidFill>
              <a:latin typeface="Gill Sans MT" pitchFamily="34" charset="0"/>
            </a:endParaRPr>
          </a:p>
          <a:p>
            <a:pPr lvl="2" indent="-457200">
              <a:buFont typeface="Arial"/>
              <a:buChar char="•"/>
            </a:pP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We transferred evidence and enablers of </a:t>
            </a:r>
            <a:r>
              <a:rPr lang="en-GB" sz="3200" dirty="0" smtClean="0">
                <a:solidFill>
                  <a:srgbClr val="FF0000"/>
                </a:solidFill>
                <a:latin typeface="Gill Sans MT" pitchFamily="34" charset="0"/>
              </a:rPr>
              <a:t>change</a:t>
            </a: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 between disciplines and stakeholder domains</a:t>
            </a:r>
          </a:p>
        </p:txBody>
      </p:sp>
    </p:spTree>
    <p:extLst>
      <p:ext uri="{BB962C8B-B14F-4D97-AF65-F5344CB8AC3E}">
        <p14:creationId xmlns:p14="http://schemas.microsoft.com/office/powerpoint/2010/main" val="28570743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>
                <a:solidFill>
                  <a:srgbClr val="C0504D">
                    <a:lumMod val="75000"/>
                  </a:srgbClr>
                </a:solidFill>
                <a:latin typeface="Gill Sans MT" pitchFamily="34" charset="0"/>
              </a:rPr>
              <a:t>BACKGROUND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1" y="1009547"/>
            <a:ext cx="8719200" cy="43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marL="24161750" indent="-24161750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420688" indent="-211138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C0504D">
                  <a:lumMod val="75000"/>
                </a:srgbClr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1" y="1161947"/>
            <a:ext cx="8719200" cy="43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marL="24161750" indent="-24161750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420688" indent="-211138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C0504D">
                  <a:lumMod val="75000"/>
                </a:srgbClr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95">
            <a:off x="2488958" y="1124365"/>
            <a:ext cx="1739533" cy="258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Bild 22" descr="Bildschirmfoto 2011-09-15 um 16.15.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2580">
            <a:off x="7242938" y="1364594"/>
            <a:ext cx="1568466" cy="22226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Rechteck 13"/>
          <p:cNvSpPr>
            <a:spLocks noChangeArrowheads="1"/>
          </p:cNvSpPr>
          <p:nvPr/>
        </p:nvSpPr>
        <p:spPr bwMode="auto">
          <a:xfrm>
            <a:off x="4318144" y="3219623"/>
            <a:ext cx="441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>
                <a:solidFill>
                  <a:prstClr val="black"/>
                </a:solidFill>
                <a:latin typeface="Gill Sans MT" pitchFamily="34" charset="0"/>
              </a:rPr>
              <a:t>et al</a:t>
            </a:r>
          </a:p>
        </p:txBody>
      </p:sp>
      <p:pic>
        <p:nvPicPr>
          <p:cNvPr id="27" name="Bild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154">
            <a:off x="580856" y="1186479"/>
            <a:ext cx="1899336" cy="2532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Bild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10201">
            <a:off x="1751016" y="2866513"/>
            <a:ext cx="1952867" cy="2603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Bild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3581">
            <a:off x="4102849" y="1152070"/>
            <a:ext cx="1897110" cy="2673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" name="Bild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5" y="3382693"/>
            <a:ext cx="1905021" cy="2422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477">
            <a:off x="5492612" y="3363460"/>
            <a:ext cx="1767624" cy="243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Bild 2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06321">
            <a:off x="7048720" y="3252259"/>
            <a:ext cx="1824343" cy="2485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 rot="489769">
            <a:off x="5692802" y="1312412"/>
            <a:ext cx="1797920" cy="236508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4" name="Bild 23" descr="Bildschirmfoto 2011-09-16 um 19.13.5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11671">
            <a:off x="3603553" y="3177534"/>
            <a:ext cx="1987504" cy="2557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Bild 1" descr="fp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Bild 221" descr="ode-60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945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7" y="1161947"/>
            <a:ext cx="7589928" cy="52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>
                <a:solidFill>
                  <a:srgbClr val="C0504D">
                    <a:lumMod val="75000"/>
                  </a:srgbClr>
                </a:solidFill>
                <a:latin typeface="Gill Sans MT" pitchFamily="34" charset="0"/>
              </a:rPr>
              <a:t>BACKGROUND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1" y="1009547"/>
            <a:ext cx="8719200" cy="43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marL="24161750" indent="-24161750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420688" indent="-211138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C0504D">
                  <a:lumMod val="75000"/>
                </a:srgbClr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451" y="1168024"/>
            <a:ext cx="8719200" cy="43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marL="24161750" indent="-24161750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420688" indent="-211138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C0504D">
                  <a:lumMod val="75000"/>
                </a:srgbClr>
              </a:buClr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16" name="Bild 1" descr="fp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 221" descr="ode-6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499992" y="5661248"/>
            <a:ext cx="44644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dirty="0" smtClean="0">
                <a:solidFill>
                  <a:prstClr val="black"/>
                </a:solidFill>
                <a:latin typeface="Gill Sans MT" pitchFamily="34" charset="0"/>
              </a:rPr>
              <a:t>Illustration</a:t>
            </a:r>
            <a:r>
              <a:rPr lang="de-DE" sz="1100" dirty="0">
                <a:solidFill>
                  <a:prstClr val="black"/>
                </a:solidFill>
                <a:latin typeface="Gill Sans MT" pitchFamily="34" charset="0"/>
              </a:rPr>
              <a:t>: http://www.nature.com/news/specials/datasharing/index.htm</a:t>
            </a:r>
          </a:p>
        </p:txBody>
      </p:sp>
    </p:spTree>
    <p:extLst>
      <p:ext uri="{BB962C8B-B14F-4D97-AF65-F5344CB8AC3E}">
        <p14:creationId xmlns:p14="http://schemas.microsoft.com/office/powerpoint/2010/main" val="28407616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i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ODE‘s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 Task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9552" y="1608470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Take a </a:t>
            </a:r>
            <a:r>
              <a:rPr lang="en-GB" sz="3200" dirty="0" smtClean="0">
                <a:solidFill>
                  <a:srgbClr val="FF0000"/>
                </a:solidFill>
                <a:latin typeface="Gill Sans MT" pitchFamily="34" charset="0"/>
              </a:rPr>
              <a:t>fresh look </a:t>
            </a: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at and identify </a:t>
            </a:r>
            <a:b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</a:b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barriers and drivers to data sharing </a:t>
            </a:r>
          </a:p>
          <a:p>
            <a:pPr lvl="2" indent="-457200">
              <a:buFont typeface="Arial"/>
              <a:buChar char="•"/>
            </a:pPr>
            <a:r>
              <a:rPr lang="en-GB" sz="3200" dirty="0" smtClean="0">
                <a:solidFill>
                  <a:srgbClr val="000000"/>
                </a:solidFill>
                <a:latin typeface="Gill Sans MT" pitchFamily="34" charset="0"/>
              </a:rPr>
              <a:t>by interviewing distinguished representatives of all stakeholder groups </a:t>
            </a:r>
          </a:p>
          <a:p>
            <a:pPr lvl="2" indent="-457200">
              <a:buFont typeface="Arial"/>
              <a:buChar char="•"/>
            </a:pPr>
            <a:r>
              <a:rPr lang="en-GB" sz="3200" dirty="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GB" sz="3200" dirty="0" smtClean="0">
                <a:solidFill>
                  <a:srgbClr val="000000"/>
                </a:solidFill>
                <a:latin typeface="Gill Sans MT" pitchFamily="34" charset="0"/>
              </a:rPr>
              <a:t>y c</a:t>
            </a:r>
            <a:r>
              <a:rPr lang="en-GB" sz="3200" dirty="0" smtClean="0">
                <a:solidFill>
                  <a:srgbClr val="000000"/>
                </a:solidFill>
                <a:latin typeface="Gill Sans MT" pitchFamily="34" charset="0"/>
              </a:rPr>
              <a:t>ollecting "success stories”, “near misses” and </a:t>
            </a:r>
            <a:r>
              <a:rPr lang="en-GB" sz="3200" dirty="0" smtClean="0">
                <a:solidFill>
                  <a:srgbClr val="0000FF"/>
                </a:solidFill>
                <a:latin typeface="Gill Sans MT" pitchFamily="34" charset="0"/>
              </a:rPr>
              <a:t>“honourable failures” </a:t>
            </a:r>
            <a:r>
              <a:rPr lang="en-GB" sz="3200" dirty="0" smtClean="0">
                <a:solidFill>
                  <a:srgbClr val="000000"/>
                </a:solidFill>
                <a:latin typeface="Gill Sans MT" pitchFamily="34" charset="0"/>
              </a:rPr>
              <a:t>in data sharing, re-use and preservation.</a:t>
            </a:r>
          </a:p>
          <a:p>
            <a:endParaRPr lang="de-DE" sz="24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283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48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Barriers</a:t>
            </a:r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48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and</a:t>
            </a:r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Drivers</a:t>
            </a:r>
            <a:endParaRPr lang="de-DE" sz="48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39752" y="3081734"/>
            <a:ext cx="4117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data</a:t>
            </a:r>
            <a:r>
              <a:rPr lang="de-DE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sharing</a:t>
            </a:r>
            <a:endParaRPr lang="de-DE" sz="54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73877" y="1672303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Gill Sans MT" pitchFamily="34" charset="0"/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  <a:latin typeface="Gill Sans MT" pitchFamily="34" charset="0"/>
              </a:rPr>
              <a:t>ducation </a:t>
            </a:r>
            <a:endParaRPr lang="de-DE" sz="28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132082" y="2375238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legislation </a:t>
            </a:r>
            <a:endParaRPr lang="de-DE" sz="2800" b="1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271719" y="2723554"/>
            <a:ext cx="1422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Gill Sans MT" pitchFamily="34" charset="0"/>
              </a:rPr>
              <a:t>funding </a:t>
            </a:r>
            <a:endParaRPr lang="de-DE" sz="2800" b="1" dirty="0">
              <a:solidFill>
                <a:srgbClr val="7030A0"/>
              </a:solidFill>
              <a:latin typeface="Gill Sans MT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71719" y="2069882"/>
            <a:ext cx="3292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culture &amp; attitude </a:t>
            </a:r>
            <a:endParaRPr lang="de-DE" sz="2800" b="1" dirty="0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460280" y="2305747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itchFamily="34" charset="0"/>
              </a:rPr>
              <a:t>quality </a:t>
            </a:r>
            <a:endParaRPr lang="de-DE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516216" y="3070405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Gill Sans MT" pitchFamily="34" charset="0"/>
              </a:rPr>
              <a:t>policies</a:t>
            </a:r>
            <a:endParaRPr lang="de-DE" sz="2400" b="1" dirty="0">
              <a:solidFill>
                <a:srgbClr val="00B050"/>
              </a:solidFill>
              <a:latin typeface="Gill Sans MT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17440" y="3066926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Gill Sans MT" pitchFamily="34" charset="0"/>
              </a:rPr>
              <a:t>cooperation </a:t>
            </a:r>
            <a:endParaRPr lang="de-DE" sz="2800" b="1" dirty="0">
              <a:solidFill>
                <a:srgbClr val="00B0F0"/>
              </a:solidFill>
              <a:latin typeface="Gill Sans MT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96810" y="4581128"/>
            <a:ext cx="2631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Gill Sans MT" pitchFamily="34" charset="0"/>
              </a:rPr>
              <a:t>Infrastructure </a:t>
            </a:r>
            <a:endParaRPr lang="de-DE" sz="2800" b="1" dirty="0">
              <a:solidFill>
                <a:schemeClr val="accent5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45097" y="4005064"/>
            <a:ext cx="380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Gill Sans MT" pitchFamily="34" charset="0"/>
              </a:rPr>
              <a:t>publishing </a:t>
            </a:r>
            <a:r>
              <a:rPr lang="en-US" sz="2800" b="1" dirty="0">
                <a:solidFill>
                  <a:schemeClr val="tx2"/>
                </a:solidFill>
                <a:latin typeface="Gill Sans MT" pitchFamily="34" charset="0"/>
              </a:rPr>
              <a:t>&amp; visibility </a:t>
            </a:r>
            <a:endParaRPr lang="de-DE" sz="2800" b="1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842080" y="4066366"/>
            <a:ext cx="433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Gill Sans MT" pitchFamily="34" charset="0"/>
              </a:rPr>
              <a:t>data </a:t>
            </a:r>
            <a:r>
              <a:rPr lang="en-US" sz="2800" b="1" dirty="0">
                <a:solidFill>
                  <a:srgbClr val="0070C0"/>
                </a:solidFill>
                <a:latin typeface="Gill Sans MT" pitchFamily="34" charset="0"/>
              </a:rPr>
              <a:t>flow improvements </a:t>
            </a:r>
            <a:endParaRPr lang="de-DE" sz="28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333909" y="4507770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disciplines </a:t>
            </a:r>
            <a:endParaRPr lang="de-DE" sz="2800" b="1" dirty="0">
              <a:solidFill>
                <a:schemeClr val="bg2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563888" y="1491119"/>
            <a:ext cx="499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Gill Sans MT" pitchFamily="34" charset="0"/>
              </a:rPr>
              <a:t>accreditation </a:t>
            </a:r>
            <a:r>
              <a:rPr lang="en-US" sz="2800" b="1" dirty="0">
                <a:solidFill>
                  <a:srgbClr val="FFC000"/>
                </a:solidFill>
                <a:latin typeface="Gill Sans MT" pitchFamily="34" charset="0"/>
              </a:rPr>
              <a:t>&amp; certification </a:t>
            </a:r>
            <a:endParaRPr lang="de-DE" sz="2800" b="1" dirty="0">
              <a:solidFill>
                <a:srgbClr val="FFC000"/>
              </a:solidFill>
              <a:latin typeface="Gill Sans MT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217897" y="4725144"/>
            <a:ext cx="1365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career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</a:t>
            </a:r>
            <a:endParaRPr lang="de-DE" b="1" dirty="0">
              <a:solidFill>
                <a:schemeClr val="accent3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47618" y="5003263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66CC"/>
                </a:solidFill>
                <a:latin typeface="Gill Sans MT" pitchFamily="34" charset="0"/>
              </a:rPr>
              <a:t>efficiency </a:t>
            </a:r>
            <a:endParaRPr lang="de-DE" sz="2800" b="1" dirty="0">
              <a:solidFill>
                <a:srgbClr val="FF66CC"/>
              </a:solidFill>
              <a:latin typeface="Gill Sans MT" pitchFamily="34" charset="0"/>
            </a:endParaRPr>
          </a:p>
        </p:txBody>
      </p:sp>
      <p:pic>
        <p:nvPicPr>
          <p:cNvPr id="29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726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To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Unravel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Complexity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39552" y="1196752"/>
            <a:ext cx="8064896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3200" dirty="0" smtClean="0">
                <a:solidFill>
                  <a:srgbClr val="000000"/>
                </a:solidFill>
                <a:latin typeface="Gill Sans MT" pitchFamily="34" charset="0"/>
              </a:rPr>
              <a:t>Extract meaningful, to the point information and actionable advice </a:t>
            </a:r>
            <a:br>
              <a:rPr lang="en-GB" sz="3200" dirty="0" smtClean="0">
                <a:solidFill>
                  <a:srgbClr val="000000"/>
                </a:solidFill>
                <a:latin typeface="Gill Sans MT" pitchFamily="34" charset="0"/>
              </a:rPr>
            </a:br>
            <a:endParaRPr lang="en-GB" sz="32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r>
              <a:rPr lang="en-GB" sz="3200" b="1" dirty="0" smtClean="0">
                <a:solidFill>
                  <a:srgbClr val="000000"/>
                </a:solidFill>
                <a:latin typeface="Gill Sans MT" pitchFamily="34" charset="0"/>
              </a:rPr>
              <a:t>Short paper p</a:t>
            </a:r>
            <a:r>
              <a:rPr lang="en-GB" sz="3200" b="1" dirty="0" smtClean="0">
                <a:solidFill>
                  <a:srgbClr val="000000"/>
                </a:solidFill>
                <a:latin typeface="Gill Sans MT" pitchFamily="34" charset="0"/>
              </a:rPr>
              <a:t>er group of stakeholders</a:t>
            </a:r>
          </a:p>
          <a:p>
            <a:pPr lvl="2" indent="-457200">
              <a:buFont typeface="Arial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Why should you care?</a:t>
            </a:r>
          </a:p>
          <a:p>
            <a:pPr lvl="2" indent="-457200">
              <a:buFont typeface="Arial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What are our credentials?</a:t>
            </a:r>
          </a:p>
          <a:p>
            <a:pPr lvl="2" indent="-457200">
              <a:buFont typeface="Arial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What has ODE learned from others (about you)</a:t>
            </a:r>
          </a:p>
          <a:p>
            <a:pPr lvl="2" indent="-457200">
              <a:buFont typeface="Arial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What you can do</a:t>
            </a:r>
            <a:b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</a:br>
            <a:endParaRPr lang="en-GB" sz="2400" b="1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Advisable actions with highest impact only</a:t>
            </a:r>
          </a:p>
          <a:p>
            <a:pPr lvl="2" indent="-457200">
              <a:buFont typeface="Arial"/>
              <a:buChar char="•"/>
            </a:pPr>
            <a:r>
              <a:rPr lang="en-GB" sz="2400" b="1" dirty="0" smtClean="0">
                <a:solidFill>
                  <a:srgbClr val="0000FF"/>
                </a:solidFill>
                <a:latin typeface="Gill Sans MT" pitchFamily="34" charset="0"/>
              </a:rPr>
              <a:t>For more: read full reports</a:t>
            </a:r>
          </a:p>
          <a:p>
            <a:pPr marL="0" lvl="1"/>
            <a:r>
              <a:rPr lang="en-GB" sz="2400" b="1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endParaRPr lang="de-DE" sz="24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945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One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of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de-DE" sz="5400" i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ODE‘s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 TALES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1" y="1009547"/>
            <a:ext cx="8676455" cy="37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marL="24161750" indent="-24161750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420688" indent="-211138"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9404350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endParaRPr lang="en-US" b="1" dirty="0">
              <a:solidFill>
                <a:srgbClr val="3366FF"/>
              </a:solidFill>
              <a:latin typeface="Gill Sans MT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707904" y="1124744"/>
            <a:ext cx="5112568" cy="363176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B</a:t>
            </a:r>
            <a:r>
              <a:rPr lang="en-US" sz="2400" dirty="0" smtClean="0">
                <a:latin typeface="Gill Sans MT" pitchFamily="34" charset="0"/>
              </a:rPr>
              <a:t>uilt a </a:t>
            </a:r>
            <a:r>
              <a:rPr lang="en-US" sz="2400" dirty="0">
                <a:latin typeface="Gill Sans MT" pitchFamily="34" charset="0"/>
              </a:rPr>
              <a:t>data base for </a:t>
            </a:r>
            <a:r>
              <a:rPr lang="en-US" sz="2400" b="1" dirty="0">
                <a:solidFill>
                  <a:srgbClr val="3366FF"/>
                </a:solidFill>
                <a:latin typeface="Gill Sans MT" pitchFamily="34" charset="0"/>
              </a:rPr>
              <a:t>deep sea biological and geochemical data </a:t>
            </a:r>
            <a:r>
              <a:rPr lang="en-US" sz="2400" dirty="0">
                <a:latin typeface="Gill Sans MT" pitchFamily="34" charset="0"/>
              </a:rPr>
              <a:t>from a variety of </a:t>
            </a:r>
            <a:r>
              <a:rPr lang="en-US" sz="2400" dirty="0" smtClean="0">
                <a:latin typeface="Gill Sans MT" pitchFamily="34" charset="0"/>
              </a:rPr>
              <a:t>sources.</a:t>
            </a:r>
          </a:p>
          <a:p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1775 </a:t>
            </a:r>
            <a:r>
              <a:rPr lang="en-US" sz="2400" dirty="0">
                <a:latin typeface="Gill Sans MT" pitchFamily="34" charset="0"/>
              </a:rPr>
              <a:t>published and unpublished </a:t>
            </a:r>
            <a:r>
              <a:rPr lang="en-US" sz="2400" b="1" dirty="0">
                <a:solidFill>
                  <a:srgbClr val="3366FF"/>
                </a:solidFill>
                <a:latin typeface="Gill Sans MT" pitchFamily="34" charset="0"/>
              </a:rPr>
              <a:t>data sets were collected in two </a:t>
            </a:r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years</a:t>
            </a:r>
          </a:p>
          <a:p>
            <a:endParaRPr lang="en-US" sz="1400" dirty="0">
              <a:latin typeface="Gill Sans MT" pitchFamily="34" charset="0"/>
            </a:endParaRPr>
          </a:p>
          <a:p>
            <a:r>
              <a:rPr lang="en-US" sz="2400" dirty="0" smtClean="0">
                <a:latin typeface="Gill Sans MT" pitchFamily="34" charset="0"/>
              </a:rPr>
              <a:t>Learned that one may need </a:t>
            </a:r>
            <a:r>
              <a:rPr lang="en-US" sz="2400" dirty="0">
                <a:latin typeface="Gill Sans MT" pitchFamily="34" charset="0"/>
              </a:rPr>
              <a:t>to to </a:t>
            </a:r>
            <a:r>
              <a:rPr lang="en-US" sz="2400" b="1" dirty="0">
                <a:solidFill>
                  <a:srgbClr val="3366FF"/>
                </a:solidFill>
                <a:latin typeface="Gill Sans MT" pitchFamily="34" charset="0"/>
              </a:rPr>
              <a:t>pay research groups to prepare their (existing) data</a:t>
            </a:r>
            <a:r>
              <a:rPr lang="en-US" sz="2400" dirty="0">
                <a:latin typeface="Gill Sans MT" pitchFamily="34" charset="0"/>
              </a:rPr>
              <a:t> for incorporation in the ADEPD database 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1428403"/>
            <a:ext cx="3228667" cy="300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79512" y="5013176"/>
            <a:ext cx="8747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Vice-President Helmholtz Assoc., </a:t>
            </a:r>
            <a:r>
              <a:rPr lang="en-US" sz="2400" b="1" dirty="0">
                <a:solidFill>
                  <a:srgbClr val="3366FF"/>
                </a:solidFill>
                <a:latin typeface="Gill Sans MT" pitchFamily="34" charset="0"/>
              </a:rPr>
              <a:t>m</a:t>
            </a:r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ember </a:t>
            </a:r>
            <a:r>
              <a:rPr lang="en-US" sz="2400" b="1" dirty="0">
                <a:solidFill>
                  <a:srgbClr val="3366FF"/>
                </a:solidFill>
                <a:latin typeface="Gill Sans MT" pitchFamily="34" charset="0"/>
              </a:rPr>
              <a:t>German Science Council, EC-expert group on Research </a:t>
            </a:r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Infrastructures, …</a:t>
            </a:r>
            <a:endParaRPr lang="de-DE" sz="24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/>
          <p:cNvSpPr/>
          <p:nvPr/>
        </p:nvSpPr>
        <p:spPr>
          <a:xfrm>
            <a:off x="179512" y="450912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Gill Sans MT" pitchFamily="34" charset="0"/>
              </a:rPr>
              <a:t>Karin </a:t>
            </a:r>
            <a:r>
              <a:rPr lang="en-US" sz="2400" b="1" dirty="0" err="1" smtClean="0">
                <a:solidFill>
                  <a:srgbClr val="3366FF"/>
                </a:solidFill>
                <a:latin typeface="Gill Sans MT" pitchFamily="34" charset="0"/>
              </a:rPr>
              <a:t>Lochte</a:t>
            </a:r>
            <a:endParaRPr lang="de-DE" sz="24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42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Researchers: 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Why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Care?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19675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Successful examples, such as sharing data through the Worldwide Protein Data Bank, Pangaea and </a:t>
            </a:r>
            <a:r>
              <a:rPr lang="en-GB" sz="2800" dirty="0" err="1">
                <a:solidFill>
                  <a:srgbClr val="0000FF"/>
                </a:solidFill>
                <a:latin typeface="Gill Sans MT" pitchFamily="34" charset="0"/>
              </a:rPr>
              <a:t>GenBank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,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...</a:t>
            </a:r>
          </a:p>
          <a:p>
            <a:pPr lvl="2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r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eminds also of major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differences between 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disciplines</a:t>
            </a:r>
          </a:p>
          <a:p>
            <a:pPr lvl="2" indent="-457200">
              <a:buFont typeface="Arial"/>
              <a:buChar char="•"/>
            </a:pPr>
            <a:endParaRPr lang="en-GB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 sharing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in your discipline may be worth the effort as well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there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are (many) more examples too difficult to be presented in half a paragraph:</a:t>
            </a:r>
          </a:p>
          <a:p>
            <a:pPr lvl="3" indent="-457200"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  <a:latin typeface="Gill Sans MT" pitchFamily="34" charset="0"/>
              </a:rPr>
              <a:t>GalaxyZoo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(too advanced / foreign concept for most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?)</a:t>
            </a:r>
            <a:endParaRPr lang="en-GB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lvl="3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World </a:t>
            </a:r>
            <a:r>
              <a:rPr lang="en-GB" sz="2400" dirty="0">
                <a:solidFill>
                  <a:srgbClr val="000000"/>
                </a:solidFill>
                <a:latin typeface="Gill Sans MT" pitchFamily="34" charset="0"/>
              </a:rPr>
              <a:t>Met. Org.: (too abstract/government-like?</a:t>
            </a: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)</a:t>
            </a:r>
          </a:p>
          <a:p>
            <a:pPr lvl="3" indent="-457200"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Gill Sans MT" pitchFamily="34" charset="0"/>
              </a:rPr>
              <a:t>…</a:t>
            </a:r>
            <a:endParaRPr lang="en-GB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lvl="2" indent="-457200">
              <a:buFont typeface="Arial"/>
              <a:buChar char="•"/>
            </a:pPr>
            <a:endParaRPr lang="en-GB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lvl="1" indent="-457200">
              <a:buFont typeface="Arial"/>
              <a:buChar char="•"/>
            </a:pPr>
            <a:endParaRPr lang="de-DE" sz="28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147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 bwMode="auto">
          <a:xfrm>
            <a:off x="217440" y="5917582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17440" y="1009547"/>
            <a:ext cx="8709120" cy="144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41765"/>
            <a:ext cx="9144000" cy="5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de-DE" sz="5400" dirty="0" err="1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Others</a:t>
            </a:r>
            <a:r>
              <a:rPr lang="de-DE" sz="5400" dirty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‘ V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iews </a:t>
            </a:r>
            <a:r>
              <a:rPr lang="de-DE" sz="5400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for</a:t>
            </a:r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Researchers</a:t>
            </a:r>
            <a:endParaRPr lang="de-DE" sz="54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2" name="Bild 1" descr="fp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021288"/>
            <a:ext cx="864096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221" descr="ode-6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200"/>
            <a:ext cx="1991867" cy="72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35694"/>
            <a:ext cx="1596727" cy="7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55" y="6021288"/>
            <a:ext cx="1976457" cy="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052736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 </a:t>
            </a: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publishers make it clear that their own infrastructure might not be sufficient to preserve data .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..</a:t>
            </a:r>
          </a:p>
          <a:p>
            <a:pPr lvl="2" indent="-457200">
              <a:buFont typeface="Arial"/>
              <a:buChar char="•"/>
            </a:pPr>
            <a:r>
              <a:rPr lang="en-GB" sz="2400" dirty="0">
                <a:latin typeface="Gill Sans MT"/>
                <a:cs typeface="Gill Sans MT"/>
              </a:rPr>
              <a:t>researchers will not be aware of publishers’ problems </a:t>
            </a:r>
            <a:r>
              <a:rPr lang="en-GB" sz="2400" dirty="0" smtClean="0">
                <a:latin typeface="Gill Sans MT"/>
                <a:cs typeface="Gill Sans MT"/>
              </a:rPr>
              <a:t/>
            </a:r>
            <a:br>
              <a:rPr lang="en-GB" sz="2400" dirty="0" smtClean="0">
                <a:latin typeface="Gill Sans MT"/>
                <a:cs typeface="Gill Sans MT"/>
              </a:rPr>
            </a:br>
            <a:r>
              <a:rPr lang="en-GB" sz="2400" dirty="0" smtClean="0">
                <a:latin typeface="Gill Sans MT"/>
                <a:cs typeface="Gill Sans MT"/>
              </a:rPr>
              <a:t>- </a:t>
            </a:r>
            <a:r>
              <a:rPr lang="en-GB" sz="2400" dirty="0">
                <a:latin typeface="Gill Sans MT"/>
                <a:cs typeface="Gill Sans MT"/>
              </a:rPr>
              <a:t>just perhaps if they are (chief-)editors</a:t>
            </a:r>
            <a:r>
              <a:rPr lang="de-DE" sz="2400" dirty="0">
                <a:latin typeface="Gill Sans MT"/>
                <a:cs typeface="Gill Sans MT"/>
              </a:rPr>
              <a:t> </a:t>
            </a:r>
            <a:endParaRPr lang="en-GB" sz="24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lvl="1" indent="-457200">
              <a:buFont typeface="Arial"/>
              <a:buChar char="•"/>
            </a:pPr>
            <a:r>
              <a:rPr lang="en-GB" sz="2800" dirty="0">
                <a:solidFill>
                  <a:srgbClr val="0000FF"/>
                </a:solidFill>
                <a:latin typeface="Gill Sans MT" pitchFamily="34" charset="0"/>
              </a:rPr>
              <a:t>Data centres and libraries are willing to work with you on an incentive </a:t>
            </a: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system ...</a:t>
            </a:r>
          </a:p>
          <a:p>
            <a:pPr lvl="2" indent="-457200">
              <a:buFont typeface="Arial"/>
              <a:buChar char="•"/>
            </a:pPr>
            <a:r>
              <a:rPr lang="en-GB" sz="2400" dirty="0">
                <a:latin typeface="Gill Sans MT"/>
                <a:cs typeface="Gill Sans MT"/>
              </a:rPr>
              <a:t>they might not expect libraries and data </a:t>
            </a:r>
            <a:r>
              <a:rPr lang="en-GB" sz="2400" dirty="0" err="1">
                <a:latin typeface="Gill Sans MT"/>
                <a:cs typeface="Gill Sans MT"/>
              </a:rPr>
              <a:t>centers</a:t>
            </a:r>
            <a:r>
              <a:rPr lang="en-GB" sz="2400" dirty="0">
                <a:latin typeface="Gill Sans MT"/>
                <a:cs typeface="Gill Sans MT"/>
              </a:rPr>
              <a:t> being active players in the area of incentives (</a:t>
            </a:r>
            <a:r>
              <a:rPr lang="en-GB" sz="2400" dirty="0" smtClean="0">
                <a:latin typeface="Gill Sans MT"/>
                <a:cs typeface="Gill Sans MT"/>
              </a:rPr>
              <a:t>evaluation</a:t>
            </a:r>
            <a:r>
              <a:rPr lang="de-DE" sz="2400" dirty="0">
                <a:latin typeface="Gill Sans MT"/>
                <a:cs typeface="Gill Sans MT"/>
              </a:rPr>
              <a:t>)</a:t>
            </a:r>
            <a:r>
              <a:rPr lang="en-GB" sz="2400" dirty="0" smtClean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</a:p>
          <a:p>
            <a:pPr lvl="1" indent="-457200">
              <a:buFont typeface="Arial"/>
              <a:buChar char="•"/>
            </a:pPr>
            <a:r>
              <a:rPr lang="en-GB" sz="2800" dirty="0" smtClean="0">
                <a:solidFill>
                  <a:srgbClr val="0000FF"/>
                </a:solidFill>
                <a:latin typeface="Gill Sans MT" pitchFamily="34" charset="0"/>
              </a:rPr>
              <a:t>…they will offer advice and training on finding, preparing and managing data.</a:t>
            </a:r>
          </a:p>
          <a:p>
            <a:pPr lvl="2" indent="-457200">
              <a:buFont typeface="Arial"/>
              <a:buChar char="•"/>
            </a:pPr>
            <a:r>
              <a:rPr lang="en-GB" sz="2400" dirty="0" smtClean="0">
                <a:latin typeface="Gill Sans MT"/>
                <a:cs typeface="Gill Sans MT"/>
              </a:rPr>
              <a:t>where </a:t>
            </a:r>
            <a:r>
              <a:rPr lang="en-GB" sz="2400" dirty="0">
                <a:latin typeface="Gill Sans MT"/>
                <a:cs typeface="Gill Sans MT"/>
              </a:rPr>
              <a:t>this is not already established, a role of libraries in data management is also not intuitive </a:t>
            </a:r>
            <a:endParaRPr lang="en-GB" sz="28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lvl="1" indent="-457200">
              <a:buFont typeface="Arial"/>
              <a:buChar char="•"/>
            </a:pPr>
            <a:endParaRPr lang="de-DE" sz="2800" b="1" dirty="0">
              <a:solidFill>
                <a:srgbClr val="3366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571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Macintosh PowerPoint</Application>
  <PresentationFormat>Bildschirmpräsentation (4:3)</PresentationFormat>
  <Paragraphs>144</Paragraphs>
  <Slides>17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</vt:lpstr>
      <vt:lpstr>1_Larissa</vt:lpstr>
      <vt:lpstr>Researchers and Funders: Tales of  Challenges and Change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GFZ Potsdam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Drivers and barriers to data sharing</dc:title>
  <dc:creator>Heinz Pampel</dc:creator>
  <cp:lastModifiedBy>Hans Pfeiffenberger</cp:lastModifiedBy>
  <cp:revision>111</cp:revision>
  <dcterms:created xsi:type="dcterms:W3CDTF">2011-10-17T08:09:27Z</dcterms:created>
  <dcterms:modified xsi:type="dcterms:W3CDTF">2012-11-04T21:23:41Z</dcterms:modified>
</cp:coreProperties>
</file>