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diagrams/layout1.xml" ContentType="application/vnd.openxmlformats-officedocument.drawingml.diagram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1" r:id="rId2"/>
    <p:sldMasterId id="2147483653" r:id="rId3"/>
    <p:sldMasterId id="2147483655" r:id="rId4"/>
  </p:sldMasterIdLst>
  <p:notesMasterIdLst>
    <p:notesMasterId r:id="rId19"/>
  </p:notesMasterIdLst>
  <p:sldIdLst>
    <p:sldId id="256" r:id="rId5"/>
    <p:sldId id="272" r:id="rId6"/>
    <p:sldId id="278" r:id="rId7"/>
    <p:sldId id="263" r:id="rId8"/>
    <p:sldId id="274" r:id="rId9"/>
    <p:sldId id="275" r:id="rId10"/>
    <p:sldId id="276" r:id="rId11"/>
    <p:sldId id="265" r:id="rId12"/>
    <p:sldId id="280" r:id="rId13"/>
    <p:sldId id="277" r:id="rId14"/>
    <p:sldId id="279" r:id="rId15"/>
    <p:sldId id="267" r:id="rId16"/>
    <p:sldId id="269" r:id="rId17"/>
    <p:sldId id="271"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61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DACCAB-C527-48AD-B3F6-C179EAB119CF}" type="doc">
      <dgm:prSet loTypeId="urn:microsoft.com/office/officeart/2005/8/layout/radial6" loCatId="cycle" qsTypeId="urn:microsoft.com/office/officeart/2005/8/quickstyle/simple4" qsCatId="simple" csTypeId="urn:microsoft.com/office/officeart/2005/8/colors/accent2_3" csCatId="accent2" phldr="1"/>
      <dgm:spPr/>
      <dgm:t>
        <a:bodyPr/>
        <a:lstStyle/>
        <a:p>
          <a:endParaRPr lang="en-GB"/>
        </a:p>
      </dgm:t>
    </dgm:pt>
    <dgm:pt modelId="{3CD56F82-AF0B-48A5-9B31-EA0506D8B73E}">
      <dgm:prSet phldrT="[Text]"/>
      <dgm:spPr/>
      <dgm:t>
        <a:bodyPr/>
        <a:lstStyle/>
        <a:p>
          <a:r>
            <a:rPr lang="en-GB"/>
            <a:t>Making data sharing happen</a:t>
          </a:r>
        </a:p>
      </dgm:t>
    </dgm:pt>
    <dgm:pt modelId="{32A8F614-DA2D-4E9D-ACDA-78BF15CB5621}" type="parTrans" cxnId="{0BA33DB8-C741-47B6-99F9-3D7F164DC08F}">
      <dgm:prSet/>
      <dgm:spPr/>
      <dgm:t>
        <a:bodyPr/>
        <a:lstStyle/>
        <a:p>
          <a:endParaRPr lang="en-GB"/>
        </a:p>
      </dgm:t>
    </dgm:pt>
    <dgm:pt modelId="{3AC9EDBE-1995-4037-8DAA-69FAFCFC1C6C}" type="sibTrans" cxnId="{0BA33DB8-C741-47B6-99F9-3D7F164DC08F}">
      <dgm:prSet/>
      <dgm:spPr/>
      <dgm:t>
        <a:bodyPr/>
        <a:lstStyle/>
        <a:p>
          <a:endParaRPr lang="en-GB"/>
        </a:p>
      </dgm:t>
    </dgm:pt>
    <dgm:pt modelId="{0A84A9A3-8809-4B2C-8D2E-DB7527986891}">
      <dgm:prSet phldrT="[Text]"/>
      <dgm:spPr/>
      <dgm:t>
        <a:bodyPr/>
        <a:lstStyle/>
        <a:p>
          <a:r>
            <a:rPr lang="en-GB"/>
            <a:t>Researchers</a:t>
          </a:r>
        </a:p>
      </dgm:t>
    </dgm:pt>
    <dgm:pt modelId="{81F1E587-E3E2-48A1-BDAB-9B7F94C22444}" type="parTrans" cxnId="{D86CB89B-0F8D-41CC-9C4E-08D35E7BA874}">
      <dgm:prSet/>
      <dgm:spPr/>
      <dgm:t>
        <a:bodyPr/>
        <a:lstStyle/>
        <a:p>
          <a:endParaRPr lang="en-GB"/>
        </a:p>
      </dgm:t>
    </dgm:pt>
    <dgm:pt modelId="{7B2EF115-E3BC-469F-A958-8D9461024C25}" type="sibTrans" cxnId="{D86CB89B-0F8D-41CC-9C4E-08D35E7BA874}">
      <dgm:prSet/>
      <dgm:spPr/>
      <dgm:t>
        <a:bodyPr/>
        <a:lstStyle/>
        <a:p>
          <a:endParaRPr lang="en-GB"/>
        </a:p>
      </dgm:t>
    </dgm:pt>
    <dgm:pt modelId="{4BA74E91-2B35-4BBA-AF4E-59109E410D6E}">
      <dgm:prSet phldrT="[Text]"/>
      <dgm:spPr/>
      <dgm:t>
        <a:bodyPr/>
        <a:lstStyle/>
        <a:p>
          <a:r>
            <a:rPr lang="en-GB"/>
            <a:t>Libraries</a:t>
          </a:r>
        </a:p>
      </dgm:t>
    </dgm:pt>
    <dgm:pt modelId="{31205F3C-180D-47D9-B512-8EF7668F7A5A}" type="parTrans" cxnId="{E14CE9AA-72D3-46AA-B3E9-AE04A9767671}">
      <dgm:prSet/>
      <dgm:spPr/>
      <dgm:t>
        <a:bodyPr/>
        <a:lstStyle/>
        <a:p>
          <a:endParaRPr lang="en-GB"/>
        </a:p>
      </dgm:t>
    </dgm:pt>
    <dgm:pt modelId="{3B37CB21-876A-452D-8E02-A650C41CCBFA}" type="sibTrans" cxnId="{E14CE9AA-72D3-46AA-B3E9-AE04A9767671}">
      <dgm:prSet/>
      <dgm:spPr/>
      <dgm:t>
        <a:bodyPr/>
        <a:lstStyle/>
        <a:p>
          <a:endParaRPr lang="en-GB"/>
        </a:p>
      </dgm:t>
    </dgm:pt>
    <dgm:pt modelId="{62D57C4D-4D35-47CE-A14F-CDD6DC51EB48}">
      <dgm:prSet/>
      <dgm:spPr/>
      <dgm:t>
        <a:bodyPr/>
        <a:lstStyle/>
        <a:p>
          <a:r>
            <a:rPr lang="en-GB" dirty="0"/>
            <a:t>Data  centres</a:t>
          </a:r>
        </a:p>
      </dgm:t>
    </dgm:pt>
    <dgm:pt modelId="{A1558FF2-77A6-45E5-B3EF-D93AF2362F6B}" type="parTrans" cxnId="{65CE64D1-9905-4A63-BF60-7358D8F46D5E}">
      <dgm:prSet/>
      <dgm:spPr/>
      <dgm:t>
        <a:bodyPr/>
        <a:lstStyle/>
        <a:p>
          <a:endParaRPr lang="en-GB"/>
        </a:p>
      </dgm:t>
    </dgm:pt>
    <dgm:pt modelId="{033160D9-EC70-43C0-9067-D9DF9FEE395F}" type="sibTrans" cxnId="{65CE64D1-9905-4A63-BF60-7358D8F46D5E}">
      <dgm:prSet/>
      <dgm:spPr/>
      <dgm:t>
        <a:bodyPr/>
        <a:lstStyle/>
        <a:p>
          <a:endParaRPr lang="en-GB"/>
        </a:p>
      </dgm:t>
    </dgm:pt>
    <dgm:pt modelId="{DFA66178-D29D-4797-A935-1913B933037C}">
      <dgm:prSet/>
      <dgm:spPr/>
      <dgm:t>
        <a:bodyPr/>
        <a:lstStyle/>
        <a:p>
          <a:r>
            <a:rPr lang="en-GB"/>
            <a:t>Publishers</a:t>
          </a:r>
        </a:p>
      </dgm:t>
    </dgm:pt>
    <dgm:pt modelId="{41043707-BFAB-4389-8F67-FD3F5F31C17E}" type="parTrans" cxnId="{17460446-135F-4DF5-9A48-D46D35C06E29}">
      <dgm:prSet/>
      <dgm:spPr/>
      <dgm:t>
        <a:bodyPr/>
        <a:lstStyle/>
        <a:p>
          <a:endParaRPr lang="en-GB"/>
        </a:p>
      </dgm:t>
    </dgm:pt>
    <dgm:pt modelId="{B494A2D3-051C-4188-BE9A-F33778C121B0}" type="sibTrans" cxnId="{17460446-135F-4DF5-9A48-D46D35C06E29}">
      <dgm:prSet/>
      <dgm:spPr/>
      <dgm:t>
        <a:bodyPr/>
        <a:lstStyle/>
        <a:p>
          <a:endParaRPr lang="en-GB"/>
        </a:p>
      </dgm:t>
    </dgm:pt>
    <dgm:pt modelId="{0DEA4CB7-72E2-4090-B24A-EE720017FD10}">
      <dgm:prSet/>
      <dgm:spPr/>
      <dgm:t>
        <a:bodyPr/>
        <a:lstStyle/>
        <a:p>
          <a:r>
            <a:rPr lang="en-GB"/>
            <a:t>Funders and policy makers</a:t>
          </a:r>
        </a:p>
      </dgm:t>
    </dgm:pt>
    <dgm:pt modelId="{415457C0-98A6-4B5F-B5BB-556F1447DDC9}" type="parTrans" cxnId="{094A9A2D-0662-4E1B-B245-21AC9E8AD6E1}">
      <dgm:prSet/>
      <dgm:spPr/>
      <dgm:t>
        <a:bodyPr/>
        <a:lstStyle/>
        <a:p>
          <a:endParaRPr lang="en-GB"/>
        </a:p>
      </dgm:t>
    </dgm:pt>
    <dgm:pt modelId="{973852EB-0EA2-49AF-B875-C3D4F482D206}" type="sibTrans" cxnId="{094A9A2D-0662-4E1B-B245-21AC9E8AD6E1}">
      <dgm:prSet/>
      <dgm:spPr/>
      <dgm:t>
        <a:bodyPr/>
        <a:lstStyle/>
        <a:p>
          <a:endParaRPr lang="en-GB"/>
        </a:p>
      </dgm:t>
    </dgm:pt>
    <dgm:pt modelId="{6F14E33D-0676-4069-9AB0-8902F6A0F62D}" type="pres">
      <dgm:prSet presAssocID="{B1DACCAB-C527-48AD-B3F6-C179EAB119CF}" presName="Name0" presStyleCnt="0">
        <dgm:presLayoutVars>
          <dgm:chMax val="1"/>
          <dgm:dir/>
          <dgm:animLvl val="ctr"/>
          <dgm:resizeHandles val="exact"/>
        </dgm:presLayoutVars>
      </dgm:prSet>
      <dgm:spPr/>
      <dgm:t>
        <a:bodyPr/>
        <a:lstStyle/>
        <a:p>
          <a:endParaRPr lang="en-GB"/>
        </a:p>
      </dgm:t>
    </dgm:pt>
    <dgm:pt modelId="{A25C27D4-15CB-43DA-9775-F0AD6EF34F23}" type="pres">
      <dgm:prSet presAssocID="{3CD56F82-AF0B-48A5-9B31-EA0506D8B73E}" presName="centerShape" presStyleLbl="node0" presStyleIdx="0" presStyleCnt="1" custScaleX="95903" custScaleY="96924"/>
      <dgm:spPr/>
      <dgm:t>
        <a:bodyPr/>
        <a:lstStyle/>
        <a:p>
          <a:endParaRPr lang="en-GB"/>
        </a:p>
      </dgm:t>
    </dgm:pt>
    <dgm:pt modelId="{5CC0C644-A1F8-42DA-B918-B5D1C11F3238}" type="pres">
      <dgm:prSet presAssocID="{0A84A9A3-8809-4B2C-8D2E-DB7527986891}" presName="node" presStyleLbl="node1" presStyleIdx="0" presStyleCnt="5">
        <dgm:presLayoutVars>
          <dgm:bulletEnabled val="1"/>
        </dgm:presLayoutVars>
      </dgm:prSet>
      <dgm:spPr/>
      <dgm:t>
        <a:bodyPr/>
        <a:lstStyle/>
        <a:p>
          <a:endParaRPr lang="en-GB"/>
        </a:p>
      </dgm:t>
    </dgm:pt>
    <dgm:pt modelId="{EA9E875E-78EF-471C-8C93-1A1CA6C4FEA5}" type="pres">
      <dgm:prSet presAssocID="{0A84A9A3-8809-4B2C-8D2E-DB7527986891}" presName="dummy" presStyleCnt="0"/>
      <dgm:spPr/>
    </dgm:pt>
    <dgm:pt modelId="{2A8E1776-E208-4D30-B632-CA4BB1373005}" type="pres">
      <dgm:prSet presAssocID="{7B2EF115-E3BC-469F-A958-8D9461024C25}" presName="sibTrans" presStyleLbl="sibTrans2D1" presStyleIdx="0" presStyleCnt="5"/>
      <dgm:spPr/>
      <dgm:t>
        <a:bodyPr/>
        <a:lstStyle/>
        <a:p>
          <a:endParaRPr lang="en-GB"/>
        </a:p>
      </dgm:t>
    </dgm:pt>
    <dgm:pt modelId="{D97D252C-17AA-47FD-B433-8199C04F4FB0}" type="pres">
      <dgm:prSet presAssocID="{4BA74E91-2B35-4BBA-AF4E-59109E410D6E}" presName="node" presStyleLbl="node1" presStyleIdx="1" presStyleCnt="5">
        <dgm:presLayoutVars>
          <dgm:bulletEnabled val="1"/>
        </dgm:presLayoutVars>
      </dgm:prSet>
      <dgm:spPr/>
      <dgm:t>
        <a:bodyPr/>
        <a:lstStyle/>
        <a:p>
          <a:endParaRPr lang="en-GB"/>
        </a:p>
      </dgm:t>
    </dgm:pt>
    <dgm:pt modelId="{55E3ADE3-70BA-4B57-B630-BE29AFD554F1}" type="pres">
      <dgm:prSet presAssocID="{4BA74E91-2B35-4BBA-AF4E-59109E410D6E}" presName="dummy" presStyleCnt="0"/>
      <dgm:spPr/>
    </dgm:pt>
    <dgm:pt modelId="{78D7E878-7652-45AF-ABD5-364C6D1E478B}" type="pres">
      <dgm:prSet presAssocID="{3B37CB21-876A-452D-8E02-A650C41CCBFA}" presName="sibTrans" presStyleLbl="sibTrans2D1" presStyleIdx="1" presStyleCnt="5"/>
      <dgm:spPr/>
      <dgm:t>
        <a:bodyPr/>
        <a:lstStyle/>
        <a:p>
          <a:endParaRPr lang="en-GB"/>
        </a:p>
      </dgm:t>
    </dgm:pt>
    <dgm:pt modelId="{6E33F051-0B95-400F-932D-A31DBF70D34A}" type="pres">
      <dgm:prSet presAssocID="{62D57C4D-4D35-47CE-A14F-CDD6DC51EB48}" presName="node" presStyleLbl="node1" presStyleIdx="2" presStyleCnt="5">
        <dgm:presLayoutVars>
          <dgm:bulletEnabled val="1"/>
        </dgm:presLayoutVars>
      </dgm:prSet>
      <dgm:spPr/>
      <dgm:t>
        <a:bodyPr/>
        <a:lstStyle/>
        <a:p>
          <a:endParaRPr lang="en-GB"/>
        </a:p>
      </dgm:t>
    </dgm:pt>
    <dgm:pt modelId="{48164F87-A1EE-45DF-8AA3-937EC913814C}" type="pres">
      <dgm:prSet presAssocID="{62D57C4D-4D35-47CE-A14F-CDD6DC51EB48}" presName="dummy" presStyleCnt="0"/>
      <dgm:spPr/>
    </dgm:pt>
    <dgm:pt modelId="{7EAC34EE-DD5D-41FD-9F00-08E90BDF8B49}" type="pres">
      <dgm:prSet presAssocID="{033160D9-EC70-43C0-9067-D9DF9FEE395F}" presName="sibTrans" presStyleLbl="sibTrans2D1" presStyleIdx="2" presStyleCnt="5"/>
      <dgm:spPr/>
      <dgm:t>
        <a:bodyPr/>
        <a:lstStyle/>
        <a:p>
          <a:endParaRPr lang="en-GB"/>
        </a:p>
      </dgm:t>
    </dgm:pt>
    <dgm:pt modelId="{3CC7563F-8EBB-41CB-A763-B7C9FF3F105D}" type="pres">
      <dgm:prSet presAssocID="{DFA66178-D29D-4797-A935-1913B933037C}" presName="node" presStyleLbl="node1" presStyleIdx="3" presStyleCnt="5">
        <dgm:presLayoutVars>
          <dgm:bulletEnabled val="1"/>
        </dgm:presLayoutVars>
      </dgm:prSet>
      <dgm:spPr/>
      <dgm:t>
        <a:bodyPr/>
        <a:lstStyle/>
        <a:p>
          <a:endParaRPr lang="en-GB"/>
        </a:p>
      </dgm:t>
    </dgm:pt>
    <dgm:pt modelId="{F082DFA6-615B-4F2E-A730-D1DD8EF5C3C4}" type="pres">
      <dgm:prSet presAssocID="{DFA66178-D29D-4797-A935-1913B933037C}" presName="dummy" presStyleCnt="0"/>
      <dgm:spPr/>
    </dgm:pt>
    <dgm:pt modelId="{4A6403E0-DDB0-47D1-BF19-0F5C9F7A80B7}" type="pres">
      <dgm:prSet presAssocID="{B494A2D3-051C-4188-BE9A-F33778C121B0}" presName="sibTrans" presStyleLbl="sibTrans2D1" presStyleIdx="3" presStyleCnt="5"/>
      <dgm:spPr/>
      <dgm:t>
        <a:bodyPr/>
        <a:lstStyle/>
        <a:p>
          <a:endParaRPr lang="en-GB"/>
        </a:p>
      </dgm:t>
    </dgm:pt>
    <dgm:pt modelId="{8177F845-B231-4AE1-B456-C577B99BC95F}" type="pres">
      <dgm:prSet presAssocID="{0DEA4CB7-72E2-4090-B24A-EE720017FD10}" presName="node" presStyleLbl="node1" presStyleIdx="4" presStyleCnt="5">
        <dgm:presLayoutVars>
          <dgm:bulletEnabled val="1"/>
        </dgm:presLayoutVars>
      </dgm:prSet>
      <dgm:spPr/>
      <dgm:t>
        <a:bodyPr/>
        <a:lstStyle/>
        <a:p>
          <a:endParaRPr lang="en-GB"/>
        </a:p>
      </dgm:t>
    </dgm:pt>
    <dgm:pt modelId="{57999EE5-1873-4B25-9061-3AA69140D858}" type="pres">
      <dgm:prSet presAssocID="{0DEA4CB7-72E2-4090-B24A-EE720017FD10}" presName="dummy" presStyleCnt="0"/>
      <dgm:spPr/>
    </dgm:pt>
    <dgm:pt modelId="{1C61E4C1-6167-41D0-85A6-B0E6E8FF1A76}" type="pres">
      <dgm:prSet presAssocID="{973852EB-0EA2-49AF-B875-C3D4F482D206}" presName="sibTrans" presStyleLbl="sibTrans2D1" presStyleIdx="4" presStyleCnt="5"/>
      <dgm:spPr/>
      <dgm:t>
        <a:bodyPr/>
        <a:lstStyle/>
        <a:p>
          <a:endParaRPr lang="en-GB"/>
        </a:p>
      </dgm:t>
    </dgm:pt>
  </dgm:ptLst>
  <dgm:cxnLst>
    <dgm:cxn modelId="{094A9A2D-0662-4E1B-B245-21AC9E8AD6E1}" srcId="{3CD56F82-AF0B-48A5-9B31-EA0506D8B73E}" destId="{0DEA4CB7-72E2-4090-B24A-EE720017FD10}" srcOrd="4" destOrd="0" parTransId="{415457C0-98A6-4B5F-B5BB-556F1447DDC9}" sibTransId="{973852EB-0EA2-49AF-B875-C3D4F482D206}"/>
    <dgm:cxn modelId="{3618420D-B05E-4CAF-8017-0101582844D5}" type="presOf" srcId="{3CD56F82-AF0B-48A5-9B31-EA0506D8B73E}" destId="{A25C27D4-15CB-43DA-9775-F0AD6EF34F23}" srcOrd="0" destOrd="0" presId="urn:microsoft.com/office/officeart/2005/8/layout/radial6"/>
    <dgm:cxn modelId="{6E984B92-593B-4F26-8C13-A3E6BDA3B8E2}" type="presOf" srcId="{B1DACCAB-C527-48AD-B3F6-C179EAB119CF}" destId="{6F14E33D-0676-4069-9AB0-8902F6A0F62D}" srcOrd="0" destOrd="0" presId="urn:microsoft.com/office/officeart/2005/8/layout/radial6"/>
    <dgm:cxn modelId="{65CE64D1-9905-4A63-BF60-7358D8F46D5E}" srcId="{3CD56F82-AF0B-48A5-9B31-EA0506D8B73E}" destId="{62D57C4D-4D35-47CE-A14F-CDD6DC51EB48}" srcOrd="2" destOrd="0" parTransId="{A1558FF2-77A6-45E5-B3EF-D93AF2362F6B}" sibTransId="{033160D9-EC70-43C0-9067-D9DF9FEE395F}"/>
    <dgm:cxn modelId="{0EFAF6A0-44FD-436E-896B-0CC3B0A2E732}" type="presOf" srcId="{973852EB-0EA2-49AF-B875-C3D4F482D206}" destId="{1C61E4C1-6167-41D0-85A6-B0E6E8FF1A76}" srcOrd="0" destOrd="0" presId="urn:microsoft.com/office/officeart/2005/8/layout/radial6"/>
    <dgm:cxn modelId="{E14CE9AA-72D3-46AA-B3E9-AE04A9767671}" srcId="{3CD56F82-AF0B-48A5-9B31-EA0506D8B73E}" destId="{4BA74E91-2B35-4BBA-AF4E-59109E410D6E}" srcOrd="1" destOrd="0" parTransId="{31205F3C-180D-47D9-B512-8EF7668F7A5A}" sibTransId="{3B37CB21-876A-452D-8E02-A650C41CCBFA}"/>
    <dgm:cxn modelId="{CF31A8B8-F11C-4EC2-92EE-936B55FEA7A9}" type="presOf" srcId="{3B37CB21-876A-452D-8E02-A650C41CCBFA}" destId="{78D7E878-7652-45AF-ABD5-364C6D1E478B}" srcOrd="0" destOrd="0" presId="urn:microsoft.com/office/officeart/2005/8/layout/radial6"/>
    <dgm:cxn modelId="{A284257B-C7C1-4FB9-9CB7-CC6E75D19A0C}" type="presOf" srcId="{033160D9-EC70-43C0-9067-D9DF9FEE395F}" destId="{7EAC34EE-DD5D-41FD-9F00-08E90BDF8B49}" srcOrd="0" destOrd="0" presId="urn:microsoft.com/office/officeart/2005/8/layout/radial6"/>
    <dgm:cxn modelId="{B226F38E-1153-454F-8D29-580D8F2E1DBD}" type="presOf" srcId="{B494A2D3-051C-4188-BE9A-F33778C121B0}" destId="{4A6403E0-DDB0-47D1-BF19-0F5C9F7A80B7}" srcOrd="0" destOrd="0" presId="urn:microsoft.com/office/officeart/2005/8/layout/radial6"/>
    <dgm:cxn modelId="{13608C70-7C4E-4778-BF08-36CBFAD62AA2}" type="presOf" srcId="{4BA74E91-2B35-4BBA-AF4E-59109E410D6E}" destId="{D97D252C-17AA-47FD-B433-8199C04F4FB0}" srcOrd="0" destOrd="0" presId="urn:microsoft.com/office/officeart/2005/8/layout/radial6"/>
    <dgm:cxn modelId="{D86CB89B-0F8D-41CC-9C4E-08D35E7BA874}" srcId="{3CD56F82-AF0B-48A5-9B31-EA0506D8B73E}" destId="{0A84A9A3-8809-4B2C-8D2E-DB7527986891}" srcOrd="0" destOrd="0" parTransId="{81F1E587-E3E2-48A1-BDAB-9B7F94C22444}" sibTransId="{7B2EF115-E3BC-469F-A958-8D9461024C25}"/>
    <dgm:cxn modelId="{9679EEAD-AD67-4319-BD67-00C803D920A8}" type="presOf" srcId="{0DEA4CB7-72E2-4090-B24A-EE720017FD10}" destId="{8177F845-B231-4AE1-B456-C577B99BC95F}" srcOrd="0" destOrd="0" presId="urn:microsoft.com/office/officeart/2005/8/layout/radial6"/>
    <dgm:cxn modelId="{635D76A4-0E59-4E79-AA6A-056475CA6F8D}" type="presOf" srcId="{62D57C4D-4D35-47CE-A14F-CDD6DC51EB48}" destId="{6E33F051-0B95-400F-932D-A31DBF70D34A}" srcOrd="0" destOrd="0" presId="urn:microsoft.com/office/officeart/2005/8/layout/radial6"/>
    <dgm:cxn modelId="{F13B8C19-DCED-40BE-9113-06054591AE72}" type="presOf" srcId="{7B2EF115-E3BC-469F-A958-8D9461024C25}" destId="{2A8E1776-E208-4D30-B632-CA4BB1373005}" srcOrd="0" destOrd="0" presId="urn:microsoft.com/office/officeart/2005/8/layout/radial6"/>
    <dgm:cxn modelId="{5CE4693A-E989-4190-B7CD-C975CD8A3C25}" type="presOf" srcId="{DFA66178-D29D-4797-A935-1913B933037C}" destId="{3CC7563F-8EBB-41CB-A763-B7C9FF3F105D}" srcOrd="0" destOrd="0" presId="urn:microsoft.com/office/officeart/2005/8/layout/radial6"/>
    <dgm:cxn modelId="{99FD3546-C4AB-4EF6-88B0-A8670E2C2962}" type="presOf" srcId="{0A84A9A3-8809-4B2C-8D2E-DB7527986891}" destId="{5CC0C644-A1F8-42DA-B918-B5D1C11F3238}" srcOrd="0" destOrd="0" presId="urn:microsoft.com/office/officeart/2005/8/layout/radial6"/>
    <dgm:cxn modelId="{0BA33DB8-C741-47B6-99F9-3D7F164DC08F}" srcId="{B1DACCAB-C527-48AD-B3F6-C179EAB119CF}" destId="{3CD56F82-AF0B-48A5-9B31-EA0506D8B73E}" srcOrd="0" destOrd="0" parTransId="{32A8F614-DA2D-4E9D-ACDA-78BF15CB5621}" sibTransId="{3AC9EDBE-1995-4037-8DAA-69FAFCFC1C6C}"/>
    <dgm:cxn modelId="{17460446-135F-4DF5-9A48-D46D35C06E29}" srcId="{3CD56F82-AF0B-48A5-9B31-EA0506D8B73E}" destId="{DFA66178-D29D-4797-A935-1913B933037C}" srcOrd="3" destOrd="0" parTransId="{41043707-BFAB-4389-8F67-FD3F5F31C17E}" sibTransId="{B494A2D3-051C-4188-BE9A-F33778C121B0}"/>
    <dgm:cxn modelId="{4E5D4197-0D70-4343-8F34-28B0B2C9763D}" type="presParOf" srcId="{6F14E33D-0676-4069-9AB0-8902F6A0F62D}" destId="{A25C27D4-15CB-43DA-9775-F0AD6EF34F23}" srcOrd="0" destOrd="0" presId="urn:microsoft.com/office/officeart/2005/8/layout/radial6"/>
    <dgm:cxn modelId="{2A064229-4BB8-4FB3-BF07-B81E3ED9CDFB}" type="presParOf" srcId="{6F14E33D-0676-4069-9AB0-8902F6A0F62D}" destId="{5CC0C644-A1F8-42DA-B918-B5D1C11F3238}" srcOrd="1" destOrd="0" presId="urn:microsoft.com/office/officeart/2005/8/layout/radial6"/>
    <dgm:cxn modelId="{BFF99D2A-46F0-4EAD-8EB5-C573A474AF2D}" type="presParOf" srcId="{6F14E33D-0676-4069-9AB0-8902F6A0F62D}" destId="{EA9E875E-78EF-471C-8C93-1A1CA6C4FEA5}" srcOrd="2" destOrd="0" presId="urn:microsoft.com/office/officeart/2005/8/layout/radial6"/>
    <dgm:cxn modelId="{16559365-16F3-49D3-A2B6-9540CBDF4DFD}" type="presParOf" srcId="{6F14E33D-0676-4069-9AB0-8902F6A0F62D}" destId="{2A8E1776-E208-4D30-B632-CA4BB1373005}" srcOrd="3" destOrd="0" presId="urn:microsoft.com/office/officeart/2005/8/layout/radial6"/>
    <dgm:cxn modelId="{2EEF7E8B-14E6-47CC-90E3-317162C79BA3}" type="presParOf" srcId="{6F14E33D-0676-4069-9AB0-8902F6A0F62D}" destId="{D97D252C-17AA-47FD-B433-8199C04F4FB0}" srcOrd="4" destOrd="0" presId="urn:microsoft.com/office/officeart/2005/8/layout/radial6"/>
    <dgm:cxn modelId="{DFF024B2-2957-4F9A-9C47-1345770ED57B}" type="presParOf" srcId="{6F14E33D-0676-4069-9AB0-8902F6A0F62D}" destId="{55E3ADE3-70BA-4B57-B630-BE29AFD554F1}" srcOrd="5" destOrd="0" presId="urn:microsoft.com/office/officeart/2005/8/layout/radial6"/>
    <dgm:cxn modelId="{C8863B7E-B08F-47DF-8D00-BBA715B36E69}" type="presParOf" srcId="{6F14E33D-0676-4069-9AB0-8902F6A0F62D}" destId="{78D7E878-7652-45AF-ABD5-364C6D1E478B}" srcOrd="6" destOrd="0" presId="urn:microsoft.com/office/officeart/2005/8/layout/radial6"/>
    <dgm:cxn modelId="{572EF72F-647D-4473-B887-DE56C91FC443}" type="presParOf" srcId="{6F14E33D-0676-4069-9AB0-8902F6A0F62D}" destId="{6E33F051-0B95-400F-932D-A31DBF70D34A}" srcOrd="7" destOrd="0" presId="urn:microsoft.com/office/officeart/2005/8/layout/radial6"/>
    <dgm:cxn modelId="{6FD5E7CD-0A43-470A-AE9C-008369B1A101}" type="presParOf" srcId="{6F14E33D-0676-4069-9AB0-8902F6A0F62D}" destId="{48164F87-A1EE-45DF-8AA3-937EC913814C}" srcOrd="8" destOrd="0" presId="urn:microsoft.com/office/officeart/2005/8/layout/radial6"/>
    <dgm:cxn modelId="{5C10B69D-969F-4805-A310-2CBE94A0078D}" type="presParOf" srcId="{6F14E33D-0676-4069-9AB0-8902F6A0F62D}" destId="{7EAC34EE-DD5D-41FD-9F00-08E90BDF8B49}" srcOrd="9" destOrd="0" presId="urn:microsoft.com/office/officeart/2005/8/layout/radial6"/>
    <dgm:cxn modelId="{6999835D-32C2-4897-861B-361692AC7306}" type="presParOf" srcId="{6F14E33D-0676-4069-9AB0-8902F6A0F62D}" destId="{3CC7563F-8EBB-41CB-A763-B7C9FF3F105D}" srcOrd="10" destOrd="0" presId="urn:microsoft.com/office/officeart/2005/8/layout/radial6"/>
    <dgm:cxn modelId="{D771C883-8294-4548-B442-39F772A83453}" type="presParOf" srcId="{6F14E33D-0676-4069-9AB0-8902F6A0F62D}" destId="{F082DFA6-615B-4F2E-A730-D1DD8EF5C3C4}" srcOrd="11" destOrd="0" presId="urn:microsoft.com/office/officeart/2005/8/layout/radial6"/>
    <dgm:cxn modelId="{73C5F7E8-9EA9-4AB8-A680-4BBF3129AD26}" type="presParOf" srcId="{6F14E33D-0676-4069-9AB0-8902F6A0F62D}" destId="{4A6403E0-DDB0-47D1-BF19-0F5C9F7A80B7}" srcOrd="12" destOrd="0" presId="urn:microsoft.com/office/officeart/2005/8/layout/radial6"/>
    <dgm:cxn modelId="{47526357-AC9F-404E-8FD4-B7FC2D18427C}" type="presParOf" srcId="{6F14E33D-0676-4069-9AB0-8902F6A0F62D}" destId="{8177F845-B231-4AE1-B456-C577B99BC95F}" srcOrd="13" destOrd="0" presId="urn:microsoft.com/office/officeart/2005/8/layout/radial6"/>
    <dgm:cxn modelId="{8DB22B16-1CC4-4CDA-9A00-E1E3A5B5B337}" type="presParOf" srcId="{6F14E33D-0676-4069-9AB0-8902F6A0F62D}" destId="{57999EE5-1873-4B25-9061-3AA69140D858}" srcOrd="14" destOrd="0" presId="urn:microsoft.com/office/officeart/2005/8/layout/radial6"/>
    <dgm:cxn modelId="{5A740471-CCD4-44BB-B675-02005C7BE026}" type="presParOf" srcId="{6F14E33D-0676-4069-9AB0-8902F6A0F62D}" destId="{1C61E4C1-6167-41D0-85A6-B0E6E8FF1A76}" srcOrd="15"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C61E4C1-6167-41D0-85A6-B0E6E8FF1A76}">
      <dsp:nvSpPr>
        <dsp:cNvPr id="0" name=""/>
        <dsp:cNvSpPr/>
      </dsp:nvSpPr>
      <dsp:spPr>
        <a:xfrm>
          <a:off x="759134" y="542050"/>
          <a:ext cx="3615705" cy="3615705"/>
        </a:xfrm>
        <a:prstGeom prst="blockArc">
          <a:avLst>
            <a:gd name="adj1" fmla="val 11880000"/>
            <a:gd name="adj2" fmla="val 16200000"/>
            <a:gd name="adj3" fmla="val 4640"/>
          </a:avLst>
        </a:prstGeom>
        <a:gradFill rotWithShape="0">
          <a:gsLst>
            <a:gs pos="0">
              <a:schemeClr val="accent2">
                <a:shade val="90000"/>
                <a:hueOff val="0"/>
                <a:satOff val="-27650"/>
                <a:lumOff val="29667"/>
                <a:alphaOff val="0"/>
                <a:shade val="51000"/>
                <a:satMod val="130000"/>
              </a:schemeClr>
            </a:gs>
            <a:gs pos="80000">
              <a:schemeClr val="accent2">
                <a:shade val="90000"/>
                <a:hueOff val="0"/>
                <a:satOff val="-27650"/>
                <a:lumOff val="29667"/>
                <a:alphaOff val="0"/>
                <a:shade val="93000"/>
                <a:satMod val="130000"/>
              </a:schemeClr>
            </a:gs>
            <a:gs pos="100000">
              <a:schemeClr val="accent2">
                <a:shade val="90000"/>
                <a:hueOff val="0"/>
                <a:satOff val="-27650"/>
                <a:lumOff val="2966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A6403E0-DDB0-47D1-BF19-0F5C9F7A80B7}">
      <dsp:nvSpPr>
        <dsp:cNvPr id="0" name=""/>
        <dsp:cNvSpPr/>
      </dsp:nvSpPr>
      <dsp:spPr>
        <a:xfrm>
          <a:off x="759134" y="542050"/>
          <a:ext cx="3615705" cy="3615705"/>
        </a:xfrm>
        <a:prstGeom prst="blockArc">
          <a:avLst>
            <a:gd name="adj1" fmla="val 7560000"/>
            <a:gd name="adj2" fmla="val 11880000"/>
            <a:gd name="adj3" fmla="val 4640"/>
          </a:avLst>
        </a:prstGeom>
        <a:gradFill rotWithShape="0">
          <a:gsLst>
            <a:gs pos="0">
              <a:schemeClr val="accent2">
                <a:shade val="90000"/>
                <a:hueOff val="0"/>
                <a:satOff val="-20738"/>
                <a:lumOff val="22250"/>
                <a:alphaOff val="0"/>
                <a:shade val="51000"/>
                <a:satMod val="130000"/>
              </a:schemeClr>
            </a:gs>
            <a:gs pos="80000">
              <a:schemeClr val="accent2">
                <a:shade val="90000"/>
                <a:hueOff val="0"/>
                <a:satOff val="-20738"/>
                <a:lumOff val="22250"/>
                <a:alphaOff val="0"/>
                <a:shade val="93000"/>
                <a:satMod val="130000"/>
              </a:schemeClr>
            </a:gs>
            <a:gs pos="100000">
              <a:schemeClr val="accent2">
                <a:shade val="90000"/>
                <a:hueOff val="0"/>
                <a:satOff val="-20738"/>
                <a:lumOff val="2225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EAC34EE-DD5D-41FD-9F00-08E90BDF8B49}">
      <dsp:nvSpPr>
        <dsp:cNvPr id="0" name=""/>
        <dsp:cNvSpPr/>
      </dsp:nvSpPr>
      <dsp:spPr>
        <a:xfrm>
          <a:off x="759134" y="542050"/>
          <a:ext cx="3615705" cy="3615705"/>
        </a:xfrm>
        <a:prstGeom prst="blockArc">
          <a:avLst>
            <a:gd name="adj1" fmla="val 3240000"/>
            <a:gd name="adj2" fmla="val 7560000"/>
            <a:gd name="adj3" fmla="val 4640"/>
          </a:avLst>
        </a:prstGeom>
        <a:gradFill rotWithShape="0">
          <a:gsLst>
            <a:gs pos="0">
              <a:schemeClr val="accent2">
                <a:shade val="90000"/>
                <a:hueOff val="0"/>
                <a:satOff val="-13825"/>
                <a:lumOff val="14833"/>
                <a:alphaOff val="0"/>
                <a:shade val="51000"/>
                <a:satMod val="130000"/>
              </a:schemeClr>
            </a:gs>
            <a:gs pos="80000">
              <a:schemeClr val="accent2">
                <a:shade val="90000"/>
                <a:hueOff val="0"/>
                <a:satOff val="-13825"/>
                <a:lumOff val="14833"/>
                <a:alphaOff val="0"/>
                <a:shade val="93000"/>
                <a:satMod val="130000"/>
              </a:schemeClr>
            </a:gs>
            <a:gs pos="100000">
              <a:schemeClr val="accent2">
                <a:shade val="90000"/>
                <a:hueOff val="0"/>
                <a:satOff val="-13825"/>
                <a:lumOff val="1483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8D7E878-7652-45AF-ABD5-364C6D1E478B}">
      <dsp:nvSpPr>
        <dsp:cNvPr id="0" name=""/>
        <dsp:cNvSpPr/>
      </dsp:nvSpPr>
      <dsp:spPr>
        <a:xfrm>
          <a:off x="759134" y="542050"/>
          <a:ext cx="3615705" cy="3615705"/>
        </a:xfrm>
        <a:prstGeom prst="blockArc">
          <a:avLst>
            <a:gd name="adj1" fmla="val 20520000"/>
            <a:gd name="adj2" fmla="val 3240000"/>
            <a:gd name="adj3" fmla="val 4640"/>
          </a:avLst>
        </a:prstGeom>
        <a:gradFill rotWithShape="0">
          <a:gsLst>
            <a:gs pos="0">
              <a:schemeClr val="accent2">
                <a:shade val="90000"/>
                <a:hueOff val="0"/>
                <a:satOff val="-6913"/>
                <a:lumOff val="7417"/>
                <a:alphaOff val="0"/>
                <a:shade val="51000"/>
                <a:satMod val="130000"/>
              </a:schemeClr>
            </a:gs>
            <a:gs pos="80000">
              <a:schemeClr val="accent2">
                <a:shade val="90000"/>
                <a:hueOff val="0"/>
                <a:satOff val="-6913"/>
                <a:lumOff val="7417"/>
                <a:alphaOff val="0"/>
                <a:shade val="93000"/>
                <a:satMod val="130000"/>
              </a:schemeClr>
            </a:gs>
            <a:gs pos="100000">
              <a:schemeClr val="accent2">
                <a:shade val="90000"/>
                <a:hueOff val="0"/>
                <a:satOff val="-6913"/>
                <a:lumOff val="741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A8E1776-E208-4D30-B632-CA4BB1373005}">
      <dsp:nvSpPr>
        <dsp:cNvPr id="0" name=""/>
        <dsp:cNvSpPr/>
      </dsp:nvSpPr>
      <dsp:spPr>
        <a:xfrm>
          <a:off x="759134" y="542050"/>
          <a:ext cx="3615705" cy="3615705"/>
        </a:xfrm>
        <a:prstGeom prst="blockArc">
          <a:avLst>
            <a:gd name="adj1" fmla="val 16200000"/>
            <a:gd name="adj2" fmla="val 20520000"/>
            <a:gd name="adj3" fmla="val 4640"/>
          </a:avLst>
        </a:prstGeom>
        <a:gradFill rotWithShape="0">
          <a:gsLst>
            <a:gs pos="0">
              <a:schemeClr val="accent2">
                <a:shade val="90000"/>
                <a:hueOff val="0"/>
                <a:satOff val="0"/>
                <a:lumOff val="0"/>
                <a:alphaOff val="0"/>
                <a:shade val="51000"/>
                <a:satMod val="130000"/>
              </a:schemeClr>
            </a:gs>
            <a:gs pos="80000">
              <a:schemeClr val="accent2">
                <a:shade val="90000"/>
                <a:hueOff val="0"/>
                <a:satOff val="0"/>
                <a:lumOff val="0"/>
                <a:alphaOff val="0"/>
                <a:shade val="93000"/>
                <a:satMod val="130000"/>
              </a:schemeClr>
            </a:gs>
            <a:gs pos="100000">
              <a:schemeClr val="accent2">
                <a:shade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25C27D4-15CB-43DA-9775-F0AD6EF34F23}">
      <dsp:nvSpPr>
        <dsp:cNvPr id="0" name=""/>
        <dsp:cNvSpPr/>
      </dsp:nvSpPr>
      <dsp:spPr>
        <a:xfrm>
          <a:off x="1768819" y="1543237"/>
          <a:ext cx="1596335" cy="1613329"/>
        </a:xfrm>
        <a:prstGeom prst="ellipse">
          <a:avLst/>
        </a:prstGeom>
        <a:gradFill rotWithShape="0">
          <a:gsLst>
            <a:gs pos="0">
              <a:schemeClr val="accent2">
                <a:shade val="80000"/>
                <a:hueOff val="0"/>
                <a:satOff val="0"/>
                <a:lumOff val="0"/>
                <a:alphaOff val="0"/>
                <a:shade val="51000"/>
                <a:satMod val="130000"/>
              </a:schemeClr>
            </a:gs>
            <a:gs pos="80000">
              <a:schemeClr val="accent2">
                <a:shade val="80000"/>
                <a:hueOff val="0"/>
                <a:satOff val="0"/>
                <a:lumOff val="0"/>
                <a:alphaOff val="0"/>
                <a:shade val="93000"/>
                <a:satMod val="130000"/>
              </a:schemeClr>
            </a:gs>
            <a:gs pos="100000">
              <a:schemeClr val="accent2">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a:t>Making data sharing happen</a:t>
          </a:r>
        </a:p>
      </dsp:txBody>
      <dsp:txXfrm>
        <a:off x="1768819" y="1543237"/>
        <a:ext cx="1596335" cy="1613329"/>
      </dsp:txXfrm>
    </dsp:sp>
    <dsp:sp modelId="{5CC0C644-A1F8-42DA-B918-B5D1C11F3238}">
      <dsp:nvSpPr>
        <dsp:cNvPr id="0" name=""/>
        <dsp:cNvSpPr/>
      </dsp:nvSpPr>
      <dsp:spPr>
        <a:xfrm>
          <a:off x="1984401" y="1410"/>
          <a:ext cx="1165171" cy="1165171"/>
        </a:xfrm>
        <a:prstGeom prst="ellipse">
          <a:avLst/>
        </a:prstGeom>
        <a:gradFill rotWithShape="0">
          <a:gsLst>
            <a:gs pos="0">
              <a:schemeClr val="accent2">
                <a:shade val="80000"/>
                <a:hueOff val="0"/>
                <a:satOff val="0"/>
                <a:lumOff val="0"/>
                <a:alphaOff val="0"/>
                <a:shade val="51000"/>
                <a:satMod val="130000"/>
              </a:schemeClr>
            </a:gs>
            <a:gs pos="80000">
              <a:schemeClr val="accent2">
                <a:shade val="80000"/>
                <a:hueOff val="0"/>
                <a:satOff val="0"/>
                <a:lumOff val="0"/>
                <a:alphaOff val="0"/>
                <a:shade val="93000"/>
                <a:satMod val="130000"/>
              </a:schemeClr>
            </a:gs>
            <a:gs pos="100000">
              <a:schemeClr val="accent2">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kern="1200"/>
            <a:t>Researchers</a:t>
          </a:r>
        </a:p>
      </dsp:txBody>
      <dsp:txXfrm>
        <a:off x="1984401" y="1410"/>
        <a:ext cx="1165171" cy="1165171"/>
      </dsp:txXfrm>
    </dsp:sp>
    <dsp:sp modelId="{D97D252C-17AA-47FD-B433-8199C04F4FB0}">
      <dsp:nvSpPr>
        <dsp:cNvPr id="0" name=""/>
        <dsp:cNvSpPr/>
      </dsp:nvSpPr>
      <dsp:spPr>
        <a:xfrm>
          <a:off x="3663878" y="1221621"/>
          <a:ext cx="1165171" cy="1165171"/>
        </a:xfrm>
        <a:prstGeom prst="ellipse">
          <a:avLst/>
        </a:prstGeom>
        <a:gradFill rotWithShape="0">
          <a:gsLst>
            <a:gs pos="0">
              <a:schemeClr val="accent2">
                <a:shade val="80000"/>
                <a:hueOff val="0"/>
                <a:satOff val="-7005"/>
                <a:lumOff val="7938"/>
                <a:alphaOff val="0"/>
                <a:shade val="51000"/>
                <a:satMod val="130000"/>
              </a:schemeClr>
            </a:gs>
            <a:gs pos="80000">
              <a:schemeClr val="accent2">
                <a:shade val="80000"/>
                <a:hueOff val="0"/>
                <a:satOff val="-7005"/>
                <a:lumOff val="7938"/>
                <a:alphaOff val="0"/>
                <a:shade val="93000"/>
                <a:satMod val="130000"/>
              </a:schemeClr>
            </a:gs>
            <a:gs pos="100000">
              <a:schemeClr val="accent2">
                <a:shade val="80000"/>
                <a:hueOff val="0"/>
                <a:satOff val="-7005"/>
                <a:lumOff val="793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kern="1200"/>
            <a:t>Libraries</a:t>
          </a:r>
        </a:p>
      </dsp:txBody>
      <dsp:txXfrm>
        <a:off x="3663878" y="1221621"/>
        <a:ext cx="1165171" cy="1165171"/>
      </dsp:txXfrm>
    </dsp:sp>
    <dsp:sp modelId="{6E33F051-0B95-400F-932D-A31DBF70D34A}">
      <dsp:nvSpPr>
        <dsp:cNvPr id="0" name=""/>
        <dsp:cNvSpPr/>
      </dsp:nvSpPr>
      <dsp:spPr>
        <a:xfrm>
          <a:off x="3022375" y="3195965"/>
          <a:ext cx="1165171" cy="1165171"/>
        </a:xfrm>
        <a:prstGeom prst="ellipse">
          <a:avLst/>
        </a:prstGeom>
        <a:gradFill rotWithShape="0">
          <a:gsLst>
            <a:gs pos="0">
              <a:schemeClr val="accent2">
                <a:shade val="80000"/>
                <a:hueOff val="0"/>
                <a:satOff val="-14010"/>
                <a:lumOff val="15876"/>
                <a:alphaOff val="0"/>
                <a:shade val="51000"/>
                <a:satMod val="130000"/>
              </a:schemeClr>
            </a:gs>
            <a:gs pos="80000">
              <a:schemeClr val="accent2">
                <a:shade val="80000"/>
                <a:hueOff val="0"/>
                <a:satOff val="-14010"/>
                <a:lumOff val="15876"/>
                <a:alphaOff val="0"/>
                <a:shade val="93000"/>
                <a:satMod val="130000"/>
              </a:schemeClr>
            </a:gs>
            <a:gs pos="100000">
              <a:schemeClr val="accent2">
                <a:shade val="80000"/>
                <a:hueOff val="0"/>
                <a:satOff val="-14010"/>
                <a:lumOff val="1587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kern="1200" dirty="0"/>
            <a:t>Data  centres</a:t>
          </a:r>
        </a:p>
      </dsp:txBody>
      <dsp:txXfrm>
        <a:off x="3022375" y="3195965"/>
        <a:ext cx="1165171" cy="1165171"/>
      </dsp:txXfrm>
    </dsp:sp>
    <dsp:sp modelId="{3CC7563F-8EBB-41CB-A763-B7C9FF3F105D}">
      <dsp:nvSpPr>
        <dsp:cNvPr id="0" name=""/>
        <dsp:cNvSpPr/>
      </dsp:nvSpPr>
      <dsp:spPr>
        <a:xfrm>
          <a:off x="946427" y="3195965"/>
          <a:ext cx="1165171" cy="1165171"/>
        </a:xfrm>
        <a:prstGeom prst="ellipse">
          <a:avLst/>
        </a:prstGeom>
        <a:gradFill rotWithShape="0">
          <a:gsLst>
            <a:gs pos="0">
              <a:schemeClr val="accent2">
                <a:shade val="80000"/>
                <a:hueOff val="0"/>
                <a:satOff val="-21014"/>
                <a:lumOff val="23814"/>
                <a:alphaOff val="0"/>
                <a:shade val="51000"/>
                <a:satMod val="130000"/>
              </a:schemeClr>
            </a:gs>
            <a:gs pos="80000">
              <a:schemeClr val="accent2">
                <a:shade val="80000"/>
                <a:hueOff val="0"/>
                <a:satOff val="-21014"/>
                <a:lumOff val="23814"/>
                <a:alphaOff val="0"/>
                <a:shade val="93000"/>
                <a:satMod val="130000"/>
              </a:schemeClr>
            </a:gs>
            <a:gs pos="100000">
              <a:schemeClr val="accent2">
                <a:shade val="80000"/>
                <a:hueOff val="0"/>
                <a:satOff val="-21014"/>
                <a:lumOff val="23814"/>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kern="1200"/>
            <a:t>Publishers</a:t>
          </a:r>
        </a:p>
      </dsp:txBody>
      <dsp:txXfrm>
        <a:off x="946427" y="3195965"/>
        <a:ext cx="1165171" cy="1165171"/>
      </dsp:txXfrm>
    </dsp:sp>
    <dsp:sp modelId="{8177F845-B231-4AE1-B456-C577B99BC95F}">
      <dsp:nvSpPr>
        <dsp:cNvPr id="0" name=""/>
        <dsp:cNvSpPr/>
      </dsp:nvSpPr>
      <dsp:spPr>
        <a:xfrm>
          <a:off x="304924" y="1221621"/>
          <a:ext cx="1165171" cy="1165171"/>
        </a:xfrm>
        <a:prstGeom prst="ellipse">
          <a:avLst/>
        </a:prstGeom>
        <a:gradFill rotWithShape="0">
          <a:gsLst>
            <a:gs pos="0">
              <a:schemeClr val="accent2">
                <a:shade val="80000"/>
                <a:hueOff val="0"/>
                <a:satOff val="-28019"/>
                <a:lumOff val="31752"/>
                <a:alphaOff val="0"/>
                <a:shade val="51000"/>
                <a:satMod val="130000"/>
              </a:schemeClr>
            </a:gs>
            <a:gs pos="80000">
              <a:schemeClr val="accent2">
                <a:shade val="80000"/>
                <a:hueOff val="0"/>
                <a:satOff val="-28019"/>
                <a:lumOff val="31752"/>
                <a:alphaOff val="0"/>
                <a:shade val="93000"/>
                <a:satMod val="130000"/>
              </a:schemeClr>
            </a:gs>
            <a:gs pos="100000">
              <a:schemeClr val="accent2">
                <a:shade val="80000"/>
                <a:hueOff val="0"/>
                <a:satOff val="-28019"/>
                <a:lumOff val="3175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kern="1200"/>
            <a:t>Funders and policy makers</a:t>
          </a:r>
        </a:p>
      </dsp:txBody>
      <dsp:txXfrm>
        <a:off x="304924" y="1221621"/>
        <a:ext cx="1165171" cy="116517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A96560E-C730-42DE-9296-DA5CFBA88C5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4829A802-9ED3-4B84-9084-8194DFE003D2}" type="slidenum">
              <a:rPr lang="en-US" smtClean="0">
                <a:latin typeface="Arial" pitchFamily="34" charset="0"/>
              </a:rPr>
              <a:pPr/>
              <a:t>1</a:t>
            </a:fld>
            <a:endParaRPr lang="en-US" smtClean="0">
              <a:latin typeface="Arial"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1700213"/>
            <a:ext cx="7772400" cy="1470025"/>
          </a:xfrm>
        </p:spPr>
        <p:txBody>
          <a:bodyPr/>
          <a:lstStyle>
            <a:lvl1pPr>
              <a:defRPr/>
            </a:lvl1pPr>
          </a:lstStyle>
          <a:p>
            <a:r>
              <a:rPr lang="en-US"/>
              <a:t>Click to edit Master title style</a:t>
            </a:r>
          </a:p>
        </p:txBody>
      </p:sp>
      <p:sp>
        <p:nvSpPr>
          <p:cNvPr id="6147" name="Rectangle 3"/>
          <p:cNvSpPr>
            <a:spLocks noGrp="1" noChangeArrowheads="1"/>
          </p:cNvSpPr>
          <p:nvPr>
            <p:ph type="subTitle" idx="1"/>
          </p:nvPr>
        </p:nvSpPr>
        <p:spPr>
          <a:xfrm>
            <a:off x="1371600" y="3357563"/>
            <a:ext cx="6400800" cy="1752600"/>
          </a:xfrm>
        </p:spPr>
        <p:txBody>
          <a:bodyPr/>
          <a:lstStyle>
            <a:lvl1pPr marL="0" indent="0" algn="ctr">
              <a:buFontTx/>
              <a:buNone/>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GB" smtClean="0"/>
              <a:t>ODE final meeting, Frascati, 7 Nov 2012</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B9D4D94F-9772-4219-A689-4A0EEA7591D8}" type="slidenum">
              <a:rPr lang="en-US"/>
              <a:pPr>
                <a:defRPr/>
              </a:pPr>
              <a:t>‹#›</a:t>
            </a:fld>
            <a:endParaRPr lang="en-US"/>
          </a:p>
        </p:txBody>
      </p:sp>
      <p:pic>
        <p:nvPicPr>
          <p:cNvPr id="8" name="Picture 19" descr="STFC_top"/>
          <p:cNvPicPr>
            <a:picLocks noChangeAspect="1" noChangeArrowheads="1"/>
          </p:cNvPicPr>
          <p:nvPr userDrawn="1"/>
        </p:nvPicPr>
        <p:blipFill>
          <a:blip r:embed="rId2" cstate="print"/>
          <a:srcRect/>
          <a:stretch>
            <a:fillRect/>
          </a:stretch>
        </p:blipFill>
        <p:spPr bwMode="auto">
          <a:xfrm>
            <a:off x="0" y="0"/>
            <a:ext cx="9144000" cy="1439863"/>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37B58436-C2CD-46EA-8D28-1EAC4DC9C9B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62038"/>
            <a:ext cx="2057400" cy="5064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062038"/>
            <a:ext cx="6019800" cy="506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DF9A5B8F-45CF-4347-B227-E0E7BC61FE8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esciencesmalltop"/>
          <p:cNvPicPr>
            <a:picLocks noChangeAspect="1" noChangeArrowheads="1"/>
          </p:cNvPicPr>
          <p:nvPr userDrawn="1"/>
        </p:nvPicPr>
        <p:blipFill>
          <a:blip r:embed="rId2" cstate="print"/>
          <a:srcRect/>
          <a:stretch>
            <a:fillRect/>
          </a:stretch>
        </p:blipFill>
        <p:spPr bwMode="auto">
          <a:xfrm>
            <a:off x="0" y="0"/>
            <a:ext cx="9126538" cy="1838325"/>
          </a:xfrm>
          <a:prstGeom prst="rect">
            <a:avLst/>
          </a:prstGeom>
          <a:noFill/>
          <a:ln w="9525">
            <a:noFill/>
            <a:miter lim="800000"/>
            <a:headEnd/>
            <a:tailEnd/>
          </a:ln>
        </p:spPr>
      </p:pic>
      <p:sp>
        <p:nvSpPr>
          <p:cNvPr id="8194" name="Rectangle 2"/>
          <p:cNvSpPr>
            <a:spLocks noGrp="1" noChangeArrowheads="1"/>
          </p:cNvSpPr>
          <p:nvPr>
            <p:ph type="ctrTitle"/>
          </p:nvPr>
        </p:nvSpPr>
        <p:spPr>
          <a:xfrm>
            <a:off x="685800" y="1700213"/>
            <a:ext cx="7772400" cy="1470025"/>
          </a:xfrm>
        </p:spPr>
        <p:txBody>
          <a:bodyPr/>
          <a:lstStyle>
            <a:lvl1pPr>
              <a:defRPr/>
            </a:lvl1pPr>
          </a:lstStyle>
          <a:p>
            <a:r>
              <a:rPr lang="en-US"/>
              <a:t>Click to edit Master title style</a:t>
            </a:r>
          </a:p>
        </p:txBody>
      </p:sp>
      <p:sp>
        <p:nvSpPr>
          <p:cNvPr id="8195" name="Rectangle 3"/>
          <p:cNvSpPr>
            <a:spLocks noGrp="1" noChangeArrowheads="1"/>
          </p:cNvSpPr>
          <p:nvPr>
            <p:ph type="subTitle" idx="1"/>
          </p:nvPr>
        </p:nvSpPr>
        <p:spPr>
          <a:xfrm>
            <a:off x="1371600" y="3357563"/>
            <a:ext cx="6400800" cy="1752600"/>
          </a:xfrm>
        </p:spPr>
        <p:txBody>
          <a:bodyPr/>
          <a:lstStyle>
            <a:lvl1pPr marL="0" indent="0" algn="ctr">
              <a:buFontTx/>
              <a:buNone/>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GB" smtClean="0"/>
              <a:t>ODE final meeting, Frascati, 7 Nov 2012</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00BD6E46-2313-4019-B104-12782F69AC2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D741BC7-0356-4D2A-9315-20530489055F}"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D5C55F5-BB45-4089-8B59-50E6293C61FA}"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349500"/>
            <a:ext cx="4038600" cy="3776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349500"/>
            <a:ext cx="4038600" cy="3776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EA4F661-6C21-442E-A420-1B30912E56A4}"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0CB78B4-7087-4FB5-AA9E-60B7CEB811A4}"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1B263E4-1B7B-4CF1-B01F-8262FC12F75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A19DA9F-F33A-41B0-8DB0-A2E60B90A2AE}"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4DB3A1-5DA1-4947-A5C6-27220048B24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srcRect l="42725" t="2107" r="41318" b="69310"/>
          <a:stretch>
            <a:fillRect/>
          </a:stretch>
        </p:blipFill>
        <p:spPr bwMode="auto">
          <a:xfrm>
            <a:off x="34925" y="5260975"/>
            <a:ext cx="1471613" cy="1481138"/>
          </a:xfrm>
          <a:prstGeom prst="rect">
            <a:avLst/>
          </a:prstGeom>
          <a:noFill/>
          <a:ln w="12700">
            <a:solidFill>
              <a:schemeClr val="bg1"/>
            </a:solidFill>
            <a:miter lim="800000"/>
            <a:headEnd/>
            <a:tailEnd/>
          </a:ln>
        </p:spPr>
      </p:pic>
      <p:sp>
        <p:nvSpPr>
          <p:cNvPr id="2" name="Title 1"/>
          <p:cNvSpPr>
            <a:spLocks noGrp="1"/>
          </p:cNvSpPr>
          <p:nvPr>
            <p:ph type="title"/>
          </p:nvPr>
        </p:nvSpPr>
        <p:spPr>
          <a:xfrm>
            <a:off x="2411413" y="714356"/>
            <a:ext cx="4824883" cy="1143000"/>
          </a:xfrm>
        </p:spPr>
        <p:txBody>
          <a:bodyPr/>
          <a:lstStyle>
            <a:lvl1pPr algn="r">
              <a:defRPr sz="2800"/>
            </a:lvl1pPr>
          </a:lstStyle>
          <a:p>
            <a:r>
              <a:rPr lang="en-US" dirty="0" smtClean="0"/>
              <a:t>Click to edit Master title style</a:t>
            </a:r>
            <a:endParaRPr lang="en-GB" dirty="0"/>
          </a:p>
        </p:txBody>
      </p:sp>
      <p:sp>
        <p:nvSpPr>
          <p:cNvPr id="3" name="Content Placeholder 2"/>
          <p:cNvSpPr>
            <a:spLocks noGrp="1"/>
          </p:cNvSpPr>
          <p:nvPr>
            <p:ph idx="1"/>
          </p:nvPr>
        </p:nvSpPr>
        <p:spPr>
          <a:xfrm>
            <a:off x="467544" y="2000240"/>
            <a:ext cx="8219256" cy="4286280"/>
          </a:xfrm>
        </p:spPr>
        <p:txBody>
          <a:bodyPr/>
          <a:lstStyle>
            <a:lvl1pPr>
              <a:defRPr sz="2800"/>
            </a:lvl1pPr>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3"/>
          <p:cNvSpPr>
            <a:spLocks noGrp="1"/>
          </p:cNvSpPr>
          <p:nvPr>
            <p:ph type="dt" sz="half" idx="10"/>
          </p:nvPr>
        </p:nvSpPr>
        <p:spPr>
          <a:xfrm>
            <a:off x="457200" y="6357938"/>
            <a:ext cx="1900238" cy="363537"/>
          </a:xfrm>
        </p:spPr>
        <p:txBody>
          <a:bodyPr/>
          <a:lstStyle>
            <a:lvl1pPr>
              <a:defRPr sz="1200"/>
            </a:lvl1pPr>
          </a:lstStyle>
          <a:p>
            <a:pPr>
              <a:defRPr/>
            </a:pPr>
            <a:endParaRPr lang="en-US"/>
          </a:p>
        </p:txBody>
      </p:sp>
      <p:sp>
        <p:nvSpPr>
          <p:cNvPr id="6" name="Footer Placeholder 4"/>
          <p:cNvSpPr>
            <a:spLocks noGrp="1"/>
          </p:cNvSpPr>
          <p:nvPr>
            <p:ph type="ftr" sz="quarter" idx="11"/>
          </p:nvPr>
        </p:nvSpPr>
        <p:spPr>
          <a:xfrm>
            <a:off x="2500313" y="6357938"/>
            <a:ext cx="4071937" cy="363537"/>
          </a:xfrm>
        </p:spPr>
        <p:txBody>
          <a:bodyPr/>
          <a:lstStyle>
            <a:lvl1pPr>
              <a:defRPr sz="1200"/>
            </a:lvl1pPr>
          </a:lstStyle>
          <a:p>
            <a:pPr>
              <a:defRPr/>
            </a:pPr>
            <a:r>
              <a:rPr lang="en-GB" smtClean="0"/>
              <a:t>ODE final meeting, Frascati, 7 Nov 2012</a:t>
            </a:r>
            <a:endParaRPr lang="en-US"/>
          </a:p>
        </p:txBody>
      </p:sp>
      <p:sp>
        <p:nvSpPr>
          <p:cNvPr id="7" name="Slide Number Placeholder 5"/>
          <p:cNvSpPr>
            <a:spLocks noGrp="1"/>
          </p:cNvSpPr>
          <p:nvPr>
            <p:ph type="sldNum" sz="quarter" idx="12"/>
          </p:nvPr>
        </p:nvSpPr>
        <p:spPr>
          <a:xfrm>
            <a:off x="6715125" y="6357938"/>
            <a:ext cx="1971675" cy="363537"/>
          </a:xfrm>
        </p:spPr>
        <p:txBody>
          <a:bodyPr/>
          <a:lstStyle>
            <a:lvl1pPr>
              <a:defRPr sz="1200"/>
            </a:lvl1pPr>
          </a:lstStyle>
          <a:p>
            <a:pPr>
              <a:defRPr/>
            </a:pPr>
            <a:fld id="{58FAD010-C19F-43E4-95DA-FAC8B9D4D39F}"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1ADFD50-3D3F-4704-8263-F4F4B1EFF060}"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8E85EF-B09A-4499-B0B7-856402081C2C}"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62038"/>
            <a:ext cx="2057400" cy="5064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062038"/>
            <a:ext cx="6019800" cy="506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C508EF-3FB7-4A99-9E40-33C79C4AD2B1}"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esciencesmallbottom"/>
          <p:cNvPicPr>
            <a:picLocks noChangeAspect="1" noChangeArrowheads="1"/>
          </p:cNvPicPr>
          <p:nvPr userDrawn="1"/>
        </p:nvPicPr>
        <p:blipFill>
          <a:blip r:embed="rId2" cstate="print"/>
          <a:srcRect/>
          <a:stretch>
            <a:fillRect/>
          </a:stretch>
        </p:blipFill>
        <p:spPr bwMode="auto">
          <a:xfrm>
            <a:off x="14288" y="5360988"/>
            <a:ext cx="9129712" cy="1497012"/>
          </a:xfrm>
          <a:prstGeom prst="rect">
            <a:avLst/>
          </a:prstGeom>
          <a:noFill/>
          <a:ln w="9525">
            <a:noFill/>
            <a:miter lim="800000"/>
            <a:headEnd/>
            <a:tailEnd/>
          </a:ln>
        </p:spPr>
      </p:pic>
      <p:sp>
        <p:nvSpPr>
          <p:cNvPr id="10242" name="Rectangle 2"/>
          <p:cNvSpPr>
            <a:spLocks noGrp="1" noChangeArrowheads="1"/>
          </p:cNvSpPr>
          <p:nvPr>
            <p:ph type="ctrTitle"/>
          </p:nvPr>
        </p:nvSpPr>
        <p:spPr>
          <a:xfrm>
            <a:off x="685800" y="1700213"/>
            <a:ext cx="7772400" cy="1470025"/>
          </a:xfrm>
        </p:spPr>
        <p:txBody>
          <a:bodyPr/>
          <a:lstStyle>
            <a:lvl1pPr>
              <a:defRPr/>
            </a:lvl1pPr>
          </a:lstStyle>
          <a:p>
            <a:r>
              <a:rPr lang="en-US"/>
              <a:t>Click to edit Master title style</a:t>
            </a:r>
          </a:p>
        </p:txBody>
      </p:sp>
      <p:sp>
        <p:nvSpPr>
          <p:cNvPr id="10243" name="Rectangle 3"/>
          <p:cNvSpPr>
            <a:spLocks noGrp="1" noChangeArrowheads="1"/>
          </p:cNvSpPr>
          <p:nvPr>
            <p:ph type="subTitle" idx="1"/>
          </p:nvPr>
        </p:nvSpPr>
        <p:spPr>
          <a:xfrm>
            <a:off x="1371600" y="3429000"/>
            <a:ext cx="6400800" cy="1752600"/>
          </a:xfrm>
        </p:spPr>
        <p:txBody>
          <a:bodyPr/>
          <a:lstStyle>
            <a:lvl1pPr marL="0" indent="0" algn="ctr">
              <a:buFontTx/>
              <a:buNone/>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205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205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67402A47-AEBF-4885-96A8-0F7FD0F6EBF1}"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530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530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esciencelargebottom"/>
          <p:cNvPicPr>
            <a:picLocks noChangeAspect="1" noChangeArrowheads="1"/>
          </p:cNvPicPr>
          <p:nvPr userDrawn="1"/>
        </p:nvPicPr>
        <p:blipFill>
          <a:blip r:embed="rId2" cstate="print"/>
          <a:srcRect/>
          <a:stretch>
            <a:fillRect/>
          </a:stretch>
        </p:blipFill>
        <p:spPr bwMode="auto">
          <a:xfrm>
            <a:off x="0" y="5360988"/>
            <a:ext cx="9144000" cy="1500187"/>
          </a:xfrm>
          <a:prstGeom prst="rect">
            <a:avLst/>
          </a:prstGeom>
          <a:noFill/>
          <a:ln w="9525">
            <a:noFill/>
            <a:miter lim="800000"/>
            <a:headEnd/>
            <a:tailEnd/>
          </a:ln>
        </p:spPr>
      </p:pic>
      <p:sp>
        <p:nvSpPr>
          <p:cNvPr id="12291" name="Rectangle 3"/>
          <p:cNvSpPr>
            <a:spLocks noGrp="1" noChangeArrowheads="1"/>
          </p:cNvSpPr>
          <p:nvPr>
            <p:ph type="ctrTitle"/>
          </p:nvPr>
        </p:nvSpPr>
        <p:spPr>
          <a:xfrm>
            <a:off x="685800" y="1700213"/>
            <a:ext cx="7772400" cy="1470025"/>
          </a:xfrm>
        </p:spPr>
        <p:txBody>
          <a:bodyPr/>
          <a:lstStyle>
            <a:lvl1pPr>
              <a:defRPr/>
            </a:lvl1pPr>
          </a:lstStyle>
          <a:p>
            <a:r>
              <a:rPr lang="en-US"/>
              <a:t>Click to edit Master title style</a:t>
            </a:r>
          </a:p>
        </p:txBody>
      </p:sp>
      <p:sp>
        <p:nvSpPr>
          <p:cNvPr id="12292" name="Rectangle 4"/>
          <p:cNvSpPr>
            <a:spLocks noGrp="1" noChangeArrowheads="1"/>
          </p:cNvSpPr>
          <p:nvPr>
            <p:ph type="subTitle" idx="1"/>
          </p:nvPr>
        </p:nvSpPr>
        <p:spPr>
          <a:xfrm>
            <a:off x="1371600" y="3429000"/>
            <a:ext cx="64008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dt" sz="half" idx="10"/>
          </p:nvPr>
        </p:nvSpPr>
        <p:spPr/>
        <p:txBody>
          <a:bodyPr/>
          <a:lstStyle>
            <a:lvl1pPr>
              <a:defRPr/>
            </a:lvl1pPr>
          </a:lstStyle>
          <a:p>
            <a:pPr>
              <a:defRPr/>
            </a:pPr>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73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73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349500"/>
            <a:ext cx="4038600" cy="3776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349500"/>
            <a:ext cx="4038600" cy="3776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DB84608A-E4B6-4CF5-B1F3-86D27D319A80}"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990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990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1F7C5051-6656-4FCD-9F72-0FB8686444E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58A41EE4-66E0-4E3F-BAA0-C1386262F8A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45DBDAD4-E487-41B0-B64F-00F79C84DA6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26BADF3F-277E-4DF2-8CDC-BDB316B1B9D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r>
              <a:rPr lang="en-GB" smtClean="0"/>
              <a:t>ODE final meeting, Frascati, 7 Nov 2012</a:t>
            </a: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F5F7F974-1806-4CFD-A6D8-1CC4363B886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5.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auto">
          <a:xfrm>
            <a:off x="2411413" y="1062038"/>
            <a:ext cx="627538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57200" y="2349500"/>
            <a:ext cx="8229600" cy="37766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5"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5126"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r>
              <a:rPr lang="en-GB" smtClean="0"/>
              <a:t>ODE final meeting, Frascati, 7 Nov 2012</a:t>
            </a:r>
            <a:endParaRPr lang="en-US"/>
          </a:p>
        </p:txBody>
      </p:sp>
      <p:sp>
        <p:nvSpPr>
          <p:cNvPr id="5127"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62DC4709-BB72-4655-B996-338448908E58}" type="slidenum">
              <a:rPr lang="en-US"/>
              <a:pPr>
                <a:defRPr/>
              </a:pPr>
              <a:t>‹#›</a:t>
            </a:fld>
            <a:endParaRPr lang="en-US"/>
          </a:p>
        </p:txBody>
      </p:sp>
      <p:pic>
        <p:nvPicPr>
          <p:cNvPr id="8" name="Picture 19" descr="STFC_top"/>
          <p:cNvPicPr>
            <a:picLocks noChangeAspect="1" noChangeArrowheads="1"/>
          </p:cNvPicPr>
          <p:nvPr userDrawn="1"/>
        </p:nvPicPr>
        <p:blipFill>
          <a:blip r:embed="rId13" cstate="print"/>
          <a:srcRect/>
          <a:stretch>
            <a:fillRect/>
          </a:stretch>
        </p:blipFill>
        <p:spPr bwMode="auto">
          <a:xfrm>
            <a:off x="0" y="0"/>
            <a:ext cx="9144000" cy="14398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231" r:id="rId1"/>
    <p:sldLayoutId id="2147484232" r:id="rId2"/>
    <p:sldLayoutId id="2147484192" r:id="rId3"/>
    <p:sldLayoutId id="2147484193" r:id="rId4"/>
    <p:sldLayoutId id="2147484194" r:id="rId5"/>
    <p:sldLayoutId id="2147484195" r:id="rId6"/>
    <p:sldLayoutId id="2147484196" r:id="rId7"/>
    <p:sldLayoutId id="2147484197" r:id="rId8"/>
    <p:sldLayoutId id="2147484198" r:id="rId9"/>
    <p:sldLayoutId id="2147484199" r:id="rId10"/>
    <p:sldLayoutId id="2147484200"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Sans" pitchFamily="34" charset="0"/>
        </a:defRPr>
      </a:lvl2pPr>
      <a:lvl3pPr algn="ctr" rtl="0" eaLnBrk="0" fontAlgn="base" hangingPunct="0">
        <a:spcBef>
          <a:spcPct val="0"/>
        </a:spcBef>
        <a:spcAft>
          <a:spcPct val="0"/>
        </a:spcAft>
        <a:defRPr sz="4400">
          <a:solidFill>
            <a:schemeClr val="tx2"/>
          </a:solidFill>
          <a:latin typeface="Lucida Sans" pitchFamily="34" charset="0"/>
        </a:defRPr>
      </a:lvl3pPr>
      <a:lvl4pPr algn="ctr" rtl="0" eaLnBrk="0" fontAlgn="base" hangingPunct="0">
        <a:spcBef>
          <a:spcPct val="0"/>
        </a:spcBef>
        <a:spcAft>
          <a:spcPct val="0"/>
        </a:spcAft>
        <a:defRPr sz="4400">
          <a:solidFill>
            <a:schemeClr val="tx2"/>
          </a:solidFill>
          <a:latin typeface="Lucida Sans" pitchFamily="34" charset="0"/>
        </a:defRPr>
      </a:lvl4pPr>
      <a:lvl5pPr algn="ctr" rtl="0" eaLnBrk="0" fontAlgn="base" hangingPunct="0">
        <a:spcBef>
          <a:spcPct val="0"/>
        </a:spcBef>
        <a:spcAft>
          <a:spcPct val="0"/>
        </a:spcAft>
        <a:defRPr sz="4400">
          <a:solidFill>
            <a:schemeClr val="tx2"/>
          </a:solidFill>
          <a:latin typeface="Lucida Sans" pitchFamily="34" charset="0"/>
        </a:defRPr>
      </a:lvl5pPr>
      <a:lvl6pPr marL="457200" algn="ctr" rtl="0" fontAlgn="base">
        <a:spcBef>
          <a:spcPct val="0"/>
        </a:spcBef>
        <a:spcAft>
          <a:spcPct val="0"/>
        </a:spcAft>
        <a:defRPr sz="4400">
          <a:solidFill>
            <a:schemeClr val="tx2"/>
          </a:solidFill>
          <a:latin typeface="Lucida Sans" pitchFamily="34" charset="0"/>
        </a:defRPr>
      </a:lvl6pPr>
      <a:lvl7pPr marL="914400" algn="ctr" rtl="0" fontAlgn="base">
        <a:spcBef>
          <a:spcPct val="0"/>
        </a:spcBef>
        <a:spcAft>
          <a:spcPct val="0"/>
        </a:spcAft>
        <a:defRPr sz="4400">
          <a:solidFill>
            <a:schemeClr val="tx2"/>
          </a:solidFill>
          <a:latin typeface="Lucida Sans" pitchFamily="34" charset="0"/>
        </a:defRPr>
      </a:lvl7pPr>
      <a:lvl8pPr marL="1371600" algn="ctr" rtl="0" fontAlgn="base">
        <a:spcBef>
          <a:spcPct val="0"/>
        </a:spcBef>
        <a:spcAft>
          <a:spcPct val="0"/>
        </a:spcAft>
        <a:defRPr sz="4400">
          <a:solidFill>
            <a:schemeClr val="tx2"/>
          </a:solidFill>
          <a:latin typeface="Lucida Sans" pitchFamily="34" charset="0"/>
        </a:defRPr>
      </a:lvl8pPr>
      <a:lvl9pPr marL="1828800" algn="ctr" rtl="0" fontAlgn="base">
        <a:spcBef>
          <a:spcPct val="0"/>
        </a:spcBef>
        <a:spcAft>
          <a:spcPct val="0"/>
        </a:spcAft>
        <a:defRPr sz="4400">
          <a:solidFill>
            <a:schemeClr val="tx2"/>
          </a:solidFill>
          <a:latin typeface="Lucida Sans"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411413" y="1062038"/>
            <a:ext cx="627538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2349500"/>
            <a:ext cx="8229600" cy="37766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717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r>
              <a:rPr lang="en-GB" smtClean="0"/>
              <a:t>ODE final meeting, Frascati, 7 Nov 2012</a:t>
            </a:r>
            <a:endParaRPr lang="en-US"/>
          </a:p>
        </p:txBody>
      </p:sp>
      <p:sp>
        <p:nvSpPr>
          <p:cNvPr id="717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B576D6FB-23EC-48D4-8093-B845841AB9DB}" type="slidenum">
              <a:rPr lang="en-US"/>
              <a:pPr>
                <a:defRPr/>
              </a:pPr>
              <a:t>‹#›</a:t>
            </a:fld>
            <a:endParaRPr lang="en-US"/>
          </a:p>
        </p:txBody>
      </p:sp>
      <p:pic>
        <p:nvPicPr>
          <p:cNvPr id="2055" name="Picture 7" descr="esciencesmalltop"/>
          <p:cNvPicPr>
            <a:picLocks noChangeAspect="1" noChangeArrowheads="1"/>
          </p:cNvPicPr>
          <p:nvPr userDrawn="1"/>
        </p:nvPicPr>
        <p:blipFill>
          <a:blip r:embed="rId13" cstate="print"/>
          <a:srcRect/>
          <a:stretch>
            <a:fillRect/>
          </a:stretch>
        </p:blipFill>
        <p:spPr bwMode="auto">
          <a:xfrm>
            <a:off x="0" y="0"/>
            <a:ext cx="9126538" cy="1838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233" r:id="rId1"/>
    <p:sldLayoutId id="2147484201" r:id="rId2"/>
    <p:sldLayoutId id="2147484202" r:id="rId3"/>
    <p:sldLayoutId id="2147484203" r:id="rId4"/>
    <p:sldLayoutId id="2147484204" r:id="rId5"/>
    <p:sldLayoutId id="2147484205" r:id="rId6"/>
    <p:sldLayoutId id="2147484206" r:id="rId7"/>
    <p:sldLayoutId id="2147484207" r:id="rId8"/>
    <p:sldLayoutId id="2147484208" r:id="rId9"/>
    <p:sldLayoutId id="2147484209" r:id="rId10"/>
    <p:sldLayoutId id="2147484210"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Sans" pitchFamily="34" charset="0"/>
        </a:defRPr>
      </a:lvl2pPr>
      <a:lvl3pPr algn="ctr" rtl="0" eaLnBrk="0" fontAlgn="base" hangingPunct="0">
        <a:spcBef>
          <a:spcPct val="0"/>
        </a:spcBef>
        <a:spcAft>
          <a:spcPct val="0"/>
        </a:spcAft>
        <a:defRPr sz="4400">
          <a:solidFill>
            <a:schemeClr val="tx2"/>
          </a:solidFill>
          <a:latin typeface="Lucida Sans" pitchFamily="34" charset="0"/>
        </a:defRPr>
      </a:lvl3pPr>
      <a:lvl4pPr algn="ctr" rtl="0" eaLnBrk="0" fontAlgn="base" hangingPunct="0">
        <a:spcBef>
          <a:spcPct val="0"/>
        </a:spcBef>
        <a:spcAft>
          <a:spcPct val="0"/>
        </a:spcAft>
        <a:defRPr sz="4400">
          <a:solidFill>
            <a:schemeClr val="tx2"/>
          </a:solidFill>
          <a:latin typeface="Lucida Sans" pitchFamily="34" charset="0"/>
        </a:defRPr>
      </a:lvl4pPr>
      <a:lvl5pPr algn="ctr" rtl="0" eaLnBrk="0" fontAlgn="base" hangingPunct="0">
        <a:spcBef>
          <a:spcPct val="0"/>
        </a:spcBef>
        <a:spcAft>
          <a:spcPct val="0"/>
        </a:spcAft>
        <a:defRPr sz="4400">
          <a:solidFill>
            <a:schemeClr val="tx2"/>
          </a:solidFill>
          <a:latin typeface="Lucida Sans" pitchFamily="34" charset="0"/>
        </a:defRPr>
      </a:lvl5pPr>
      <a:lvl6pPr marL="457200" algn="ctr" rtl="0" fontAlgn="base">
        <a:spcBef>
          <a:spcPct val="0"/>
        </a:spcBef>
        <a:spcAft>
          <a:spcPct val="0"/>
        </a:spcAft>
        <a:defRPr sz="4400">
          <a:solidFill>
            <a:schemeClr val="tx2"/>
          </a:solidFill>
          <a:latin typeface="Lucida Sans" pitchFamily="34" charset="0"/>
        </a:defRPr>
      </a:lvl6pPr>
      <a:lvl7pPr marL="914400" algn="ctr" rtl="0" fontAlgn="base">
        <a:spcBef>
          <a:spcPct val="0"/>
        </a:spcBef>
        <a:spcAft>
          <a:spcPct val="0"/>
        </a:spcAft>
        <a:defRPr sz="4400">
          <a:solidFill>
            <a:schemeClr val="tx2"/>
          </a:solidFill>
          <a:latin typeface="Lucida Sans" pitchFamily="34" charset="0"/>
        </a:defRPr>
      </a:lvl7pPr>
      <a:lvl8pPr marL="1371600" algn="ctr" rtl="0" fontAlgn="base">
        <a:spcBef>
          <a:spcPct val="0"/>
        </a:spcBef>
        <a:spcAft>
          <a:spcPct val="0"/>
        </a:spcAft>
        <a:defRPr sz="4400">
          <a:solidFill>
            <a:schemeClr val="tx2"/>
          </a:solidFill>
          <a:latin typeface="Lucida Sans" pitchFamily="34" charset="0"/>
        </a:defRPr>
      </a:lvl8pPr>
      <a:lvl9pPr marL="1828800" algn="ctr" rtl="0" fontAlgn="base">
        <a:spcBef>
          <a:spcPct val="0"/>
        </a:spcBef>
        <a:spcAft>
          <a:spcPct val="0"/>
        </a:spcAft>
        <a:defRPr sz="4400">
          <a:solidFill>
            <a:schemeClr val="tx2"/>
          </a:solidFill>
          <a:latin typeface="Lucida Sans"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2" descr="esciencesmallbottom"/>
          <p:cNvPicPr>
            <a:picLocks noChangeAspect="1" noChangeArrowheads="1"/>
          </p:cNvPicPr>
          <p:nvPr userDrawn="1"/>
        </p:nvPicPr>
        <p:blipFill>
          <a:blip r:embed="rId13" cstate="print"/>
          <a:srcRect/>
          <a:stretch>
            <a:fillRect/>
          </a:stretch>
        </p:blipFill>
        <p:spPr bwMode="auto">
          <a:xfrm>
            <a:off x="14288" y="5360988"/>
            <a:ext cx="9129712" cy="1497012"/>
          </a:xfrm>
          <a:prstGeom prst="rect">
            <a:avLst/>
          </a:prstGeom>
          <a:noFill/>
          <a:ln w="9525">
            <a:noFill/>
            <a:miter lim="800000"/>
            <a:headEnd/>
            <a:tailEnd/>
          </a:ln>
        </p:spPr>
      </p:pic>
      <p:sp>
        <p:nvSpPr>
          <p:cNvPr id="3075" name="Rectangle 3"/>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6" name="Rectangle 4"/>
          <p:cNvSpPr>
            <a:spLocks noGrp="1" noChangeArrowheads="1"/>
          </p:cNvSpPr>
          <p:nvPr>
            <p:ph type="body" idx="1"/>
          </p:nvPr>
        </p:nvSpPr>
        <p:spPr bwMode="auto">
          <a:xfrm>
            <a:off x="457200" y="1600200"/>
            <a:ext cx="8229600" cy="4205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1"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234" r:id="rId1"/>
    <p:sldLayoutId id="2147484211" r:id="rId2"/>
    <p:sldLayoutId id="2147484212" r:id="rId3"/>
    <p:sldLayoutId id="2147484213" r:id="rId4"/>
    <p:sldLayoutId id="2147484214" r:id="rId5"/>
    <p:sldLayoutId id="2147484215" r:id="rId6"/>
    <p:sldLayoutId id="2147484216" r:id="rId7"/>
    <p:sldLayoutId id="2147484217" r:id="rId8"/>
    <p:sldLayoutId id="2147484218" r:id="rId9"/>
    <p:sldLayoutId id="2147484219" r:id="rId10"/>
    <p:sldLayoutId id="2147484220"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Sans" pitchFamily="34" charset="0"/>
        </a:defRPr>
      </a:lvl2pPr>
      <a:lvl3pPr algn="ctr" rtl="0" eaLnBrk="0" fontAlgn="base" hangingPunct="0">
        <a:spcBef>
          <a:spcPct val="0"/>
        </a:spcBef>
        <a:spcAft>
          <a:spcPct val="0"/>
        </a:spcAft>
        <a:defRPr sz="4400">
          <a:solidFill>
            <a:schemeClr val="tx2"/>
          </a:solidFill>
          <a:latin typeface="Lucida Sans" pitchFamily="34" charset="0"/>
        </a:defRPr>
      </a:lvl3pPr>
      <a:lvl4pPr algn="ctr" rtl="0" eaLnBrk="0" fontAlgn="base" hangingPunct="0">
        <a:spcBef>
          <a:spcPct val="0"/>
        </a:spcBef>
        <a:spcAft>
          <a:spcPct val="0"/>
        </a:spcAft>
        <a:defRPr sz="4400">
          <a:solidFill>
            <a:schemeClr val="tx2"/>
          </a:solidFill>
          <a:latin typeface="Lucida Sans" pitchFamily="34" charset="0"/>
        </a:defRPr>
      </a:lvl4pPr>
      <a:lvl5pPr algn="ctr" rtl="0" eaLnBrk="0" fontAlgn="base" hangingPunct="0">
        <a:spcBef>
          <a:spcPct val="0"/>
        </a:spcBef>
        <a:spcAft>
          <a:spcPct val="0"/>
        </a:spcAft>
        <a:defRPr sz="4400">
          <a:solidFill>
            <a:schemeClr val="tx2"/>
          </a:solidFill>
          <a:latin typeface="Lucida Sans" pitchFamily="34" charset="0"/>
        </a:defRPr>
      </a:lvl5pPr>
      <a:lvl6pPr marL="457200" algn="ctr" rtl="0" fontAlgn="base">
        <a:spcBef>
          <a:spcPct val="0"/>
        </a:spcBef>
        <a:spcAft>
          <a:spcPct val="0"/>
        </a:spcAft>
        <a:defRPr sz="4400">
          <a:solidFill>
            <a:schemeClr val="tx2"/>
          </a:solidFill>
          <a:latin typeface="Lucida Sans" pitchFamily="34" charset="0"/>
        </a:defRPr>
      </a:lvl6pPr>
      <a:lvl7pPr marL="914400" algn="ctr" rtl="0" fontAlgn="base">
        <a:spcBef>
          <a:spcPct val="0"/>
        </a:spcBef>
        <a:spcAft>
          <a:spcPct val="0"/>
        </a:spcAft>
        <a:defRPr sz="4400">
          <a:solidFill>
            <a:schemeClr val="tx2"/>
          </a:solidFill>
          <a:latin typeface="Lucida Sans" pitchFamily="34" charset="0"/>
        </a:defRPr>
      </a:lvl7pPr>
      <a:lvl8pPr marL="1371600" algn="ctr" rtl="0" fontAlgn="base">
        <a:spcBef>
          <a:spcPct val="0"/>
        </a:spcBef>
        <a:spcAft>
          <a:spcPct val="0"/>
        </a:spcAft>
        <a:defRPr sz="4400">
          <a:solidFill>
            <a:schemeClr val="tx2"/>
          </a:solidFill>
          <a:latin typeface="Lucida Sans" pitchFamily="34" charset="0"/>
        </a:defRPr>
      </a:lvl8pPr>
      <a:lvl9pPr marL="1828800" algn="ctr" rtl="0" fontAlgn="base">
        <a:spcBef>
          <a:spcPct val="0"/>
        </a:spcBef>
        <a:spcAft>
          <a:spcPct val="0"/>
        </a:spcAft>
        <a:defRPr sz="4400">
          <a:solidFill>
            <a:schemeClr val="tx2"/>
          </a:solidFill>
          <a:latin typeface="Lucida Sans"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2" descr="esciencelargebottom"/>
          <p:cNvPicPr>
            <a:picLocks noChangeAspect="1" noChangeArrowheads="1"/>
          </p:cNvPicPr>
          <p:nvPr userDrawn="1"/>
        </p:nvPicPr>
        <p:blipFill>
          <a:blip r:embed="rId13" cstate="print"/>
          <a:srcRect/>
          <a:stretch>
            <a:fillRect/>
          </a:stretch>
        </p:blipFill>
        <p:spPr bwMode="auto">
          <a:xfrm>
            <a:off x="14288" y="5360988"/>
            <a:ext cx="9129712" cy="1497012"/>
          </a:xfrm>
          <a:prstGeom prst="rect">
            <a:avLst/>
          </a:prstGeom>
          <a:noFill/>
          <a:ln w="9525">
            <a:noFill/>
            <a:miter lim="800000"/>
            <a:headEnd/>
            <a:tailEnd/>
          </a:ln>
        </p:spPr>
      </p:pic>
      <p:sp>
        <p:nvSpPr>
          <p:cNvPr id="4099" name="Rectangle 3"/>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0" name="Rectangle 4"/>
          <p:cNvSpPr>
            <a:spLocks noGrp="1" noChangeArrowheads="1"/>
          </p:cNvSpPr>
          <p:nvPr>
            <p:ph type="body" idx="1"/>
          </p:nvPr>
        </p:nvSpPr>
        <p:spPr bwMode="auto">
          <a:xfrm>
            <a:off x="457200" y="1600200"/>
            <a:ext cx="8229600" cy="3773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69"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latin typeface="Arial"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235" r:id="rId1"/>
    <p:sldLayoutId id="2147484221" r:id="rId2"/>
    <p:sldLayoutId id="2147484222" r:id="rId3"/>
    <p:sldLayoutId id="2147484223" r:id="rId4"/>
    <p:sldLayoutId id="2147484224" r:id="rId5"/>
    <p:sldLayoutId id="2147484225" r:id="rId6"/>
    <p:sldLayoutId id="2147484226" r:id="rId7"/>
    <p:sldLayoutId id="2147484227" r:id="rId8"/>
    <p:sldLayoutId id="2147484228" r:id="rId9"/>
    <p:sldLayoutId id="2147484229" r:id="rId10"/>
    <p:sldLayoutId id="2147484230"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Sans" pitchFamily="34" charset="0"/>
        </a:defRPr>
      </a:lvl2pPr>
      <a:lvl3pPr algn="ctr" rtl="0" eaLnBrk="0" fontAlgn="base" hangingPunct="0">
        <a:spcBef>
          <a:spcPct val="0"/>
        </a:spcBef>
        <a:spcAft>
          <a:spcPct val="0"/>
        </a:spcAft>
        <a:defRPr sz="4400">
          <a:solidFill>
            <a:schemeClr val="tx2"/>
          </a:solidFill>
          <a:latin typeface="Lucida Sans" pitchFamily="34" charset="0"/>
        </a:defRPr>
      </a:lvl3pPr>
      <a:lvl4pPr algn="ctr" rtl="0" eaLnBrk="0" fontAlgn="base" hangingPunct="0">
        <a:spcBef>
          <a:spcPct val="0"/>
        </a:spcBef>
        <a:spcAft>
          <a:spcPct val="0"/>
        </a:spcAft>
        <a:defRPr sz="4400">
          <a:solidFill>
            <a:schemeClr val="tx2"/>
          </a:solidFill>
          <a:latin typeface="Lucida Sans" pitchFamily="34" charset="0"/>
        </a:defRPr>
      </a:lvl4pPr>
      <a:lvl5pPr algn="ctr" rtl="0" eaLnBrk="0" fontAlgn="base" hangingPunct="0">
        <a:spcBef>
          <a:spcPct val="0"/>
        </a:spcBef>
        <a:spcAft>
          <a:spcPct val="0"/>
        </a:spcAft>
        <a:defRPr sz="4400">
          <a:solidFill>
            <a:schemeClr val="tx2"/>
          </a:solidFill>
          <a:latin typeface="Lucida Sans" pitchFamily="34" charset="0"/>
        </a:defRPr>
      </a:lvl5pPr>
      <a:lvl6pPr marL="457200" algn="ctr" rtl="0" fontAlgn="base">
        <a:spcBef>
          <a:spcPct val="0"/>
        </a:spcBef>
        <a:spcAft>
          <a:spcPct val="0"/>
        </a:spcAft>
        <a:defRPr sz="4400">
          <a:solidFill>
            <a:schemeClr val="tx2"/>
          </a:solidFill>
          <a:latin typeface="Lucida Sans" pitchFamily="34" charset="0"/>
        </a:defRPr>
      </a:lvl6pPr>
      <a:lvl7pPr marL="914400" algn="ctr" rtl="0" fontAlgn="base">
        <a:spcBef>
          <a:spcPct val="0"/>
        </a:spcBef>
        <a:spcAft>
          <a:spcPct val="0"/>
        </a:spcAft>
        <a:defRPr sz="4400">
          <a:solidFill>
            <a:schemeClr val="tx2"/>
          </a:solidFill>
          <a:latin typeface="Lucida Sans" pitchFamily="34" charset="0"/>
        </a:defRPr>
      </a:lvl7pPr>
      <a:lvl8pPr marL="1371600" algn="ctr" rtl="0" fontAlgn="base">
        <a:spcBef>
          <a:spcPct val="0"/>
        </a:spcBef>
        <a:spcAft>
          <a:spcPct val="0"/>
        </a:spcAft>
        <a:defRPr sz="4400">
          <a:solidFill>
            <a:schemeClr val="tx2"/>
          </a:solidFill>
          <a:latin typeface="Lucida Sans" pitchFamily="34" charset="0"/>
        </a:defRPr>
      </a:lvl8pPr>
      <a:lvl9pPr marL="1828800" algn="ctr" rtl="0" fontAlgn="base">
        <a:spcBef>
          <a:spcPct val="0"/>
        </a:spcBef>
        <a:spcAft>
          <a:spcPct val="0"/>
        </a:spcAft>
        <a:defRPr sz="4400">
          <a:solidFill>
            <a:schemeClr val="tx2"/>
          </a:solidFill>
          <a:latin typeface="Lucida Sans"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1700213"/>
            <a:ext cx="7772400" cy="2088827"/>
          </a:xfrm>
        </p:spPr>
        <p:txBody>
          <a:bodyPr/>
          <a:lstStyle/>
          <a:p>
            <a:pPr algn="r" eaLnBrk="1" hangingPunct="1"/>
            <a:r>
              <a:rPr lang="en-US" sz="3600" dirty="0" smtClean="0"/>
              <a:t>ODE final meeting</a:t>
            </a:r>
            <a:br>
              <a:rPr lang="en-US" sz="3600" dirty="0" smtClean="0"/>
            </a:br>
            <a:r>
              <a:rPr lang="en-US" sz="4000" dirty="0" smtClean="0"/>
              <a:t>Data </a:t>
            </a:r>
            <a:r>
              <a:rPr lang="en-US" sz="4000" dirty="0" err="1" smtClean="0"/>
              <a:t>centres</a:t>
            </a:r>
            <a:r>
              <a:rPr lang="en-US" sz="4000" dirty="0" smtClean="0"/>
              <a:t> and data sharing</a:t>
            </a:r>
            <a:br>
              <a:rPr lang="en-US" sz="4000" dirty="0" smtClean="0"/>
            </a:br>
            <a:r>
              <a:rPr lang="en-US" sz="3200" dirty="0" err="1" smtClean="0"/>
              <a:t>Frascati</a:t>
            </a:r>
            <a:r>
              <a:rPr lang="en-US" sz="3200" dirty="0" smtClean="0"/>
              <a:t>, 7 November 2012</a:t>
            </a:r>
          </a:p>
        </p:txBody>
      </p:sp>
      <p:sp>
        <p:nvSpPr>
          <p:cNvPr id="10243" name="Rectangle 3"/>
          <p:cNvSpPr>
            <a:spLocks noGrp="1" noChangeArrowheads="1"/>
          </p:cNvSpPr>
          <p:nvPr>
            <p:ph type="subTitle" idx="1"/>
          </p:nvPr>
        </p:nvSpPr>
        <p:spPr>
          <a:xfrm>
            <a:off x="2000250" y="4124325"/>
            <a:ext cx="6400800" cy="1752600"/>
          </a:xfrm>
        </p:spPr>
        <p:txBody>
          <a:bodyPr/>
          <a:lstStyle/>
          <a:p>
            <a:pPr algn="r" eaLnBrk="1" hangingPunct="1"/>
            <a:r>
              <a:rPr lang="en-US" sz="2800" dirty="0" smtClean="0"/>
              <a:t>Simon Lambert</a:t>
            </a:r>
            <a:br>
              <a:rPr lang="en-US" sz="2800" dirty="0" smtClean="0"/>
            </a:br>
            <a:r>
              <a:rPr lang="en-US" sz="2800" dirty="0" smtClean="0"/>
              <a:t>Scientific Computing Department</a:t>
            </a:r>
            <a:br>
              <a:rPr lang="en-US" sz="2800" dirty="0" smtClean="0"/>
            </a:br>
            <a:r>
              <a:rPr lang="en-US" sz="2800" dirty="0" smtClean="0"/>
              <a:t>STFC, UK</a:t>
            </a:r>
          </a:p>
        </p:txBody>
      </p:sp>
      <p:pic>
        <p:nvPicPr>
          <p:cNvPr id="10244" name="Picture 7"/>
          <p:cNvPicPr>
            <a:picLocks noChangeAspect="1"/>
          </p:cNvPicPr>
          <p:nvPr/>
        </p:nvPicPr>
        <p:blipFill>
          <a:blip r:embed="rId3" cstate="print"/>
          <a:srcRect l="42725" t="2107" r="41318" b="69310"/>
          <a:stretch>
            <a:fillRect/>
          </a:stretch>
        </p:blipFill>
        <p:spPr bwMode="auto">
          <a:xfrm>
            <a:off x="468313" y="5260975"/>
            <a:ext cx="1471612" cy="1481138"/>
          </a:xfrm>
          <a:prstGeom prst="rect">
            <a:avLst/>
          </a:prstGeom>
          <a:noFill/>
          <a:ln w="12700">
            <a:solidFill>
              <a:schemeClr val="bg1"/>
            </a:solid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413" y="332656"/>
            <a:ext cx="6265043" cy="1143000"/>
          </a:xfrm>
        </p:spPr>
        <p:txBody>
          <a:bodyPr/>
          <a:lstStyle/>
          <a:p>
            <a:r>
              <a:rPr lang="en-GB" dirty="0" smtClean="0"/>
              <a:t>Barriers to data sharing</a:t>
            </a:r>
            <a:endParaRPr lang="en-GB" dirty="0"/>
          </a:p>
        </p:txBody>
      </p:sp>
      <p:sp>
        <p:nvSpPr>
          <p:cNvPr id="3" name="Content Placeholder 2"/>
          <p:cNvSpPr>
            <a:spLocks noGrp="1"/>
          </p:cNvSpPr>
          <p:nvPr>
            <p:ph idx="1"/>
          </p:nvPr>
        </p:nvSpPr>
        <p:spPr>
          <a:xfrm>
            <a:off x="467544" y="1484784"/>
            <a:ext cx="8219256" cy="4801736"/>
          </a:xfrm>
        </p:spPr>
        <p:txBody>
          <a:bodyPr/>
          <a:lstStyle/>
          <a:p>
            <a:pPr>
              <a:buNone/>
            </a:pPr>
            <a:r>
              <a:rPr lang="en-US" sz="2400" dirty="0" smtClean="0"/>
              <a:t>Part of the problem or part of the solution?</a:t>
            </a:r>
          </a:p>
        </p:txBody>
      </p:sp>
      <p:sp>
        <p:nvSpPr>
          <p:cNvPr id="4" name="Footer Placeholder 3"/>
          <p:cNvSpPr>
            <a:spLocks noGrp="1"/>
          </p:cNvSpPr>
          <p:nvPr>
            <p:ph type="ftr" sz="quarter" idx="11"/>
          </p:nvPr>
        </p:nvSpPr>
        <p:spPr/>
        <p:txBody>
          <a:bodyPr/>
          <a:lstStyle/>
          <a:p>
            <a:pPr>
              <a:defRPr/>
            </a:pPr>
            <a:r>
              <a:rPr lang="en-GB" smtClean="0"/>
              <a:t>ODE final meeting, Frascati, 7 Nov 2012</a:t>
            </a:r>
            <a:endParaRPr lang="en-US"/>
          </a:p>
        </p:txBody>
      </p:sp>
      <p:sp>
        <p:nvSpPr>
          <p:cNvPr id="5" name="Slide Number Placeholder 4"/>
          <p:cNvSpPr>
            <a:spLocks noGrp="1"/>
          </p:cNvSpPr>
          <p:nvPr>
            <p:ph type="sldNum" sz="quarter" idx="12"/>
          </p:nvPr>
        </p:nvSpPr>
        <p:spPr/>
        <p:txBody>
          <a:bodyPr/>
          <a:lstStyle/>
          <a:p>
            <a:pPr>
              <a:defRPr/>
            </a:pPr>
            <a:fld id="{58FAD010-C19F-43E4-95DA-FAC8B9D4D39F}" type="slidenum">
              <a:rPr lang="en-US" smtClean="0"/>
              <a:pPr>
                <a:defRPr/>
              </a:pPr>
              <a:t>10</a:t>
            </a:fld>
            <a:endParaRPr lang="en-US" dirty="0"/>
          </a:p>
        </p:txBody>
      </p:sp>
      <p:sp>
        <p:nvSpPr>
          <p:cNvPr id="6" name="TextBox 5"/>
          <p:cNvSpPr txBox="1"/>
          <p:nvPr/>
        </p:nvSpPr>
        <p:spPr>
          <a:xfrm>
            <a:off x="395536" y="2060848"/>
            <a:ext cx="2520280" cy="1323439"/>
          </a:xfrm>
          <a:prstGeom prst="rect">
            <a:avLst/>
          </a:prstGeom>
          <a:noFill/>
        </p:spPr>
        <p:txBody>
          <a:bodyPr wrap="square" rtlCol="0">
            <a:spAutoFit/>
          </a:bodyPr>
          <a:lstStyle/>
          <a:p>
            <a:r>
              <a:rPr lang="en-GB" sz="2000" dirty="0" smtClean="0">
                <a:solidFill>
                  <a:srgbClr val="FF0000"/>
                </a:solidFill>
                <a:latin typeface="Comic Sans MS" pitchFamily="66" charset="0"/>
              </a:rPr>
              <a:t>Risk that data holders cease to operate, and archive is lost</a:t>
            </a:r>
            <a:endParaRPr lang="en-GB" sz="2000" dirty="0">
              <a:solidFill>
                <a:srgbClr val="FF0000"/>
              </a:solidFill>
              <a:latin typeface="Comic Sans MS" pitchFamily="66" charset="0"/>
            </a:endParaRPr>
          </a:p>
        </p:txBody>
      </p:sp>
      <p:sp>
        <p:nvSpPr>
          <p:cNvPr id="7" name="TextBox 6"/>
          <p:cNvSpPr txBox="1"/>
          <p:nvPr/>
        </p:nvSpPr>
        <p:spPr>
          <a:xfrm>
            <a:off x="827584" y="3429000"/>
            <a:ext cx="3672408" cy="923330"/>
          </a:xfrm>
          <a:prstGeom prst="rect">
            <a:avLst/>
          </a:prstGeom>
          <a:noFill/>
        </p:spPr>
        <p:txBody>
          <a:bodyPr wrap="square" rtlCol="0">
            <a:spAutoFit/>
          </a:bodyPr>
          <a:lstStyle/>
          <a:p>
            <a:r>
              <a:rPr lang="en-GB" dirty="0" smtClean="0">
                <a:solidFill>
                  <a:srgbClr val="00B0F0"/>
                </a:solidFill>
                <a:latin typeface="Comic Sans MS" pitchFamily="66" charset="0"/>
              </a:rPr>
              <a:t>Impossibility of data centre staff having detailed technical knowledge of all data</a:t>
            </a:r>
            <a:endParaRPr lang="en-GB" dirty="0">
              <a:solidFill>
                <a:srgbClr val="00B0F0"/>
              </a:solidFill>
              <a:latin typeface="Comic Sans MS" pitchFamily="66" charset="0"/>
            </a:endParaRPr>
          </a:p>
        </p:txBody>
      </p:sp>
      <p:sp>
        <p:nvSpPr>
          <p:cNvPr id="9" name="TextBox 8"/>
          <p:cNvSpPr txBox="1"/>
          <p:nvPr/>
        </p:nvSpPr>
        <p:spPr>
          <a:xfrm>
            <a:off x="1331640" y="4437112"/>
            <a:ext cx="4608512" cy="2062103"/>
          </a:xfrm>
          <a:prstGeom prst="rect">
            <a:avLst/>
          </a:prstGeom>
          <a:noFill/>
        </p:spPr>
        <p:txBody>
          <a:bodyPr wrap="square" rtlCol="0">
            <a:spAutoFit/>
          </a:bodyPr>
          <a:lstStyle/>
          <a:p>
            <a:r>
              <a:rPr lang="en-GB" sz="1600" dirty="0" smtClean="0">
                <a:solidFill>
                  <a:srgbClr val="00B050"/>
                </a:solidFill>
                <a:latin typeface="Comic Sans MS" pitchFamily="66" charset="0"/>
              </a:rPr>
              <a:t>Data centres meeting minimum standards of data </a:t>
            </a:r>
            <a:r>
              <a:rPr lang="en-GB" sz="1600" dirty="0" err="1" smtClean="0">
                <a:solidFill>
                  <a:srgbClr val="00B050"/>
                </a:solidFill>
                <a:latin typeface="Comic Sans MS" pitchFamily="66" charset="0"/>
              </a:rPr>
              <a:t>curation</a:t>
            </a:r>
            <a:r>
              <a:rPr lang="en-GB" sz="1600" dirty="0" smtClean="0">
                <a:solidFill>
                  <a:srgbClr val="00B050"/>
                </a:solidFill>
                <a:latin typeface="Comic Sans MS" pitchFamily="66" charset="0"/>
              </a:rPr>
              <a:t> must be available to scientists in all disciplines, so that they have confidence their data will be correctly attributed, its integrity will be maintained, and any restrictions such as embargos and protection of commercial confidence will be properly applied</a:t>
            </a:r>
            <a:endParaRPr lang="en-GB" sz="1600" dirty="0">
              <a:solidFill>
                <a:srgbClr val="00B050"/>
              </a:solidFill>
              <a:latin typeface="Comic Sans MS" pitchFamily="66" charset="0"/>
            </a:endParaRPr>
          </a:p>
        </p:txBody>
      </p:sp>
      <p:sp>
        <p:nvSpPr>
          <p:cNvPr id="10" name="TextBox 9"/>
          <p:cNvSpPr txBox="1"/>
          <p:nvPr/>
        </p:nvSpPr>
        <p:spPr>
          <a:xfrm>
            <a:off x="3563888" y="2053297"/>
            <a:ext cx="3312368" cy="1015663"/>
          </a:xfrm>
          <a:prstGeom prst="rect">
            <a:avLst/>
          </a:prstGeom>
          <a:noFill/>
        </p:spPr>
        <p:txBody>
          <a:bodyPr wrap="square" rtlCol="0">
            <a:spAutoFit/>
          </a:bodyPr>
          <a:lstStyle/>
          <a:p>
            <a:r>
              <a:rPr lang="en-GB" sz="2000" dirty="0" smtClean="0">
                <a:solidFill>
                  <a:srgbClr val="FFC000"/>
                </a:solidFill>
                <a:latin typeface="Comic Sans MS" pitchFamily="66" charset="0"/>
              </a:rPr>
              <a:t>Lack of data reviewers in infrastructure to assure data quality</a:t>
            </a:r>
            <a:endParaRPr lang="en-GB" sz="2000" dirty="0">
              <a:solidFill>
                <a:srgbClr val="FFC000"/>
              </a:solidFill>
              <a:latin typeface="Comic Sans MS" pitchFamily="66" charset="0"/>
            </a:endParaRPr>
          </a:p>
        </p:txBody>
      </p:sp>
      <p:sp>
        <p:nvSpPr>
          <p:cNvPr id="12" name="TextBox 11"/>
          <p:cNvSpPr txBox="1"/>
          <p:nvPr/>
        </p:nvSpPr>
        <p:spPr>
          <a:xfrm>
            <a:off x="4283968" y="2996952"/>
            <a:ext cx="4608512" cy="1323439"/>
          </a:xfrm>
          <a:prstGeom prst="rect">
            <a:avLst/>
          </a:prstGeom>
          <a:noFill/>
        </p:spPr>
        <p:txBody>
          <a:bodyPr wrap="square" rtlCol="0">
            <a:spAutoFit/>
          </a:bodyPr>
          <a:lstStyle/>
          <a:p>
            <a:r>
              <a:rPr lang="en-GB" sz="1600" dirty="0" smtClean="0">
                <a:solidFill>
                  <a:srgbClr val="7030A0"/>
                </a:solidFill>
                <a:latin typeface="Comic Sans MS" pitchFamily="66" charset="0"/>
              </a:rPr>
              <a:t>Introducing specific job profiles with career paths for data preparation and quality assurance staff – such staff may be embedded in research groups or hosted in data centres</a:t>
            </a:r>
            <a:endParaRPr lang="en-GB" sz="1600" dirty="0">
              <a:solidFill>
                <a:srgbClr val="7030A0"/>
              </a:solidFill>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413" y="714356"/>
            <a:ext cx="6265043" cy="1143000"/>
          </a:xfrm>
        </p:spPr>
        <p:txBody>
          <a:bodyPr/>
          <a:lstStyle/>
          <a:p>
            <a:r>
              <a:rPr lang="en-GB" dirty="0" smtClean="0"/>
              <a:t>Working together</a:t>
            </a:r>
            <a:endParaRPr lang="en-GB" dirty="0"/>
          </a:p>
        </p:txBody>
      </p:sp>
      <p:sp>
        <p:nvSpPr>
          <p:cNvPr id="3" name="Content Placeholder 2"/>
          <p:cNvSpPr>
            <a:spLocks noGrp="1"/>
          </p:cNvSpPr>
          <p:nvPr>
            <p:ph idx="1"/>
          </p:nvPr>
        </p:nvSpPr>
        <p:spPr/>
        <p:txBody>
          <a:bodyPr/>
          <a:lstStyle/>
          <a:p>
            <a:r>
              <a:rPr lang="en-GB" dirty="0" smtClean="0"/>
              <a:t>Relationships (between data centres and other parties)</a:t>
            </a:r>
          </a:p>
          <a:p>
            <a:pPr lvl="1"/>
            <a:r>
              <a:rPr lang="en-GB" dirty="0" smtClean="0"/>
              <a:t>Efficiency</a:t>
            </a:r>
          </a:p>
          <a:p>
            <a:pPr lvl="2"/>
            <a:r>
              <a:rPr lang="en-GB" dirty="0" smtClean="0"/>
              <a:t>Where is the job best done?</a:t>
            </a:r>
          </a:p>
          <a:p>
            <a:pPr lvl="1"/>
            <a:r>
              <a:rPr lang="en-GB" dirty="0" smtClean="0"/>
              <a:t>Trust (short and long term)</a:t>
            </a:r>
          </a:p>
          <a:p>
            <a:pPr lvl="2"/>
            <a:r>
              <a:rPr lang="en-GB" dirty="0" smtClean="0"/>
              <a:t>Data centre as a Trustworthy Digital Repository?</a:t>
            </a:r>
          </a:p>
          <a:p>
            <a:pPr lvl="1"/>
            <a:endParaRPr lang="en-GB" dirty="0"/>
          </a:p>
        </p:txBody>
      </p:sp>
      <p:sp>
        <p:nvSpPr>
          <p:cNvPr id="4" name="Footer Placeholder 3"/>
          <p:cNvSpPr>
            <a:spLocks noGrp="1"/>
          </p:cNvSpPr>
          <p:nvPr>
            <p:ph type="ftr" sz="quarter" idx="11"/>
          </p:nvPr>
        </p:nvSpPr>
        <p:spPr/>
        <p:txBody>
          <a:bodyPr/>
          <a:lstStyle/>
          <a:p>
            <a:pPr>
              <a:defRPr/>
            </a:pPr>
            <a:r>
              <a:rPr lang="en-GB" smtClean="0"/>
              <a:t>ODE final meeting, Frascati, 7 Nov 2012</a:t>
            </a:r>
            <a:endParaRPr lang="en-US"/>
          </a:p>
        </p:txBody>
      </p:sp>
      <p:sp>
        <p:nvSpPr>
          <p:cNvPr id="5" name="Slide Number Placeholder 4"/>
          <p:cNvSpPr>
            <a:spLocks noGrp="1"/>
          </p:cNvSpPr>
          <p:nvPr>
            <p:ph type="sldNum" sz="quarter" idx="12"/>
          </p:nvPr>
        </p:nvSpPr>
        <p:spPr/>
        <p:txBody>
          <a:bodyPr/>
          <a:lstStyle/>
          <a:p>
            <a:pPr>
              <a:defRPr/>
            </a:pPr>
            <a:fld id="{58FAD010-C19F-43E4-95DA-FAC8B9D4D39F}"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413" y="714356"/>
            <a:ext cx="6265043" cy="1143000"/>
          </a:xfrm>
        </p:spPr>
        <p:txBody>
          <a:bodyPr/>
          <a:lstStyle/>
          <a:p>
            <a:r>
              <a:rPr lang="en-GB" dirty="0" smtClean="0"/>
              <a:t>Working together</a:t>
            </a:r>
            <a:endParaRPr lang="en-GB" dirty="0"/>
          </a:p>
        </p:txBody>
      </p:sp>
      <p:sp>
        <p:nvSpPr>
          <p:cNvPr id="3" name="Content Placeholder 2"/>
          <p:cNvSpPr>
            <a:spLocks noGrp="1"/>
          </p:cNvSpPr>
          <p:nvPr>
            <p:ph idx="1"/>
          </p:nvPr>
        </p:nvSpPr>
        <p:spPr/>
        <p:txBody>
          <a:bodyPr/>
          <a:lstStyle/>
          <a:p>
            <a:r>
              <a:rPr lang="en-GB" dirty="0" smtClean="0"/>
              <a:t>Data centres and researchers</a:t>
            </a:r>
          </a:p>
          <a:p>
            <a:pPr lvl="1"/>
            <a:r>
              <a:rPr lang="en-GB" dirty="0" smtClean="0"/>
              <a:t>The “designated community”</a:t>
            </a:r>
          </a:p>
          <a:p>
            <a:pPr lvl="1"/>
            <a:r>
              <a:rPr lang="en-GB" dirty="0" smtClean="0"/>
              <a:t>Benefits for researchers</a:t>
            </a:r>
          </a:p>
          <a:p>
            <a:pPr lvl="1"/>
            <a:r>
              <a:rPr lang="en-GB" dirty="0" smtClean="0"/>
              <a:t>Integration with workflows</a:t>
            </a:r>
          </a:p>
          <a:p>
            <a:pPr lvl="2"/>
            <a:r>
              <a:rPr lang="en-GB" dirty="0" smtClean="0"/>
              <a:t>Data lifecycle and data management in science</a:t>
            </a:r>
          </a:p>
        </p:txBody>
      </p:sp>
      <p:sp>
        <p:nvSpPr>
          <p:cNvPr id="4" name="Footer Placeholder 3"/>
          <p:cNvSpPr>
            <a:spLocks noGrp="1"/>
          </p:cNvSpPr>
          <p:nvPr>
            <p:ph type="ftr" sz="quarter" idx="11"/>
          </p:nvPr>
        </p:nvSpPr>
        <p:spPr/>
        <p:txBody>
          <a:bodyPr/>
          <a:lstStyle/>
          <a:p>
            <a:pPr>
              <a:defRPr/>
            </a:pPr>
            <a:r>
              <a:rPr lang="en-GB" smtClean="0"/>
              <a:t>ODE final meeting, Frascati, 7 Nov 2012</a:t>
            </a:r>
            <a:endParaRPr lang="en-US"/>
          </a:p>
        </p:txBody>
      </p:sp>
      <p:sp>
        <p:nvSpPr>
          <p:cNvPr id="5" name="Slide Number Placeholder 4"/>
          <p:cNvSpPr>
            <a:spLocks noGrp="1"/>
          </p:cNvSpPr>
          <p:nvPr>
            <p:ph type="sldNum" sz="quarter" idx="12"/>
          </p:nvPr>
        </p:nvSpPr>
        <p:spPr/>
        <p:txBody>
          <a:bodyPr/>
          <a:lstStyle/>
          <a:p>
            <a:pPr>
              <a:defRPr/>
            </a:pPr>
            <a:fld id="{58FAD010-C19F-43E4-95DA-FAC8B9D4D39F}"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413" y="714356"/>
            <a:ext cx="6265043" cy="1143000"/>
          </a:xfrm>
        </p:spPr>
        <p:txBody>
          <a:bodyPr/>
          <a:lstStyle/>
          <a:p>
            <a:r>
              <a:rPr lang="en-GB" dirty="0" smtClean="0"/>
              <a:t>Working together</a:t>
            </a:r>
            <a:endParaRPr lang="en-GB" dirty="0"/>
          </a:p>
        </p:txBody>
      </p:sp>
      <p:sp>
        <p:nvSpPr>
          <p:cNvPr id="3" name="Content Placeholder 2"/>
          <p:cNvSpPr>
            <a:spLocks noGrp="1"/>
          </p:cNvSpPr>
          <p:nvPr>
            <p:ph idx="1"/>
          </p:nvPr>
        </p:nvSpPr>
        <p:spPr>
          <a:xfrm>
            <a:off x="1187624" y="2000240"/>
            <a:ext cx="7499176" cy="4286280"/>
          </a:xfrm>
        </p:spPr>
        <p:txBody>
          <a:bodyPr/>
          <a:lstStyle/>
          <a:p>
            <a:r>
              <a:rPr lang="en-GB" dirty="0" smtClean="0"/>
              <a:t>STM declaration</a:t>
            </a:r>
          </a:p>
          <a:p>
            <a:pPr lvl="1"/>
            <a:r>
              <a:rPr lang="en-GB" sz="2400" i="1" dirty="0" smtClean="0"/>
              <a:t>“</a:t>
            </a:r>
            <a:r>
              <a:rPr lang="en-US" sz="2400" i="1" dirty="0" smtClean="0"/>
              <a:t>Raw research data should be made freely available to all researchers. Publishers encourage the public posting of the raw data outputs of research. Sets or sub-sets of data that are submitted with a paper to a journal should wherever possible be made freely accessible to other scholars”</a:t>
            </a:r>
          </a:p>
          <a:p>
            <a:r>
              <a:rPr lang="en-GB" sz="2400" dirty="0" smtClean="0"/>
              <a:t>Data citation</a:t>
            </a:r>
          </a:p>
          <a:p>
            <a:r>
              <a:rPr lang="en-GB" sz="2400" dirty="0" smtClean="0"/>
              <a:t>Reciprocal linking with publishers</a:t>
            </a:r>
          </a:p>
        </p:txBody>
      </p:sp>
      <p:sp>
        <p:nvSpPr>
          <p:cNvPr id="4" name="Footer Placeholder 3"/>
          <p:cNvSpPr>
            <a:spLocks noGrp="1"/>
          </p:cNvSpPr>
          <p:nvPr>
            <p:ph type="ftr" sz="quarter" idx="11"/>
          </p:nvPr>
        </p:nvSpPr>
        <p:spPr/>
        <p:txBody>
          <a:bodyPr/>
          <a:lstStyle/>
          <a:p>
            <a:pPr>
              <a:defRPr/>
            </a:pPr>
            <a:r>
              <a:rPr lang="en-GB" smtClean="0"/>
              <a:t>ODE final meeting, Frascati, 7 Nov 2012</a:t>
            </a:r>
            <a:endParaRPr lang="en-US"/>
          </a:p>
        </p:txBody>
      </p:sp>
      <p:sp>
        <p:nvSpPr>
          <p:cNvPr id="5" name="Slide Number Placeholder 4"/>
          <p:cNvSpPr>
            <a:spLocks noGrp="1"/>
          </p:cNvSpPr>
          <p:nvPr>
            <p:ph type="sldNum" sz="quarter" idx="12"/>
          </p:nvPr>
        </p:nvSpPr>
        <p:spPr/>
        <p:txBody>
          <a:bodyPr/>
          <a:lstStyle/>
          <a:p>
            <a:pPr>
              <a:defRPr/>
            </a:pPr>
            <a:fld id="{58FAD010-C19F-43E4-95DA-FAC8B9D4D39F}"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413" y="714356"/>
            <a:ext cx="6265043" cy="1143000"/>
          </a:xfrm>
        </p:spPr>
        <p:txBody>
          <a:bodyPr/>
          <a:lstStyle/>
          <a:p>
            <a:r>
              <a:rPr lang="en-GB" dirty="0" smtClean="0"/>
              <a:t>Conclusions</a:t>
            </a:r>
            <a:endParaRPr lang="en-GB" dirty="0"/>
          </a:p>
        </p:txBody>
      </p:sp>
      <p:sp>
        <p:nvSpPr>
          <p:cNvPr id="3" name="Content Placeholder 2"/>
          <p:cNvSpPr>
            <a:spLocks noGrp="1"/>
          </p:cNvSpPr>
          <p:nvPr>
            <p:ph idx="1"/>
          </p:nvPr>
        </p:nvSpPr>
        <p:spPr>
          <a:xfrm>
            <a:off x="467544" y="1628800"/>
            <a:ext cx="8219256" cy="4657720"/>
          </a:xfrm>
        </p:spPr>
        <p:txBody>
          <a:bodyPr/>
          <a:lstStyle/>
          <a:p>
            <a:pPr>
              <a:buNone/>
            </a:pPr>
            <a:r>
              <a:rPr lang="en-GB" dirty="0" smtClean="0"/>
              <a:t>“Data centres should …”</a:t>
            </a:r>
          </a:p>
        </p:txBody>
      </p:sp>
      <p:sp>
        <p:nvSpPr>
          <p:cNvPr id="4" name="Footer Placeholder 3"/>
          <p:cNvSpPr>
            <a:spLocks noGrp="1"/>
          </p:cNvSpPr>
          <p:nvPr>
            <p:ph type="ftr" sz="quarter" idx="11"/>
          </p:nvPr>
        </p:nvSpPr>
        <p:spPr/>
        <p:txBody>
          <a:bodyPr/>
          <a:lstStyle/>
          <a:p>
            <a:pPr>
              <a:defRPr/>
            </a:pPr>
            <a:r>
              <a:rPr lang="en-GB" smtClean="0"/>
              <a:t>ODE final meeting, Frascati, 7 Nov 2012</a:t>
            </a:r>
            <a:endParaRPr lang="en-US"/>
          </a:p>
        </p:txBody>
      </p:sp>
      <p:sp>
        <p:nvSpPr>
          <p:cNvPr id="5" name="Slide Number Placeholder 4"/>
          <p:cNvSpPr>
            <a:spLocks noGrp="1"/>
          </p:cNvSpPr>
          <p:nvPr>
            <p:ph type="sldNum" sz="quarter" idx="12"/>
          </p:nvPr>
        </p:nvSpPr>
        <p:spPr/>
        <p:txBody>
          <a:bodyPr/>
          <a:lstStyle/>
          <a:p>
            <a:pPr>
              <a:defRPr/>
            </a:pPr>
            <a:fld id="{58FAD010-C19F-43E4-95DA-FAC8B9D4D39F}" type="slidenum">
              <a:rPr lang="en-US" smtClean="0"/>
              <a:pPr>
                <a:defRPr/>
              </a:pPr>
              <a:t>14</a:t>
            </a:fld>
            <a:endParaRPr lang="en-US" dirty="0"/>
          </a:p>
        </p:txBody>
      </p:sp>
      <p:sp>
        <p:nvSpPr>
          <p:cNvPr id="6" name="TextBox 5"/>
          <p:cNvSpPr txBox="1"/>
          <p:nvPr/>
        </p:nvSpPr>
        <p:spPr>
          <a:xfrm>
            <a:off x="683568" y="2636912"/>
            <a:ext cx="2160240" cy="830997"/>
          </a:xfrm>
          <a:prstGeom prst="rect">
            <a:avLst/>
          </a:prstGeom>
          <a:noFill/>
        </p:spPr>
        <p:txBody>
          <a:bodyPr wrap="square" rtlCol="0">
            <a:spAutoFit/>
          </a:bodyPr>
          <a:lstStyle/>
          <a:p>
            <a:r>
              <a:rPr lang="en-GB" sz="2400" dirty="0" smtClean="0">
                <a:solidFill>
                  <a:srgbClr val="FF0000"/>
                </a:solidFill>
                <a:latin typeface="Comic Sans MS" pitchFamily="66" charset="0"/>
              </a:rPr>
              <a:t>Designated community</a:t>
            </a:r>
            <a:endParaRPr lang="en-GB" sz="2400" dirty="0">
              <a:solidFill>
                <a:srgbClr val="FF0000"/>
              </a:solidFill>
              <a:latin typeface="Comic Sans MS" pitchFamily="66" charset="0"/>
            </a:endParaRPr>
          </a:p>
        </p:txBody>
      </p:sp>
      <p:sp>
        <p:nvSpPr>
          <p:cNvPr id="7" name="TextBox 6"/>
          <p:cNvSpPr txBox="1"/>
          <p:nvPr/>
        </p:nvSpPr>
        <p:spPr>
          <a:xfrm>
            <a:off x="1187624" y="3717032"/>
            <a:ext cx="2160240" cy="830997"/>
          </a:xfrm>
          <a:prstGeom prst="rect">
            <a:avLst/>
          </a:prstGeom>
          <a:noFill/>
        </p:spPr>
        <p:txBody>
          <a:bodyPr wrap="square" rtlCol="0">
            <a:spAutoFit/>
          </a:bodyPr>
          <a:lstStyle/>
          <a:p>
            <a:r>
              <a:rPr lang="en-GB" sz="2400" dirty="0" smtClean="0">
                <a:solidFill>
                  <a:srgbClr val="7030A0"/>
                </a:solidFill>
                <a:latin typeface="Comic Sans MS" pitchFamily="66" charset="0"/>
              </a:rPr>
              <a:t>Trust and authority</a:t>
            </a:r>
            <a:endParaRPr lang="en-GB" sz="2400" dirty="0">
              <a:solidFill>
                <a:srgbClr val="7030A0"/>
              </a:solidFill>
              <a:latin typeface="Comic Sans MS" pitchFamily="66" charset="0"/>
            </a:endParaRPr>
          </a:p>
        </p:txBody>
      </p:sp>
      <p:sp>
        <p:nvSpPr>
          <p:cNvPr id="8" name="TextBox 7"/>
          <p:cNvSpPr txBox="1"/>
          <p:nvPr/>
        </p:nvSpPr>
        <p:spPr>
          <a:xfrm>
            <a:off x="2699792" y="3068960"/>
            <a:ext cx="2160240" cy="461665"/>
          </a:xfrm>
          <a:prstGeom prst="rect">
            <a:avLst/>
          </a:prstGeom>
          <a:noFill/>
        </p:spPr>
        <p:txBody>
          <a:bodyPr wrap="square" rtlCol="0">
            <a:spAutoFit/>
          </a:bodyPr>
          <a:lstStyle/>
          <a:p>
            <a:r>
              <a:rPr lang="en-GB" sz="2400" dirty="0" smtClean="0">
                <a:solidFill>
                  <a:srgbClr val="0070C0"/>
                </a:solidFill>
                <a:latin typeface="Comic Sans MS" pitchFamily="66" charset="0"/>
              </a:rPr>
              <a:t>Sustainability</a:t>
            </a:r>
            <a:endParaRPr lang="en-GB" sz="2400" dirty="0">
              <a:solidFill>
                <a:srgbClr val="0070C0"/>
              </a:solidFill>
              <a:latin typeface="Comic Sans MS" pitchFamily="66" charset="0"/>
            </a:endParaRPr>
          </a:p>
        </p:txBody>
      </p:sp>
      <p:sp>
        <p:nvSpPr>
          <p:cNvPr id="9" name="TextBox 8"/>
          <p:cNvSpPr txBox="1"/>
          <p:nvPr/>
        </p:nvSpPr>
        <p:spPr>
          <a:xfrm>
            <a:off x="3275856" y="3717032"/>
            <a:ext cx="2160240" cy="1200329"/>
          </a:xfrm>
          <a:prstGeom prst="rect">
            <a:avLst/>
          </a:prstGeom>
          <a:noFill/>
        </p:spPr>
        <p:txBody>
          <a:bodyPr wrap="square" rtlCol="0">
            <a:spAutoFit/>
          </a:bodyPr>
          <a:lstStyle/>
          <a:p>
            <a:r>
              <a:rPr lang="en-GB" sz="2400" dirty="0" smtClean="0">
                <a:solidFill>
                  <a:srgbClr val="00B050"/>
                </a:solidFill>
                <a:latin typeface="Comic Sans MS" pitchFamily="66" charset="0"/>
              </a:rPr>
              <a:t>Citation and metadata standards</a:t>
            </a:r>
            <a:endParaRPr lang="en-GB" sz="2400" dirty="0">
              <a:solidFill>
                <a:srgbClr val="00B050"/>
              </a:solidFill>
              <a:latin typeface="Comic Sans MS" pitchFamily="66" charset="0"/>
            </a:endParaRPr>
          </a:p>
        </p:txBody>
      </p:sp>
      <p:sp>
        <p:nvSpPr>
          <p:cNvPr id="10" name="TextBox 9"/>
          <p:cNvSpPr txBox="1"/>
          <p:nvPr/>
        </p:nvSpPr>
        <p:spPr>
          <a:xfrm>
            <a:off x="5940152" y="3068960"/>
            <a:ext cx="2160240" cy="830997"/>
          </a:xfrm>
          <a:prstGeom prst="rect">
            <a:avLst/>
          </a:prstGeom>
          <a:noFill/>
        </p:spPr>
        <p:txBody>
          <a:bodyPr wrap="square" rtlCol="0">
            <a:spAutoFit/>
          </a:bodyPr>
          <a:lstStyle/>
          <a:p>
            <a:r>
              <a:rPr lang="en-GB" sz="2400" dirty="0" smtClean="0">
                <a:solidFill>
                  <a:srgbClr val="00B0F0"/>
                </a:solidFill>
                <a:latin typeface="Comic Sans MS" pitchFamily="66" charset="0"/>
              </a:rPr>
              <a:t>Links with publishers</a:t>
            </a:r>
            <a:endParaRPr lang="en-GB" sz="2400" dirty="0">
              <a:solidFill>
                <a:srgbClr val="00B0F0"/>
              </a:solidFill>
              <a:latin typeface="Comic Sans MS" pitchFamily="66" charset="0"/>
            </a:endParaRPr>
          </a:p>
        </p:txBody>
      </p:sp>
      <p:sp>
        <p:nvSpPr>
          <p:cNvPr id="11" name="TextBox 10"/>
          <p:cNvSpPr txBox="1"/>
          <p:nvPr/>
        </p:nvSpPr>
        <p:spPr>
          <a:xfrm>
            <a:off x="6300192" y="4149080"/>
            <a:ext cx="2304256" cy="461665"/>
          </a:xfrm>
          <a:prstGeom prst="rect">
            <a:avLst/>
          </a:prstGeom>
          <a:noFill/>
        </p:spPr>
        <p:txBody>
          <a:bodyPr wrap="square" rtlCol="0">
            <a:spAutoFit/>
          </a:bodyPr>
          <a:lstStyle/>
          <a:p>
            <a:r>
              <a:rPr lang="en-GB" sz="2400" dirty="0" smtClean="0">
                <a:solidFill>
                  <a:srgbClr val="C00000"/>
                </a:solidFill>
                <a:latin typeface="Comic Sans MS" pitchFamily="66" charset="0"/>
              </a:rPr>
              <a:t>Data lifecycle</a:t>
            </a:r>
            <a:endParaRPr lang="en-GB" sz="2400" dirty="0">
              <a:solidFill>
                <a:srgbClr val="C00000"/>
              </a:solidFill>
              <a:latin typeface="Comic Sans MS" pitchFamily="66" charset="0"/>
            </a:endParaRPr>
          </a:p>
        </p:txBody>
      </p:sp>
      <p:sp>
        <p:nvSpPr>
          <p:cNvPr id="12" name="TextBox 11"/>
          <p:cNvSpPr txBox="1"/>
          <p:nvPr/>
        </p:nvSpPr>
        <p:spPr>
          <a:xfrm>
            <a:off x="5580112" y="1916832"/>
            <a:ext cx="2160240" cy="830997"/>
          </a:xfrm>
          <a:prstGeom prst="rect">
            <a:avLst/>
          </a:prstGeom>
          <a:noFill/>
        </p:spPr>
        <p:txBody>
          <a:bodyPr wrap="square" rtlCol="0">
            <a:spAutoFit/>
          </a:bodyPr>
          <a:lstStyle/>
          <a:p>
            <a:r>
              <a:rPr lang="en-GB" sz="2400" dirty="0" smtClean="0">
                <a:solidFill>
                  <a:srgbClr val="FFC000"/>
                </a:solidFill>
                <a:latin typeface="Comic Sans MS" pitchFamily="66" charset="0"/>
              </a:rPr>
              <a:t>Institutional repositories</a:t>
            </a:r>
            <a:endParaRPr lang="en-GB" sz="2400" dirty="0">
              <a:solidFill>
                <a:srgbClr val="FFC000"/>
              </a:solidFill>
              <a:latin typeface="Comic Sans MS" pitchFamily="66" charset="0"/>
            </a:endParaRPr>
          </a:p>
        </p:txBody>
      </p:sp>
      <p:sp>
        <p:nvSpPr>
          <p:cNvPr id="13" name="TextBox 12"/>
          <p:cNvSpPr txBox="1"/>
          <p:nvPr/>
        </p:nvSpPr>
        <p:spPr>
          <a:xfrm>
            <a:off x="5508104" y="4869160"/>
            <a:ext cx="2160240" cy="1200329"/>
          </a:xfrm>
          <a:prstGeom prst="rect">
            <a:avLst/>
          </a:prstGeom>
          <a:noFill/>
        </p:spPr>
        <p:txBody>
          <a:bodyPr wrap="square" rtlCol="0">
            <a:spAutoFit/>
          </a:bodyPr>
          <a:lstStyle/>
          <a:p>
            <a:r>
              <a:rPr lang="en-GB" sz="2400" dirty="0" smtClean="0">
                <a:solidFill>
                  <a:srgbClr val="002060"/>
                </a:solidFill>
                <a:latin typeface="Comic Sans MS" pitchFamily="66" charset="0"/>
              </a:rPr>
              <a:t>Training and professional development</a:t>
            </a:r>
            <a:endParaRPr lang="en-GB" sz="2400" dirty="0">
              <a:solidFill>
                <a:srgbClr val="002060"/>
              </a:solidFill>
              <a:latin typeface="Comic Sans MS" pitchFamily="66" charset="0"/>
            </a:endParaRPr>
          </a:p>
        </p:txBody>
      </p:sp>
      <p:sp>
        <p:nvSpPr>
          <p:cNvPr id="14" name="TextBox 13"/>
          <p:cNvSpPr txBox="1"/>
          <p:nvPr/>
        </p:nvSpPr>
        <p:spPr>
          <a:xfrm>
            <a:off x="1619672" y="4964975"/>
            <a:ext cx="2160240" cy="1200329"/>
          </a:xfrm>
          <a:prstGeom prst="rect">
            <a:avLst/>
          </a:prstGeom>
          <a:noFill/>
        </p:spPr>
        <p:txBody>
          <a:bodyPr wrap="square" rtlCol="0">
            <a:spAutoFit/>
          </a:bodyPr>
          <a:lstStyle/>
          <a:p>
            <a:r>
              <a:rPr lang="en-GB" sz="2400" dirty="0" smtClean="0">
                <a:solidFill>
                  <a:srgbClr val="92D050"/>
                </a:solidFill>
                <a:latin typeface="Comic Sans MS" pitchFamily="66" charset="0"/>
              </a:rPr>
              <a:t>Institutions of research and teaching</a:t>
            </a:r>
            <a:endParaRPr lang="en-GB" sz="2400" dirty="0">
              <a:solidFill>
                <a:srgbClr val="92D050"/>
              </a:solidFill>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413" y="714356"/>
            <a:ext cx="6265043" cy="1143000"/>
          </a:xfrm>
        </p:spPr>
        <p:txBody>
          <a:bodyPr/>
          <a:lstStyle/>
          <a:p>
            <a:r>
              <a:rPr lang="en-GB" dirty="0" smtClean="0"/>
              <a:t>STFC and science data</a:t>
            </a:r>
            <a:endParaRPr lang="en-GB" dirty="0"/>
          </a:p>
        </p:txBody>
      </p:sp>
      <p:sp>
        <p:nvSpPr>
          <p:cNvPr id="3" name="Content Placeholder 2"/>
          <p:cNvSpPr>
            <a:spLocks noGrp="1"/>
          </p:cNvSpPr>
          <p:nvPr>
            <p:ph idx="1"/>
          </p:nvPr>
        </p:nvSpPr>
        <p:spPr>
          <a:xfrm>
            <a:off x="467544" y="1700808"/>
            <a:ext cx="8219256" cy="4585712"/>
          </a:xfrm>
        </p:spPr>
        <p:txBody>
          <a:bodyPr/>
          <a:lstStyle/>
          <a:p>
            <a:pPr eaLnBrk="1" hangingPunct="1"/>
            <a:r>
              <a:rPr lang="en-GB" dirty="0" smtClean="0"/>
              <a:t>Science and Technology Facilities Council</a:t>
            </a:r>
          </a:p>
          <a:p>
            <a:pPr eaLnBrk="1" hangingPunct="1"/>
            <a:r>
              <a:rPr lang="en-GB" dirty="0" smtClean="0"/>
              <a:t>Operates large-scale scientific facilities</a:t>
            </a:r>
          </a:p>
          <a:p>
            <a:pPr eaLnBrk="1" hangingPunct="1"/>
            <a:r>
              <a:rPr lang="en-GB" dirty="0" smtClean="0"/>
              <a:t>Funds research in</a:t>
            </a:r>
            <a:br>
              <a:rPr lang="en-GB" dirty="0" smtClean="0"/>
            </a:br>
            <a:r>
              <a:rPr lang="en-GB" dirty="0" smtClean="0"/>
              <a:t>particle physics</a:t>
            </a:r>
            <a:br>
              <a:rPr lang="en-GB" dirty="0" smtClean="0"/>
            </a:br>
            <a:r>
              <a:rPr lang="en-GB" dirty="0" smtClean="0"/>
              <a:t>and astronomy</a:t>
            </a:r>
          </a:p>
          <a:p>
            <a:pPr eaLnBrk="1" hangingPunct="1"/>
            <a:r>
              <a:rPr lang="en-GB" dirty="0" smtClean="0"/>
              <a:t>Large and complex</a:t>
            </a:r>
            <a:br>
              <a:rPr lang="en-GB" dirty="0" smtClean="0"/>
            </a:br>
            <a:r>
              <a:rPr lang="en-GB" dirty="0" smtClean="0"/>
              <a:t>data holdings</a:t>
            </a:r>
          </a:p>
          <a:p>
            <a:endParaRPr lang="en-GB" dirty="0"/>
          </a:p>
        </p:txBody>
      </p:sp>
      <p:sp>
        <p:nvSpPr>
          <p:cNvPr id="4" name="Footer Placeholder 3"/>
          <p:cNvSpPr>
            <a:spLocks noGrp="1"/>
          </p:cNvSpPr>
          <p:nvPr>
            <p:ph type="ftr" sz="quarter" idx="11"/>
          </p:nvPr>
        </p:nvSpPr>
        <p:spPr/>
        <p:txBody>
          <a:bodyPr/>
          <a:lstStyle/>
          <a:p>
            <a:pPr>
              <a:defRPr/>
            </a:pPr>
            <a:r>
              <a:rPr lang="en-GB" smtClean="0"/>
              <a:t>ODE final meeting, Frascati, 7 Nov 2012</a:t>
            </a:r>
            <a:endParaRPr lang="en-US"/>
          </a:p>
        </p:txBody>
      </p:sp>
      <p:sp>
        <p:nvSpPr>
          <p:cNvPr id="5" name="Slide Number Placeholder 4"/>
          <p:cNvSpPr>
            <a:spLocks noGrp="1"/>
          </p:cNvSpPr>
          <p:nvPr>
            <p:ph type="sldNum" sz="quarter" idx="12"/>
          </p:nvPr>
        </p:nvSpPr>
        <p:spPr/>
        <p:txBody>
          <a:bodyPr/>
          <a:lstStyle/>
          <a:p>
            <a:pPr>
              <a:defRPr/>
            </a:pPr>
            <a:fld id="{58FAD010-C19F-43E4-95DA-FAC8B9D4D39F}" type="slidenum">
              <a:rPr lang="en-US" smtClean="0"/>
              <a:pPr>
                <a:defRPr/>
              </a:pPr>
              <a:t>2</a:t>
            </a:fld>
            <a:endParaRPr lang="en-US" dirty="0"/>
          </a:p>
        </p:txBody>
      </p:sp>
      <p:pic>
        <p:nvPicPr>
          <p:cNvPr id="6" name="Picture 7" descr="http://www.stfc.ac.uk/resources/image/jpg/HarwellOxford.jpg"/>
          <p:cNvPicPr>
            <a:picLocks noChangeAspect="1" noChangeArrowheads="1"/>
          </p:cNvPicPr>
          <p:nvPr/>
        </p:nvPicPr>
        <p:blipFill>
          <a:blip r:embed="rId2" cstate="print"/>
          <a:srcRect/>
          <a:stretch>
            <a:fillRect/>
          </a:stretch>
        </p:blipFill>
        <p:spPr bwMode="auto">
          <a:xfrm>
            <a:off x="4319588" y="2781300"/>
            <a:ext cx="4645025" cy="3522663"/>
          </a:xfrm>
          <a:prstGeom prst="rect">
            <a:avLst/>
          </a:prstGeom>
          <a:noFill/>
          <a:ln w="9525">
            <a:noFill/>
            <a:miter lim="800000"/>
            <a:headEnd/>
            <a:tailEnd/>
          </a:ln>
        </p:spPr>
      </p:pic>
      <p:sp>
        <p:nvSpPr>
          <p:cNvPr id="7" name="TextBox 6"/>
          <p:cNvSpPr txBox="1">
            <a:spLocks noChangeArrowheads="1"/>
          </p:cNvSpPr>
          <p:nvPr/>
        </p:nvSpPr>
        <p:spPr bwMode="auto">
          <a:xfrm>
            <a:off x="1763713" y="5661025"/>
            <a:ext cx="2447925" cy="646113"/>
          </a:xfrm>
          <a:prstGeom prst="rect">
            <a:avLst/>
          </a:prstGeom>
          <a:noFill/>
          <a:ln w="9525">
            <a:noFill/>
            <a:miter lim="800000"/>
            <a:headEnd/>
            <a:tailEnd/>
          </a:ln>
        </p:spPr>
        <p:txBody>
          <a:bodyPr>
            <a:spAutoFit/>
          </a:bodyPr>
          <a:lstStyle/>
          <a:p>
            <a:r>
              <a:rPr lang="en-GB" dirty="0"/>
              <a:t>STFC Rutherford Appleton Laboratory</a:t>
            </a:r>
          </a:p>
        </p:txBody>
      </p:sp>
      <p:sp>
        <p:nvSpPr>
          <p:cNvPr id="8" name="Chevron 7"/>
          <p:cNvSpPr/>
          <p:nvPr/>
        </p:nvSpPr>
        <p:spPr>
          <a:xfrm>
            <a:off x="3924300" y="5805488"/>
            <a:ext cx="360363" cy="431800"/>
          </a:xfrm>
          <a:prstGeom prst="chevr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413" y="714356"/>
            <a:ext cx="5977011" cy="1143000"/>
          </a:xfrm>
        </p:spPr>
        <p:txBody>
          <a:bodyPr/>
          <a:lstStyle/>
          <a:p>
            <a:r>
              <a:rPr lang="en-GB" dirty="0" smtClean="0"/>
              <a:t>STFC and science data</a:t>
            </a:r>
            <a:endParaRPr lang="en-GB" dirty="0"/>
          </a:p>
        </p:txBody>
      </p:sp>
      <p:sp>
        <p:nvSpPr>
          <p:cNvPr id="4" name="Footer Placeholder 3"/>
          <p:cNvSpPr>
            <a:spLocks noGrp="1"/>
          </p:cNvSpPr>
          <p:nvPr>
            <p:ph type="ftr" sz="quarter" idx="11"/>
          </p:nvPr>
        </p:nvSpPr>
        <p:spPr/>
        <p:txBody>
          <a:bodyPr/>
          <a:lstStyle/>
          <a:p>
            <a:pPr>
              <a:defRPr/>
            </a:pPr>
            <a:r>
              <a:rPr lang="en-GB" smtClean="0"/>
              <a:t>ODE final meeting, Frascati, 7 Nov 2012</a:t>
            </a:r>
            <a:endParaRPr lang="en-US"/>
          </a:p>
        </p:txBody>
      </p:sp>
      <p:sp>
        <p:nvSpPr>
          <p:cNvPr id="5" name="Slide Number Placeholder 4"/>
          <p:cNvSpPr>
            <a:spLocks noGrp="1"/>
          </p:cNvSpPr>
          <p:nvPr>
            <p:ph type="sldNum" sz="quarter" idx="12"/>
          </p:nvPr>
        </p:nvSpPr>
        <p:spPr/>
        <p:txBody>
          <a:bodyPr/>
          <a:lstStyle/>
          <a:p>
            <a:pPr>
              <a:defRPr/>
            </a:pPr>
            <a:fld id="{58FAD010-C19F-43E4-95DA-FAC8B9D4D39F}" type="slidenum">
              <a:rPr lang="en-US" smtClean="0"/>
              <a:pPr>
                <a:defRPr/>
              </a:pPr>
              <a:t>3</a:t>
            </a:fld>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342900" y="2024226"/>
            <a:ext cx="5074920" cy="3348990"/>
          </a:xfrm>
          <a:prstGeom prst="rect">
            <a:avLst/>
          </a:prstGeom>
          <a:noFill/>
          <a:ln w="9525">
            <a:noFill/>
            <a:miter lim="800000"/>
            <a:headEnd/>
            <a:tailEnd/>
          </a:ln>
        </p:spPr>
      </p:pic>
      <p:pic>
        <p:nvPicPr>
          <p:cNvPr id="1031" name="Picture 7" descr="http://www.isis.stfc.ac.uk/instruments/crisp/data-analysis/open-genie-demo16544.gif"/>
          <p:cNvPicPr>
            <a:picLocks noChangeAspect="1" noChangeArrowheads="1"/>
          </p:cNvPicPr>
          <p:nvPr/>
        </p:nvPicPr>
        <p:blipFill>
          <a:blip r:embed="rId3" cstate="print"/>
          <a:srcRect/>
          <a:stretch>
            <a:fillRect/>
          </a:stretch>
        </p:blipFill>
        <p:spPr bwMode="auto">
          <a:xfrm>
            <a:off x="5796136" y="3558882"/>
            <a:ext cx="2606040" cy="2678430"/>
          </a:xfrm>
          <a:prstGeom prst="rect">
            <a:avLst/>
          </a:prstGeom>
          <a:noFill/>
        </p:spPr>
      </p:pic>
      <p:pic>
        <p:nvPicPr>
          <p:cNvPr id="1033" name="Picture 9" descr="Computer"/>
          <p:cNvPicPr>
            <a:picLocks noChangeAspect="1" noChangeArrowheads="1"/>
          </p:cNvPicPr>
          <p:nvPr/>
        </p:nvPicPr>
        <p:blipFill>
          <a:blip r:embed="rId4" cstate="print"/>
          <a:srcRect/>
          <a:stretch>
            <a:fillRect/>
          </a:stretch>
        </p:blipFill>
        <p:spPr bwMode="auto">
          <a:xfrm>
            <a:off x="6225480" y="1628799"/>
            <a:ext cx="2667000" cy="1760220"/>
          </a:xfrm>
          <a:prstGeom prst="rect">
            <a:avLst/>
          </a:prstGeom>
          <a:noFill/>
        </p:spPr>
      </p:pic>
      <p:sp>
        <p:nvSpPr>
          <p:cNvPr id="11" name="TextBox 10"/>
          <p:cNvSpPr txBox="1"/>
          <p:nvPr/>
        </p:nvSpPr>
        <p:spPr>
          <a:xfrm>
            <a:off x="611560" y="1412776"/>
            <a:ext cx="2016224" cy="584775"/>
          </a:xfrm>
          <a:prstGeom prst="rect">
            <a:avLst/>
          </a:prstGeom>
          <a:noFill/>
        </p:spPr>
        <p:txBody>
          <a:bodyPr wrap="square" rtlCol="0">
            <a:spAutoFit/>
          </a:bodyPr>
          <a:lstStyle/>
          <a:p>
            <a:pPr algn="r"/>
            <a:r>
              <a:rPr lang="en-GB" sz="1600" dirty="0" smtClean="0"/>
              <a:t>British Atmospheric Data Centre</a:t>
            </a:r>
            <a:endParaRPr lang="en-GB" sz="1600" dirty="0"/>
          </a:p>
        </p:txBody>
      </p:sp>
      <p:sp>
        <p:nvSpPr>
          <p:cNvPr id="12" name="TextBox 11"/>
          <p:cNvSpPr txBox="1"/>
          <p:nvPr/>
        </p:nvSpPr>
        <p:spPr>
          <a:xfrm>
            <a:off x="4283968" y="5724545"/>
            <a:ext cx="1080120" cy="584775"/>
          </a:xfrm>
          <a:prstGeom prst="rect">
            <a:avLst/>
          </a:prstGeom>
          <a:noFill/>
        </p:spPr>
        <p:txBody>
          <a:bodyPr wrap="square" rtlCol="0">
            <a:spAutoFit/>
          </a:bodyPr>
          <a:lstStyle/>
          <a:p>
            <a:pPr algn="r"/>
            <a:r>
              <a:rPr lang="en-GB" sz="1600" dirty="0" smtClean="0"/>
              <a:t>ISIS data analysis</a:t>
            </a:r>
            <a:endParaRPr lang="en-GB" sz="1600" dirty="0"/>
          </a:p>
        </p:txBody>
      </p:sp>
      <p:sp>
        <p:nvSpPr>
          <p:cNvPr id="13" name="TextBox 12"/>
          <p:cNvSpPr txBox="1"/>
          <p:nvPr/>
        </p:nvSpPr>
        <p:spPr>
          <a:xfrm>
            <a:off x="4211960" y="1484784"/>
            <a:ext cx="1584176" cy="584775"/>
          </a:xfrm>
          <a:prstGeom prst="rect">
            <a:avLst/>
          </a:prstGeom>
          <a:noFill/>
        </p:spPr>
        <p:txBody>
          <a:bodyPr wrap="square" rtlCol="0">
            <a:spAutoFit/>
          </a:bodyPr>
          <a:lstStyle/>
          <a:p>
            <a:pPr algn="r"/>
            <a:r>
              <a:rPr lang="en-GB" sz="1600" dirty="0" err="1" smtClean="0"/>
              <a:t>Petabyte</a:t>
            </a:r>
            <a:r>
              <a:rPr lang="en-GB" sz="1600" dirty="0" smtClean="0"/>
              <a:t> store tape robot</a:t>
            </a:r>
            <a:endParaRPr lang="en-GB" sz="1600" dirty="0"/>
          </a:p>
        </p:txBody>
      </p:sp>
      <p:sp>
        <p:nvSpPr>
          <p:cNvPr id="14" name="Chevron 13"/>
          <p:cNvSpPr/>
          <p:nvPr/>
        </p:nvSpPr>
        <p:spPr>
          <a:xfrm>
            <a:off x="5363765" y="5805488"/>
            <a:ext cx="360363" cy="431800"/>
          </a:xfrm>
          <a:prstGeom prst="chevr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chemeClr val="tx1"/>
              </a:solidFill>
            </a:endParaRPr>
          </a:p>
        </p:txBody>
      </p:sp>
      <p:sp>
        <p:nvSpPr>
          <p:cNvPr id="15" name="Chevron 14"/>
          <p:cNvSpPr/>
          <p:nvPr/>
        </p:nvSpPr>
        <p:spPr>
          <a:xfrm>
            <a:off x="5796136" y="1556792"/>
            <a:ext cx="360363" cy="431800"/>
          </a:xfrm>
          <a:prstGeom prst="chevr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chemeClr val="tx1"/>
              </a:solidFill>
            </a:endParaRPr>
          </a:p>
        </p:txBody>
      </p:sp>
      <p:sp>
        <p:nvSpPr>
          <p:cNvPr id="16" name="Chevron 15"/>
          <p:cNvSpPr/>
          <p:nvPr/>
        </p:nvSpPr>
        <p:spPr>
          <a:xfrm rot="5400000">
            <a:off x="2735758" y="1521074"/>
            <a:ext cx="360363" cy="431800"/>
          </a:xfrm>
          <a:prstGeom prst="chevr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714356"/>
            <a:ext cx="7848873" cy="1143000"/>
          </a:xfrm>
        </p:spPr>
        <p:txBody>
          <a:bodyPr/>
          <a:lstStyle/>
          <a:p>
            <a:r>
              <a:rPr lang="en-GB" dirty="0" smtClean="0"/>
              <a:t>Diversity of data </a:t>
            </a:r>
            <a:r>
              <a:rPr lang="en-GB" dirty="0" smtClean="0"/>
              <a:t>centres … and of practices</a:t>
            </a:r>
            <a:endParaRPr lang="en-GB" dirty="0"/>
          </a:p>
        </p:txBody>
      </p:sp>
      <p:sp>
        <p:nvSpPr>
          <p:cNvPr id="3" name="Content Placeholder 2"/>
          <p:cNvSpPr>
            <a:spLocks noGrp="1"/>
          </p:cNvSpPr>
          <p:nvPr>
            <p:ph idx="1"/>
          </p:nvPr>
        </p:nvSpPr>
        <p:spPr>
          <a:xfrm>
            <a:off x="611560" y="2000240"/>
            <a:ext cx="8075240" cy="4286280"/>
          </a:xfrm>
        </p:spPr>
        <p:txBody>
          <a:bodyPr/>
          <a:lstStyle/>
          <a:p>
            <a:r>
              <a:rPr lang="en-GB" dirty="0" smtClean="0"/>
              <a:t>Where do researchers put their data?</a:t>
            </a:r>
          </a:p>
          <a:p>
            <a:pPr lvl="1"/>
            <a:r>
              <a:rPr lang="en-GB" dirty="0" err="1" smtClean="0"/>
              <a:t>PARSE.Insight</a:t>
            </a:r>
            <a:r>
              <a:rPr lang="en-GB" dirty="0" smtClean="0"/>
              <a:t> survey</a:t>
            </a:r>
          </a:p>
          <a:p>
            <a:pPr lvl="2"/>
            <a:r>
              <a:rPr lang="en-GB" sz="2000" dirty="0" smtClean="0"/>
              <a:t>20% of respondents stored their research data in a digital </a:t>
            </a:r>
            <a:r>
              <a:rPr lang="en-GB" sz="2000" dirty="0" smtClean="0"/>
              <a:t>archive, of whom …</a:t>
            </a:r>
            <a:endParaRPr lang="en-GB" sz="2000" dirty="0" smtClean="0"/>
          </a:p>
          <a:p>
            <a:pPr lvl="2"/>
            <a:r>
              <a:rPr lang="en-GB" sz="2000" dirty="0" smtClean="0"/>
              <a:t>14% using an organisation archive</a:t>
            </a:r>
          </a:p>
          <a:p>
            <a:pPr lvl="2"/>
            <a:r>
              <a:rPr lang="en-GB" sz="2000" dirty="0" smtClean="0"/>
              <a:t>6% a discipline archive</a:t>
            </a:r>
          </a:p>
          <a:p>
            <a:r>
              <a:rPr lang="en-GB" dirty="0" smtClean="0"/>
              <a:t>Why?</a:t>
            </a:r>
          </a:p>
          <a:p>
            <a:pPr lvl="1"/>
            <a:r>
              <a:rPr lang="en-GB" dirty="0" smtClean="0"/>
              <a:t>That’s the way the science works ~ Imposed obligation ~ ‘Culture’ etc.</a:t>
            </a:r>
          </a:p>
        </p:txBody>
      </p:sp>
      <p:sp>
        <p:nvSpPr>
          <p:cNvPr id="4" name="Footer Placeholder 3"/>
          <p:cNvSpPr>
            <a:spLocks noGrp="1"/>
          </p:cNvSpPr>
          <p:nvPr>
            <p:ph type="ftr" sz="quarter" idx="11"/>
          </p:nvPr>
        </p:nvSpPr>
        <p:spPr/>
        <p:txBody>
          <a:bodyPr/>
          <a:lstStyle/>
          <a:p>
            <a:pPr>
              <a:defRPr/>
            </a:pPr>
            <a:r>
              <a:rPr lang="en-GB" smtClean="0"/>
              <a:t>ODE final meeting, Frascati, 7 Nov 2012</a:t>
            </a:r>
            <a:endParaRPr lang="en-US"/>
          </a:p>
        </p:txBody>
      </p:sp>
      <p:sp>
        <p:nvSpPr>
          <p:cNvPr id="5" name="Slide Number Placeholder 4"/>
          <p:cNvSpPr>
            <a:spLocks noGrp="1"/>
          </p:cNvSpPr>
          <p:nvPr>
            <p:ph type="sldNum" sz="quarter" idx="12"/>
          </p:nvPr>
        </p:nvSpPr>
        <p:spPr/>
        <p:txBody>
          <a:bodyPr/>
          <a:lstStyle/>
          <a:p>
            <a:pPr>
              <a:defRPr/>
            </a:pPr>
            <a:fld id="{58FAD010-C19F-43E4-95DA-FAC8B9D4D39F}"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413" y="714356"/>
            <a:ext cx="6265043" cy="1143000"/>
          </a:xfrm>
        </p:spPr>
        <p:txBody>
          <a:bodyPr/>
          <a:lstStyle/>
          <a:p>
            <a:r>
              <a:rPr lang="en-GB" dirty="0" smtClean="0"/>
              <a:t>Responsibilities of data centres</a:t>
            </a:r>
            <a:endParaRPr lang="en-GB" dirty="0"/>
          </a:p>
        </p:txBody>
      </p:sp>
      <p:sp>
        <p:nvSpPr>
          <p:cNvPr id="3" name="Content Placeholder 2"/>
          <p:cNvSpPr>
            <a:spLocks noGrp="1"/>
          </p:cNvSpPr>
          <p:nvPr>
            <p:ph idx="1"/>
          </p:nvPr>
        </p:nvSpPr>
        <p:spPr/>
        <p:txBody>
          <a:bodyPr/>
          <a:lstStyle/>
          <a:p>
            <a:r>
              <a:rPr lang="en-GB" dirty="0" err="1" smtClean="0"/>
              <a:t>Preprocessing</a:t>
            </a:r>
            <a:r>
              <a:rPr lang="en-GB" dirty="0" smtClean="0"/>
              <a:t> (perhaps)</a:t>
            </a:r>
            <a:endParaRPr lang="en-GB" dirty="0" smtClean="0"/>
          </a:p>
          <a:p>
            <a:r>
              <a:rPr lang="en-GB" dirty="0" smtClean="0"/>
              <a:t>Quality </a:t>
            </a:r>
            <a:r>
              <a:rPr lang="en-GB" dirty="0" smtClean="0"/>
              <a:t>control (perhaps)</a:t>
            </a:r>
            <a:endParaRPr lang="en-GB" dirty="0" smtClean="0"/>
          </a:p>
          <a:p>
            <a:r>
              <a:rPr lang="en-GB" dirty="0" smtClean="0"/>
              <a:t>Persistent identification</a:t>
            </a:r>
          </a:p>
          <a:p>
            <a:r>
              <a:rPr lang="en-GB" dirty="0" smtClean="0"/>
              <a:t>Long-term preservation</a:t>
            </a:r>
          </a:p>
          <a:p>
            <a:r>
              <a:rPr lang="en-GB" dirty="0" smtClean="0"/>
              <a:t>Standards</a:t>
            </a:r>
          </a:p>
          <a:p>
            <a:r>
              <a:rPr lang="en-GB" dirty="0" smtClean="0"/>
              <a:t>…</a:t>
            </a:r>
          </a:p>
        </p:txBody>
      </p:sp>
      <p:sp>
        <p:nvSpPr>
          <p:cNvPr id="4" name="Footer Placeholder 3"/>
          <p:cNvSpPr>
            <a:spLocks noGrp="1"/>
          </p:cNvSpPr>
          <p:nvPr>
            <p:ph type="ftr" sz="quarter" idx="11"/>
          </p:nvPr>
        </p:nvSpPr>
        <p:spPr/>
        <p:txBody>
          <a:bodyPr/>
          <a:lstStyle/>
          <a:p>
            <a:pPr>
              <a:defRPr/>
            </a:pPr>
            <a:r>
              <a:rPr lang="en-GB" smtClean="0"/>
              <a:t>ODE final meeting, Frascati, 7 Nov 2012</a:t>
            </a:r>
            <a:endParaRPr lang="en-US"/>
          </a:p>
        </p:txBody>
      </p:sp>
      <p:sp>
        <p:nvSpPr>
          <p:cNvPr id="5" name="Slide Number Placeholder 4"/>
          <p:cNvSpPr>
            <a:spLocks noGrp="1"/>
          </p:cNvSpPr>
          <p:nvPr>
            <p:ph type="sldNum" sz="quarter" idx="12"/>
          </p:nvPr>
        </p:nvSpPr>
        <p:spPr/>
        <p:txBody>
          <a:bodyPr/>
          <a:lstStyle/>
          <a:p>
            <a:pPr>
              <a:defRPr/>
            </a:pPr>
            <a:fld id="{58FAD010-C19F-43E4-95DA-FAC8B9D4D39F}"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3" y="714356"/>
            <a:ext cx="7272808" cy="1143000"/>
          </a:xfrm>
        </p:spPr>
        <p:txBody>
          <a:bodyPr/>
          <a:lstStyle/>
          <a:p>
            <a:r>
              <a:rPr lang="en-GB" dirty="0" smtClean="0"/>
              <a:t>What makes for successful data sharing?</a:t>
            </a:r>
            <a:endParaRPr lang="en-GB" dirty="0"/>
          </a:p>
        </p:txBody>
      </p:sp>
      <p:sp>
        <p:nvSpPr>
          <p:cNvPr id="3" name="Content Placeholder 2"/>
          <p:cNvSpPr>
            <a:spLocks noGrp="1"/>
          </p:cNvSpPr>
          <p:nvPr>
            <p:ph idx="1"/>
          </p:nvPr>
        </p:nvSpPr>
        <p:spPr/>
        <p:txBody>
          <a:bodyPr/>
          <a:lstStyle/>
          <a:p>
            <a:r>
              <a:rPr lang="en-GB" dirty="0" smtClean="0"/>
              <a:t>Know the communities</a:t>
            </a:r>
          </a:p>
          <a:p>
            <a:r>
              <a:rPr lang="en-GB" dirty="0" smtClean="0"/>
              <a:t>Maintain highest standards of data management</a:t>
            </a:r>
          </a:p>
          <a:p>
            <a:pPr lvl="1"/>
            <a:r>
              <a:rPr lang="en-GB" dirty="0" smtClean="0"/>
              <a:t>Trustworthiness</a:t>
            </a:r>
          </a:p>
          <a:p>
            <a:r>
              <a:rPr lang="en-GB" dirty="0" smtClean="0"/>
              <a:t>Sustainable funding and </a:t>
            </a:r>
            <a:r>
              <a:rPr lang="en-GB" dirty="0" smtClean="0"/>
              <a:t>management</a:t>
            </a:r>
          </a:p>
          <a:p>
            <a:r>
              <a:rPr lang="en-GB" dirty="0" smtClean="0"/>
              <a:t>… and …</a:t>
            </a:r>
            <a:endParaRPr lang="en-GB" dirty="0" smtClean="0"/>
          </a:p>
        </p:txBody>
      </p:sp>
      <p:sp>
        <p:nvSpPr>
          <p:cNvPr id="4" name="Footer Placeholder 3"/>
          <p:cNvSpPr>
            <a:spLocks noGrp="1"/>
          </p:cNvSpPr>
          <p:nvPr>
            <p:ph type="ftr" sz="quarter" idx="11"/>
          </p:nvPr>
        </p:nvSpPr>
        <p:spPr/>
        <p:txBody>
          <a:bodyPr/>
          <a:lstStyle/>
          <a:p>
            <a:pPr>
              <a:defRPr/>
            </a:pPr>
            <a:r>
              <a:rPr lang="en-GB" smtClean="0"/>
              <a:t>ODE final meeting, Frascati, 7 Nov 2012</a:t>
            </a:r>
            <a:endParaRPr lang="en-US"/>
          </a:p>
        </p:txBody>
      </p:sp>
      <p:sp>
        <p:nvSpPr>
          <p:cNvPr id="5" name="Slide Number Placeholder 4"/>
          <p:cNvSpPr>
            <a:spLocks noGrp="1"/>
          </p:cNvSpPr>
          <p:nvPr>
            <p:ph type="sldNum" sz="quarter" idx="12"/>
          </p:nvPr>
        </p:nvSpPr>
        <p:spPr/>
        <p:txBody>
          <a:bodyPr/>
          <a:lstStyle/>
          <a:p>
            <a:pPr>
              <a:defRPr/>
            </a:pPr>
            <a:fld id="{58FAD010-C19F-43E4-95DA-FAC8B9D4D39F}"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3" y="714356"/>
            <a:ext cx="7416824" cy="1143000"/>
          </a:xfrm>
        </p:spPr>
        <p:txBody>
          <a:bodyPr/>
          <a:lstStyle/>
          <a:p>
            <a:r>
              <a:rPr lang="en-GB" dirty="0" smtClean="0"/>
              <a:t>What makes for successful data sharing?</a:t>
            </a:r>
            <a:endParaRPr lang="en-GB" dirty="0"/>
          </a:p>
        </p:txBody>
      </p:sp>
      <p:sp>
        <p:nvSpPr>
          <p:cNvPr id="3" name="Content Placeholder 2"/>
          <p:cNvSpPr>
            <a:spLocks noGrp="1"/>
          </p:cNvSpPr>
          <p:nvPr>
            <p:ph idx="1"/>
          </p:nvPr>
        </p:nvSpPr>
        <p:spPr/>
        <p:txBody>
          <a:bodyPr/>
          <a:lstStyle/>
          <a:p>
            <a:pPr lvl="0"/>
            <a:r>
              <a:rPr lang="en-GB" dirty="0" smtClean="0"/>
              <a:t>“Actively seek to work within the global research network by forging links with other data centres, with research institutions, with publishers, and with complementary service providers.”</a:t>
            </a:r>
          </a:p>
        </p:txBody>
      </p:sp>
      <p:sp>
        <p:nvSpPr>
          <p:cNvPr id="4" name="Footer Placeholder 3"/>
          <p:cNvSpPr>
            <a:spLocks noGrp="1"/>
          </p:cNvSpPr>
          <p:nvPr>
            <p:ph type="ftr" sz="quarter" idx="11"/>
          </p:nvPr>
        </p:nvSpPr>
        <p:spPr/>
        <p:txBody>
          <a:bodyPr/>
          <a:lstStyle/>
          <a:p>
            <a:pPr>
              <a:defRPr/>
            </a:pPr>
            <a:r>
              <a:rPr lang="en-GB" smtClean="0"/>
              <a:t>ODE final meeting, Frascati, 7 Nov 2012</a:t>
            </a:r>
            <a:endParaRPr lang="en-US"/>
          </a:p>
        </p:txBody>
      </p:sp>
      <p:sp>
        <p:nvSpPr>
          <p:cNvPr id="5" name="Slide Number Placeholder 4"/>
          <p:cNvSpPr>
            <a:spLocks noGrp="1"/>
          </p:cNvSpPr>
          <p:nvPr>
            <p:ph type="sldNum" sz="quarter" idx="12"/>
          </p:nvPr>
        </p:nvSpPr>
        <p:spPr/>
        <p:txBody>
          <a:bodyPr/>
          <a:lstStyle/>
          <a:p>
            <a:pPr>
              <a:defRPr/>
            </a:pPr>
            <a:fld id="{58FAD010-C19F-43E4-95DA-FAC8B9D4D39F}"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rot="1040036">
            <a:off x="3360147" y="3702297"/>
            <a:ext cx="504056" cy="159286"/>
          </a:xfrm>
          <a:prstGeom prst="rect">
            <a:avLst/>
          </a:prstGeom>
          <a:solidFill>
            <a:schemeClr val="accent6">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rot="18465140">
            <a:off x="3745159" y="4749517"/>
            <a:ext cx="504056" cy="159286"/>
          </a:xfrm>
          <a:prstGeom prst="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rot="3200196">
            <a:off x="4847785" y="4802291"/>
            <a:ext cx="504056" cy="159286"/>
          </a:xfrm>
          <a:prstGeom prst="rect">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rot="20315526">
            <a:off x="5231754" y="3615265"/>
            <a:ext cx="504056" cy="159286"/>
          </a:xfrm>
          <a:prstGeom prst="rect">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rot="5400000">
            <a:off x="4327607" y="2996416"/>
            <a:ext cx="504056" cy="159286"/>
          </a:xfrm>
          <a:prstGeom prst="rect">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2411413" y="714356"/>
            <a:ext cx="6193035" cy="1143000"/>
          </a:xfrm>
        </p:spPr>
        <p:txBody>
          <a:bodyPr/>
          <a:lstStyle/>
          <a:p>
            <a:r>
              <a:rPr lang="en-GB" dirty="0" smtClean="0"/>
              <a:t>Data centres as part of a whole</a:t>
            </a:r>
            <a:endParaRPr lang="en-GB" dirty="0"/>
          </a:p>
        </p:txBody>
      </p:sp>
      <p:sp>
        <p:nvSpPr>
          <p:cNvPr id="4" name="Footer Placeholder 3"/>
          <p:cNvSpPr>
            <a:spLocks noGrp="1"/>
          </p:cNvSpPr>
          <p:nvPr>
            <p:ph type="ftr" sz="quarter" idx="11"/>
          </p:nvPr>
        </p:nvSpPr>
        <p:spPr/>
        <p:txBody>
          <a:bodyPr/>
          <a:lstStyle/>
          <a:p>
            <a:pPr>
              <a:defRPr/>
            </a:pPr>
            <a:r>
              <a:rPr lang="en-GB" smtClean="0"/>
              <a:t>ODE final meeting, Frascati, 7 Nov 2012</a:t>
            </a:r>
            <a:endParaRPr lang="en-US"/>
          </a:p>
        </p:txBody>
      </p:sp>
      <p:sp>
        <p:nvSpPr>
          <p:cNvPr id="5" name="Slide Number Placeholder 4"/>
          <p:cNvSpPr>
            <a:spLocks noGrp="1"/>
          </p:cNvSpPr>
          <p:nvPr>
            <p:ph type="sldNum" sz="quarter" idx="12"/>
          </p:nvPr>
        </p:nvSpPr>
        <p:spPr/>
        <p:txBody>
          <a:bodyPr/>
          <a:lstStyle/>
          <a:p>
            <a:pPr>
              <a:defRPr/>
            </a:pPr>
            <a:fld id="{58FAD010-C19F-43E4-95DA-FAC8B9D4D39F}" type="slidenum">
              <a:rPr lang="en-US" smtClean="0"/>
              <a:pPr>
                <a:defRPr/>
              </a:pPr>
              <a:t>8</a:t>
            </a:fld>
            <a:endParaRPr lang="en-US" dirty="0"/>
          </a:p>
        </p:txBody>
      </p:sp>
      <p:graphicFrame>
        <p:nvGraphicFramePr>
          <p:cNvPr id="6" name="Diagram 5"/>
          <p:cNvGraphicFramePr/>
          <p:nvPr/>
        </p:nvGraphicFramePr>
        <p:xfrm>
          <a:off x="2005012" y="1700808"/>
          <a:ext cx="5133975" cy="4391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413" y="714356"/>
            <a:ext cx="6265043" cy="1143000"/>
          </a:xfrm>
        </p:spPr>
        <p:txBody>
          <a:bodyPr/>
          <a:lstStyle/>
          <a:p>
            <a:r>
              <a:rPr lang="en-GB" dirty="0" smtClean="0"/>
              <a:t>The forces at work in data sharing</a:t>
            </a:r>
            <a:endParaRPr lang="en-GB" dirty="0"/>
          </a:p>
        </p:txBody>
      </p:sp>
      <p:sp>
        <p:nvSpPr>
          <p:cNvPr id="4" name="Footer Placeholder 3"/>
          <p:cNvSpPr>
            <a:spLocks noGrp="1"/>
          </p:cNvSpPr>
          <p:nvPr>
            <p:ph type="ftr" sz="quarter" idx="11"/>
          </p:nvPr>
        </p:nvSpPr>
        <p:spPr/>
        <p:txBody>
          <a:bodyPr/>
          <a:lstStyle/>
          <a:p>
            <a:pPr>
              <a:defRPr/>
            </a:pPr>
            <a:r>
              <a:rPr lang="en-GB" smtClean="0"/>
              <a:t>ODE final meeting, Frascati, 7 Nov 2012</a:t>
            </a:r>
            <a:endParaRPr lang="en-US"/>
          </a:p>
        </p:txBody>
      </p:sp>
      <p:sp>
        <p:nvSpPr>
          <p:cNvPr id="5" name="Slide Number Placeholder 4"/>
          <p:cNvSpPr>
            <a:spLocks noGrp="1"/>
          </p:cNvSpPr>
          <p:nvPr>
            <p:ph type="sldNum" sz="quarter" idx="12"/>
          </p:nvPr>
        </p:nvSpPr>
        <p:spPr/>
        <p:txBody>
          <a:bodyPr/>
          <a:lstStyle/>
          <a:p>
            <a:pPr>
              <a:defRPr/>
            </a:pPr>
            <a:fld id="{58FAD010-C19F-43E4-95DA-FAC8B9D4D39F}" type="slidenum">
              <a:rPr lang="en-US" smtClean="0"/>
              <a:pPr>
                <a:defRPr/>
              </a:pPr>
              <a:t>9</a:t>
            </a:fld>
            <a:endParaRPr lang="en-US" dirty="0"/>
          </a:p>
        </p:txBody>
      </p:sp>
      <p:sp>
        <p:nvSpPr>
          <p:cNvPr id="6" name="TextBox 5"/>
          <p:cNvSpPr txBox="1"/>
          <p:nvPr/>
        </p:nvSpPr>
        <p:spPr>
          <a:xfrm>
            <a:off x="1547664" y="3492297"/>
            <a:ext cx="2520280" cy="584775"/>
          </a:xfrm>
          <a:prstGeom prst="rect">
            <a:avLst/>
          </a:prstGeom>
          <a:noFill/>
        </p:spPr>
        <p:txBody>
          <a:bodyPr wrap="square" rtlCol="0">
            <a:spAutoFit/>
          </a:bodyPr>
          <a:lstStyle/>
          <a:p>
            <a:r>
              <a:rPr lang="en-GB" sz="3200" dirty="0" smtClean="0">
                <a:solidFill>
                  <a:srgbClr val="0070C0"/>
                </a:solidFill>
              </a:rPr>
              <a:t>DRIVERS</a:t>
            </a:r>
            <a:endParaRPr lang="en-GB" sz="3200" dirty="0">
              <a:solidFill>
                <a:srgbClr val="0070C0"/>
              </a:solidFill>
            </a:endParaRPr>
          </a:p>
        </p:txBody>
      </p:sp>
      <p:sp>
        <p:nvSpPr>
          <p:cNvPr id="7" name="TextBox 6"/>
          <p:cNvSpPr txBox="1"/>
          <p:nvPr/>
        </p:nvSpPr>
        <p:spPr>
          <a:xfrm>
            <a:off x="4860032" y="5445224"/>
            <a:ext cx="2520280" cy="584775"/>
          </a:xfrm>
          <a:prstGeom prst="rect">
            <a:avLst/>
          </a:prstGeom>
          <a:noFill/>
        </p:spPr>
        <p:txBody>
          <a:bodyPr wrap="square" rtlCol="0">
            <a:spAutoFit/>
          </a:bodyPr>
          <a:lstStyle/>
          <a:p>
            <a:r>
              <a:rPr lang="en-GB" sz="3200" dirty="0" smtClean="0">
                <a:solidFill>
                  <a:srgbClr val="0070C0"/>
                </a:solidFill>
              </a:rPr>
              <a:t>ENABLERS</a:t>
            </a:r>
            <a:endParaRPr lang="en-GB" sz="3200" dirty="0">
              <a:solidFill>
                <a:srgbClr val="0070C0"/>
              </a:solidFill>
            </a:endParaRPr>
          </a:p>
        </p:txBody>
      </p:sp>
      <p:sp>
        <p:nvSpPr>
          <p:cNvPr id="8" name="TextBox 7"/>
          <p:cNvSpPr txBox="1"/>
          <p:nvPr/>
        </p:nvSpPr>
        <p:spPr>
          <a:xfrm>
            <a:off x="4716016" y="3492297"/>
            <a:ext cx="2520280" cy="584775"/>
          </a:xfrm>
          <a:prstGeom prst="rect">
            <a:avLst/>
          </a:prstGeom>
          <a:noFill/>
        </p:spPr>
        <p:txBody>
          <a:bodyPr wrap="square" rtlCol="0">
            <a:spAutoFit/>
          </a:bodyPr>
          <a:lstStyle/>
          <a:p>
            <a:r>
              <a:rPr lang="en-GB" sz="3200" dirty="0" smtClean="0">
                <a:solidFill>
                  <a:srgbClr val="0070C0"/>
                </a:solidFill>
              </a:rPr>
              <a:t>BARRIERS</a:t>
            </a:r>
            <a:endParaRPr lang="en-GB" sz="3200" dirty="0">
              <a:solidFill>
                <a:srgbClr val="0070C0"/>
              </a:solidFill>
            </a:endParaRPr>
          </a:p>
        </p:txBody>
      </p:sp>
      <p:sp>
        <p:nvSpPr>
          <p:cNvPr id="9" name="Up Arrow 8"/>
          <p:cNvSpPr/>
          <p:nvPr/>
        </p:nvSpPr>
        <p:spPr>
          <a:xfrm>
            <a:off x="1979712" y="2132856"/>
            <a:ext cx="936104" cy="129614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Up Arrow 9"/>
          <p:cNvSpPr/>
          <p:nvPr/>
        </p:nvSpPr>
        <p:spPr>
          <a:xfrm>
            <a:off x="5508104" y="2132856"/>
            <a:ext cx="936104" cy="129614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Up Arrow 10"/>
          <p:cNvSpPr/>
          <p:nvPr/>
        </p:nvSpPr>
        <p:spPr>
          <a:xfrm>
            <a:off x="5508104" y="4005064"/>
            <a:ext cx="936104" cy="129614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395536" y="2636912"/>
            <a:ext cx="1800200" cy="461665"/>
          </a:xfrm>
          <a:prstGeom prst="rect">
            <a:avLst/>
          </a:prstGeom>
          <a:noFill/>
        </p:spPr>
        <p:txBody>
          <a:bodyPr wrap="square" rtlCol="0">
            <a:spAutoFit/>
          </a:bodyPr>
          <a:lstStyle/>
          <a:p>
            <a:r>
              <a:rPr lang="en-GB" sz="2400" i="1" dirty="0" smtClean="0">
                <a:solidFill>
                  <a:srgbClr val="0070C0"/>
                </a:solidFill>
              </a:rPr>
              <a:t>Encourage</a:t>
            </a:r>
            <a:endParaRPr lang="en-GB" sz="2400" i="1" dirty="0">
              <a:solidFill>
                <a:srgbClr val="0070C0"/>
              </a:solidFill>
            </a:endParaRPr>
          </a:p>
        </p:txBody>
      </p:sp>
      <p:sp>
        <p:nvSpPr>
          <p:cNvPr id="13" name="TextBox 12"/>
          <p:cNvSpPr txBox="1"/>
          <p:nvPr/>
        </p:nvSpPr>
        <p:spPr>
          <a:xfrm>
            <a:off x="6588224" y="2708920"/>
            <a:ext cx="1800200" cy="461665"/>
          </a:xfrm>
          <a:prstGeom prst="rect">
            <a:avLst/>
          </a:prstGeom>
          <a:noFill/>
        </p:spPr>
        <p:txBody>
          <a:bodyPr wrap="square" rtlCol="0">
            <a:spAutoFit/>
          </a:bodyPr>
          <a:lstStyle/>
          <a:p>
            <a:r>
              <a:rPr lang="en-GB" sz="2400" i="1" dirty="0" smtClean="0">
                <a:solidFill>
                  <a:srgbClr val="0070C0"/>
                </a:solidFill>
              </a:rPr>
              <a:t>Obstruct</a:t>
            </a:r>
            <a:endParaRPr lang="en-GB" sz="2400" i="1" dirty="0">
              <a:solidFill>
                <a:srgbClr val="0070C0"/>
              </a:solidFill>
            </a:endParaRPr>
          </a:p>
        </p:txBody>
      </p:sp>
      <p:sp>
        <p:nvSpPr>
          <p:cNvPr id="14" name="TextBox 13"/>
          <p:cNvSpPr txBox="1"/>
          <p:nvPr/>
        </p:nvSpPr>
        <p:spPr>
          <a:xfrm>
            <a:off x="6588224" y="4479503"/>
            <a:ext cx="1800200" cy="461665"/>
          </a:xfrm>
          <a:prstGeom prst="rect">
            <a:avLst/>
          </a:prstGeom>
          <a:noFill/>
        </p:spPr>
        <p:txBody>
          <a:bodyPr wrap="square" rtlCol="0">
            <a:spAutoFit/>
          </a:bodyPr>
          <a:lstStyle/>
          <a:p>
            <a:r>
              <a:rPr lang="en-GB" sz="2400" i="1" dirty="0" smtClean="0">
                <a:solidFill>
                  <a:srgbClr val="0070C0"/>
                </a:solidFill>
              </a:rPr>
              <a:t>Overcome</a:t>
            </a:r>
            <a:endParaRPr lang="en-GB" sz="2400" i="1" dirty="0">
              <a:solidFill>
                <a:srgbClr val="0070C0"/>
              </a:solidFill>
            </a:endParaRPr>
          </a:p>
        </p:txBody>
      </p:sp>
    </p:spTree>
  </p:cSld>
  <p:clrMapOvr>
    <a:masterClrMapping/>
  </p:clrMapOvr>
</p:sld>
</file>

<file path=ppt/theme/theme1.xml><?xml version="1.0" encoding="utf-8"?>
<a:theme xmlns:a="http://schemas.openxmlformats.org/drawingml/2006/main" name="e-Science Large Top Banner">
  <a:themeElements>
    <a:clrScheme name="e-Science Large Top Bann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ience Large Top Banner">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cience Large Top Bann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Science Large Top Bann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Science Large Top Bann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Science Large Top Bann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Science Large Top Bann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Science Large Top Bann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Science Large Top Bann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Science Large Top Bann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Science Large Top Bann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Science Large Top Bann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Science Large Top Bann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Science Large Top Bann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Science Small Top Banner">
  <a:themeElements>
    <a:clrScheme name="e-Science Small Top Bann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ience Small Top Banner">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cience Small Top Bann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Science Small Top Bann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Science Small Top Bann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Science Small Top Bann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Science Small Top Bann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Science Small Top Bann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Science Small Top Bann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Science Small Top Bann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Science Small Top Bann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Science Small Top Bann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Science Small Top Bann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Science Small Top Bann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e-Science Small Bottom Banner">
  <a:themeElements>
    <a:clrScheme name="e-Science Small Bottom Bann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ience Small Bottom Banner">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cience Small Bottom Bann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Science Small Bottom Bann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Science Small Bottom Bann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Science Small Bottom Bann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Science Small Bottom Bann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Science Small Bottom Bann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Science Small Bottom Bann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Science Small Bottom Bann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Science Small Bottom Bann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Science Small Bottom Bann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Science Small Bottom Bann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Science Small Bottom Bann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e-Science Large Bottom Banner">
  <a:themeElements>
    <a:clrScheme name="e-Science Large Bottom Bann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ience Large Bottom Banner">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cience Large Bottom Bann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Science Large Bottom Bann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Science Large Bottom Bann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Science Large Bottom Bann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Science Large Bottom Bann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Science Large Bottom Bann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Science Large Bottom Bann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Science Large Bottom Bann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Science Large Bottom Bann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Science Large Bottom Bann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Science Large Bottom Bann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Science Large Bottom Bann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735</TotalTime>
  <Words>623</Words>
  <Application>Microsoft Office PowerPoint</Application>
  <PresentationFormat>On-screen Show (4:3)</PresentationFormat>
  <Paragraphs>111</Paragraphs>
  <Slides>14</Slides>
  <Notes>1</Notes>
  <HiddenSlides>0</HiddenSlides>
  <MMClips>0</MMClips>
  <ScaleCrop>false</ScaleCrop>
  <HeadingPairs>
    <vt:vector size="4" baseType="variant">
      <vt:variant>
        <vt:lpstr>Theme</vt:lpstr>
      </vt:variant>
      <vt:variant>
        <vt:i4>4</vt:i4>
      </vt:variant>
      <vt:variant>
        <vt:lpstr>Slide Titles</vt:lpstr>
      </vt:variant>
      <vt:variant>
        <vt:i4>14</vt:i4>
      </vt:variant>
    </vt:vector>
  </HeadingPairs>
  <TitlesOfParts>
    <vt:vector size="18" baseType="lpstr">
      <vt:lpstr>e-Science Large Top Banner</vt:lpstr>
      <vt:lpstr>e-Science Small Top Banner</vt:lpstr>
      <vt:lpstr>e-Science Small Bottom Banner</vt:lpstr>
      <vt:lpstr>e-Science Large Bottom Banner</vt:lpstr>
      <vt:lpstr>ODE final meeting Data centres and data sharing Frascati, 7 November 2012</vt:lpstr>
      <vt:lpstr>STFC and science data</vt:lpstr>
      <vt:lpstr>STFC and science data</vt:lpstr>
      <vt:lpstr>Diversity of data centres … and of practices</vt:lpstr>
      <vt:lpstr>Responsibilities of data centres</vt:lpstr>
      <vt:lpstr>What makes for successful data sharing?</vt:lpstr>
      <vt:lpstr>What makes for successful data sharing?</vt:lpstr>
      <vt:lpstr>Data centres as part of a whole</vt:lpstr>
      <vt:lpstr>The forces at work in data sharing</vt:lpstr>
      <vt:lpstr>Barriers to data sharing</vt:lpstr>
      <vt:lpstr>Working together</vt:lpstr>
      <vt:lpstr>Working together</vt:lpstr>
      <vt:lpstr>Working together</vt:lpstr>
      <vt:lpstr>Conclusions</vt:lpstr>
    </vt:vector>
  </TitlesOfParts>
  <Company>CCLRC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Lambert, Simon (STFC,RAL,SC)</dc:creator>
  <cp:lastModifiedBy>Simon Lambert</cp:lastModifiedBy>
  <cp:revision>66</cp:revision>
  <dcterms:created xsi:type="dcterms:W3CDTF">2007-08-10T08:58:13Z</dcterms:created>
  <dcterms:modified xsi:type="dcterms:W3CDTF">2012-11-02T11:52:17Z</dcterms:modified>
</cp:coreProperties>
</file>