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m4v"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0"/>
  </p:notesMasterIdLst>
  <p:handoutMasterIdLst>
    <p:handoutMasterId r:id="rId31"/>
  </p:handoutMasterIdLst>
  <p:sldIdLst>
    <p:sldId id="256" r:id="rId2"/>
    <p:sldId id="409" r:id="rId3"/>
    <p:sldId id="369" r:id="rId4"/>
    <p:sldId id="291" r:id="rId5"/>
    <p:sldId id="328" r:id="rId6"/>
    <p:sldId id="329" r:id="rId7"/>
    <p:sldId id="310" r:id="rId8"/>
    <p:sldId id="458" r:id="rId9"/>
    <p:sldId id="327" r:id="rId10"/>
    <p:sldId id="370" r:id="rId11"/>
    <p:sldId id="371" r:id="rId12"/>
    <p:sldId id="397" r:id="rId13"/>
    <p:sldId id="281" r:id="rId14"/>
    <p:sldId id="284" r:id="rId15"/>
    <p:sldId id="358" r:id="rId16"/>
    <p:sldId id="333" r:id="rId17"/>
    <p:sldId id="302" r:id="rId18"/>
    <p:sldId id="410" r:id="rId19"/>
    <p:sldId id="411" r:id="rId20"/>
    <p:sldId id="417" r:id="rId21"/>
    <p:sldId id="414" r:id="rId22"/>
    <p:sldId id="415" r:id="rId23"/>
    <p:sldId id="425" r:id="rId24"/>
    <p:sldId id="426" r:id="rId25"/>
    <p:sldId id="427" r:id="rId26"/>
    <p:sldId id="418" r:id="rId27"/>
    <p:sldId id="416" r:id="rId28"/>
    <p:sldId id="408" r:id="rId29"/>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D8"/>
    <a:srgbClr val="00964B"/>
    <a:srgbClr val="EF79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Stile chiaro 1 - Colore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C083E6E3-FA7D-4D7B-A595-EF9225AFEA82}" styleName="Stile chiaro 1 - Color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3" autoAdjust="0"/>
    <p:restoredTop sz="89744" autoAdjust="0"/>
  </p:normalViewPr>
  <p:slideViewPr>
    <p:cSldViewPr snapToGrid="0" snapToObjects="1">
      <p:cViewPr>
        <p:scale>
          <a:sx n="66" d="100"/>
          <a:sy n="66" d="100"/>
        </p:scale>
        <p:origin x="-71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A581D6-0FE8-7449-A133-90DDFB82C729}" type="doc">
      <dgm:prSet loTypeId="urn:microsoft.com/office/officeart/2005/8/layout/pyramid3" loCatId="pyramid" qsTypeId="urn:microsoft.com/office/officeart/2005/8/quickstyle/3D1" qsCatId="3D" csTypeId="urn:microsoft.com/office/officeart/2005/8/colors/accent0_2" csCatId="mainScheme" phldr="1"/>
      <dgm:spPr/>
    </dgm:pt>
    <dgm:pt modelId="{54D4D9F4-9A2D-3749-80E1-128589123BD7}">
      <dgm:prSet phldrT="[Testo]" custT="1"/>
      <dgm:spPr/>
      <dgm:t>
        <a:bodyPr/>
        <a:lstStyle/>
        <a:p>
          <a:r>
            <a:rPr lang="it-IT" sz="2400" dirty="0" err="1" smtClean="0">
              <a:latin typeface="Calibri"/>
              <a:cs typeface="Calibri"/>
            </a:rPr>
            <a:t>Needs</a:t>
          </a:r>
          <a:r>
            <a:rPr lang="it-IT" sz="2400" dirty="0" smtClean="0">
              <a:latin typeface="Calibri"/>
              <a:cs typeface="Calibri"/>
            </a:rPr>
            <a:t> and </a:t>
          </a:r>
          <a:r>
            <a:rPr lang="it-IT" sz="2400" dirty="0" err="1" smtClean="0">
              <a:latin typeface="Calibri"/>
              <a:cs typeface="Calibri"/>
            </a:rPr>
            <a:t>Communities</a:t>
          </a:r>
          <a:endParaRPr lang="it-IT" sz="2400" dirty="0">
            <a:latin typeface="Calibri"/>
            <a:cs typeface="Calibri"/>
          </a:endParaRPr>
        </a:p>
      </dgm:t>
    </dgm:pt>
    <dgm:pt modelId="{C090BEA7-F5BD-D34B-8D73-3C9ABD2A2D9A}" type="parTrans" cxnId="{9F24A81B-5F8F-2641-B70F-2971BD08AF0C}">
      <dgm:prSet/>
      <dgm:spPr/>
      <dgm:t>
        <a:bodyPr/>
        <a:lstStyle/>
        <a:p>
          <a:endParaRPr lang="it-IT"/>
        </a:p>
      </dgm:t>
    </dgm:pt>
    <dgm:pt modelId="{3A637474-7DA7-8241-B185-C80B7D2B7AA2}" type="sibTrans" cxnId="{9F24A81B-5F8F-2641-B70F-2971BD08AF0C}">
      <dgm:prSet/>
      <dgm:spPr/>
      <dgm:t>
        <a:bodyPr/>
        <a:lstStyle/>
        <a:p>
          <a:endParaRPr lang="it-IT"/>
        </a:p>
      </dgm:t>
    </dgm:pt>
    <dgm:pt modelId="{1DADFDC8-9654-7647-B007-903227D8E674}">
      <dgm:prSet phldrT="[Testo]" custT="1"/>
      <dgm:spPr/>
      <dgm:t>
        <a:bodyPr/>
        <a:lstStyle/>
        <a:p>
          <a:r>
            <a:rPr lang="it-IT" sz="2400" dirty="0" err="1" smtClean="0">
              <a:latin typeface="Calibri"/>
              <a:cs typeface="Calibri"/>
            </a:rPr>
            <a:t>Technology</a:t>
          </a:r>
          <a:r>
            <a:rPr lang="it-IT" sz="2400" dirty="0" smtClean="0">
              <a:latin typeface="Calibri"/>
              <a:cs typeface="Calibri"/>
            </a:rPr>
            <a:t> and </a:t>
          </a:r>
        </a:p>
        <a:p>
          <a:r>
            <a:rPr lang="it-IT" sz="2400" dirty="0" err="1" smtClean="0">
              <a:latin typeface="Calibri"/>
              <a:cs typeface="Calibri"/>
            </a:rPr>
            <a:t>Infrastructure</a:t>
          </a:r>
          <a:r>
            <a:rPr lang="it-IT" sz="2400" dirty="0" smtClean="0">
              <a:latin typeface="Calibri"/>
              <a:cs typeface="Calibri"/>
            </a:rPr>
            <a:t> Heritage</a:t>
          </a:r>
          <a:endParaRPr lang="it-IT" sz="2400" dirty="0">
            <a:latin typeface="Calibri"/>
            <a:cs typeface="Calibri"/>
          </a:endParaRPr>
        </a:p>
      </dgm:t>
    </dgm:pt>
    <dgm:pt modelId="{B75F3C7C-556E-B141-889B-A28F4D771B4A}" type="parTrans" cxnId="{EE08F285-4B4D-8349-9801-AA2F36A06190}">
      <dgm:prSet/>
      <dgm:spPr/>
      <dgm:t>
        <a:bodyPr/>
        <a:lstStyle/>
        <a:p>
          <a:endParaRPr lang="it-IT"/>
        </a:p>
      </dgm:t>
    </dgm:pt>
    <dgm:pt modelId="{45AF6DBF-F12F-A94F-9A2C-0C1F29F578DE}" type="sibTrans" cxnId="{EE08F285-4B4D-8349-9801-AA2F36A06190}">
      <dgm:prSet/>
      <dgm:spPr/>
      <dgm:t>
        <a:bodyPr/>
        <a:lstStyle/>
        <a:p>
          <a:endParaRPr lang="it-IT"/>
        </a:p>
      </dgm:t>
    </dgm:pt>
    <dgm:pt modelId="{003DA4F9-1C06-2444-9E5E-25C5AA1B69A3}">
      <dgm:prSet phldrT="[Testo]" custT="1"/>
      <dgm:spPr/>
      <dgm:t>
        <a:bodyPr/>
        <a:lstStyle/>
        <a:p>
          <a:r>
            <a:rPr lang="it-IT" sz="2000" dirty="0" smtClean="0">
              <a:latin typeface="Calibri"/>
              <a:cs typeface="Calibri"/>
            </a:rPr>
            <a:t>System and </a:t>
          </a:r>
          <a:r>
            <a:rPr lang="it-IT" sz="2000" dirty="0" err="1" smtClean="0">
              <a:latin typeface="Calibri"/>
              <a:cs typeface="Calibri"/>
            </a:rPr>
            <a:t>standards</a:t>
          </a:r>
          <a:endParaRPr lang="it-IT" sz="2000" dirty="0">
            <a:latin typeface="Calibri"/>
            <a:cs typeface="Calibri"/>
          </a:endParaRPr>
        </a:p>
      </dgm:t>
    </dgm:pt>
    <dgm:pt modelId="{A3C730C1-AD6C-744E-AAEC-8142D626CF3A}" type="parTrans" cxnId="{3A6076CE-3401-8545-8270-2FB84ADD5ED7}">
      <dgm:prSet/>
      <dgm:spPr/>
      <dgm:t>
        <a:bodyPr/>
        <a:lstStyle/>
        <a:p>
          <a:endParaRPr lang="it-IT"/>
        </a:p>
      </dgm:t>
    </dgm:pt>
    <dgm:pt modelId="{DC2C5DAD-F40D-0D48-8858-0505847D5703}" type="sibTrans" cxnId="{3A6076CE-3401-8545-8270-2FB84ADD5ED7}">
      <dgm:prSet/>
      <dgm:spPr/>
      <dgm:t>
        <a:bodyPr/>
        <a:lstStyle/>
        <a:p>
          <a:endParaRPr lang="it-IT"/>
        </a:p>
      </dgm:t>
    </dgm:pt>
    <dgm:pt modelId="{6CB3E485-F877-494A-A090-88C9F5DD159F}">
      <dgm:prSet phldrT="[Testo]"/>
      <dgm:spPr/>
      <dgm:t>
        <a:bodyPr/>
        <a:lstStyle/>
        <a:p>
          <a:r>
            <a:rPr lang="it-IT" dirty="0" smtClean="0"/>
            <a:t>SCIDIP</a:t>
          </a:r>
          <a:endParaRPr lang="it-IT" dirty="0"/>
        </a:p>
      </dgm:t>
    </dgm:pt>
    <dgm:pt modelId="{78EA105D-6AEC-D44F-BB10-E2A0EA086DBF}" type="parTrans" cxnId="{0DAC6F43-8A36-594C-88B9-A168A4ACD005}">
      <dgm:prSet/>
      <dgm:spPr/>
      <dgm:t>
        <a:bodyPr/>
        <a:lstStyle/>
        <a:p>
          <a:endParaRPr lang="it-IT"/>
        </a:p>
      </dgm:t>
    </dgm:pt>
    <dgm:pt modelId="{59A43715-A99F-6344-B926-5484E2B13FC2}" type="sibTrans" cxnId="{0DAC6F43-8A36-594C-88B9-A168A4ACD005}">
      <dgm:prSet/>
      <dgm:spPr/>
      <dgm:t>
        <a:bodyPr/>
        <a:lstStyle/>
        <a:p>
          <a:endParaRPr lang="it-IT"/>
        </a:p>
      </dgm:t>
    </dgm:pt>
    <dgm:pt modelId="{0D4F34B5-B05D-FF44-BCBE-285D7A3C6CB0}" type="pres">
      <dgm:prSet presAssocID="{DEA581D6-0FE8-7449-A133-90DDFB82C729}" presName="Name0" presStyleCnt="0">
        <dgm:presLayoutVars>
          <dgm:dir/>
          <dgm:animLvl val="lvl"/>
          <dgm:resizeHandles val="exact"/>
        </dgm:presLayoutVars>
      </dgm:prSet>
      <dgm:spPr/>
    </dgm:pt>
    <dgm:pt modelId="{13BE5FF9-CD3C-BF4E-8BDA-5D22E9570ACB}" type="pres">
      <dgm:prSet presAssocID="{54D4D9F4-9A2D-3749-80E1-128589123BD7}" presName="Name8" presStyleCnt="0"/>
      <dgm:spPr/>
    </dgm:pt>
    <dgm:pt modelId="{C65C918E-9FBA-754C-8440-D70C6877E42A}" type="pres">
      <dgm:prSet presAssocID="{54D4D9F4-9A2D-3749-80E1-128589123BD7}" presName="level" presStyleLbl="node1" presStyleIdx="0" presStyleCnt="4" custLinFactNeighborY="-583">
        <dgm:presLayoutVars>
          <dgm:chMax val="1"/>
          <dgm:bulletEnabled val="1"/>
        </dgm:presLayoutVars>
      </dgm:prSet>
      <dgm:spPr/>
      <dgm:t>
        <a:bodyPr/>
        <a:lstStyle/>
        <a:p>
          <a:endParaRPr lang="it-IT"/>
        </a:p>
      </dgm:t>
    </dgm:pt>
    <dgm:pt modelId="{17B3413C-73B9-9047-91B6-6C198C6B34E3}" type="pres">
      <dgm:prSet presAssocID="{54D4D9F4-9A2D-3749-80E1-128589123BD7}" presName="levelTx" presStyleLbl="revTx" presStyleIdx="0" presStyleCnt="0">
        <dgm:presLayoutVars>
          <dgm:chMax val="1"/>
          <dgm:bulletEnabled val="1"/>
        </dgm:presLayoutVars>
      </dgm:prSet>
      <dgm:spPr/>
      <dgm:t>
        <a:bodyPr/>
        <a:lstStyle/>
        <a:p>
          <a:endParaRPr lang="it-IT"/>
        </a:p>
      </dgm:t>
    </dgm:pt>
    <dgm:pt modelId="{CDFE2342-2FAD-694B-8EE1-9AF0067C0C4D}" type="pres">
      <dgm:prSet presAssocID="{1DADFDC8-9654-7647-B007-903227D8E674}" presName="Name8" presStyleCnt="0"/>
      <dgm:spPr/>
    </dgm:pt>
    <dgm:pt modelId="{8FBF7599-CE25-A84A-9756-4C6EDFE652F8}" type="pres">
      <dgm:prSet presAssocID="{1DADFDC8-9654-7647-B007-903227D8E674}" presName="level" presStyleLbl="node1" presStyleIdx="1" presStyleCnt="4">
        <dgm:presLayoutVars>
          <dgm:chMax val="1"/>
          <dgm:bulletEnabled val="1"/>
        </dgm:presLayoutVars>
      </dgm:prSet>
      <dgm:spPr/>
      <dgm:t>
        <a:bodyPr/>
        <a:lstStyle/>
        <a:p>
          <a:endParaRPr lang="it-IT"/>
        </a:p>
      </dgm:t>
    </dgm:pt>
    <dgm:pt modelId="{F4069ECC-0238-7643-85B7-10D2E92F40E5}" type="pres">
      <dgm:prSet presAssocID="{1DADFDC8-9654-7647-B007-903227D8E674}" presName="levelTx" presStyleLbl="revTx" presStyleIdx="0" presStyleCnt="0">
        <dgm:presLayoutVars>
          <dgm:chMax val="1"/>
          <dgm:bulletEnabled val="1"/>
        </dgm:presLayoutVars>
      </dgm:prSet>
      <dgm:spPr/>
      <dgm:t>
        <a:bodyPr/>
        <a:lstStyle/>
        <a:p>
          <a:endParaRPr lang="it-IT"/>
        </a:p>
      </dgm:t>
    </dgm:pt>
    <dgm:pt modelId="{153D85C4-6F26-9D40-82A6-5CA11E79B344}" type="pres">
      <dgm:prSet presAssocID="{003DA4F9-1C06-2444-9E5E-25C5AA1B69A3}" presName="Name8" presStyleCnt="0"/>
      <dgm:spPr/>
    </dgm:pt>
    <dgm:pt modelId="{F97F657D-683A-7545-A978-F2E865384BFB}" type="pres">
      <dgm:prSet presAssocID="{003DA4F9-1C06-2444-9E5E-25C5AA1B69A3}" presName="level" presStyleLbl="node1" presStyleIdx="2" presStyleCnt="4" custLinFactNeighborX="-137" custLinFactNeighborY="3746">
        <dgm:presLayoutVars>
          <dgm:chMax val="1"/>
          <dgm:bulletEnabled val="1"/>
        </dgm:presLayoutVars>
      </dgm:prSet>
      <dgm:spPr/>
      <dgm:t>
        <a:bodyPr/>
        <a:lstStyle/>
        <a:p>
          <a:endParaRPr lang="en-US"/>
        </a:p>
      </dgm:t>
    </dgm:pt>
    <dgm:pt modelId="{6D0EF54A-47FF-5A4F-8CF7-990A81F91A30}" type="pres">
      <dgm:prSet presAssocID="{003DA4F9-1C06-2444-9E5E-25C5AA1B69A3}" presName="levelTx" presStyleLbl="revTx" presStyleIdx="0" presStyleCnt="0">
        <dgm:presLayoutVars>
          <dgm:chMax val="1"/>
          <dgm:bulletEnabled val="1"/>
        </dgm:presLayoutVars>
      </dgm:prSet>
      <dgm:spPr/>
      <dgm:t>
        <a:bodyPr/>
        <a:lstStyle/>
        <a:p>
          <a:endParaRPr lang="en-US"/>
        </a:p>
      </dgm:t>
    </dgm:pt>
    <dgm:pt modelId="{6E624E21-F7A7-F34A-BE32-535A75FC92E0}" type="pres">
      <dgm:prSet presAssocID="{6CB3E485-F877-494A-A090-88C9F5DD159F}" presName="Name8" presStyleCnt="0"/>
      <dgm:spPr/>
    </dgm:pt>
    <dgm:pt modelId="{DD6376D7-7262-8D43-BD72-E45B0ED20A17}" type="pres">
      <dgm:prSet presAssocID="{6CB3E485-F877-494A-A090-88C9F5DD159F}" presName="level" presStyleLbl="node1" presStyleIdx="3" presStyleCnt="4" custLinFactNeighborY="1157">
        <dgm:presLayoutVars>
          <dgm:chMax val="1"/>
          <dgm:bulletEnabled val="1"/>
        </dgm:presLayoutVars>
      </dgm:prSet>
      <dgm:spPr/>
      <dgm:t>
        <a:bodyPr/>
        <a:lstStyle/>
        <a:p>
          <a:endParaRPr lang="en-US"/>
        </a:p>
      </dgm:t>
    </dgm:pt>
    <dgm:pt modelId="{E67E4BBB-AD03-2044-BA12-5218F85EEDD4}" type="pres">
      <dgm:prSet presAssocID="{6CB3E485-F877-494A-A090-88C9F5DD159F}" presName="levelTx" presStyleLbl="revTx" presStyleIdx="0" presStyleCnt="0">
        <dgm:presLayoutVars>
          <dgm:chMax val="1"/>
          <dgm:bulletEnabled val="1"/>
        </dgm:presLayoutVars>
      </dgm:prSet>
      <dgm:spPr/>
      <dgm:t>
        <a:bodyPr/>
        <a:lstStyle/>
        <a:p>
          <a:endParaRPr lang="en-US"/>
        </a:p>
      </dgm:t>
    </dgm:pt>
  </dgm:ptLst>
  <dgm:cxnLst>
    <dgm:cxn modelId="{1ACC39EE-5B1E-4340-AF14-642E68D066D6}" type="presOf" srcId="{6CB3E485-F877-494A-A090-88C9F5DD159F}" destId="{E67E4BBB-AD03-2044-BA12-5218F85EEDD4}" srcOrd="1" destOrd="0" presId="urn:microsoft.com/office/officeart/2005/8/layout/pyramid3"/>
    <dgm:cxn modelId="{C2AE7A70-365E-1045-ABCB-2B0256BA6F6E}" type="presOf" srcId="{DEA581D6-0FE8-7449-A133-90DDFB82C729}" destId="{0D4F34B5-B05D-FF44-BCBE-285D7A3C6CB0}" srcOrd="0" destOrd="0" presId="urn:microsoft.com/office/officeart/2005/8/layout/pyramid3"/>
    <dgm:cxn modelId="{4843F169-B557-4D4F-B889-249E7D3E86BA}" type="presOf" srcId="{003DA4F9-1C06-2444-9E5E-25C5AA1B69A3}" destId="{F97F657D-683A-7545-A978-F2E865384BFB}" srcOrd="0" destOrd="0" presId="urn:microsoft.com/office/officeart/2005/8/layout/pyramid3"/>
    <dgm:cxn modelId="{738828A2-B881-BB43-ABA9-D0F0A568D5D6}" type="presOf" srcId="{003DA4F9-1C06-2444-9E5E-25C5AA1B69A3}" destId="{6D0EF54A-47FF-5A4F-8CF7-990A81F91A30}" srcOrd="1" destOrd="0" presId="urn:microsoft.com/office/officeart/2005/8/layout/pyramid3"/>
    <dgm:cxn modelId="{2FC5CB5A-9E0C-AE46-9228-54D5DA65F3A6}" type="presOf" srcId="{1DADFDC8-9654-7647-B007-903227D8E674}" destId="{F4069ECC-0238-7643-85B7-10D2E92F40E5}" srcOrd="1" destOrd="0" presId="urn:microsoft.com/office/officeart/2005/8/layout/pyramid3"/>
    <dgm:cxn modelId="{EE08F285-4B4D-8349-9801-AA2F36A06190}" srcId="{DEA581D6-0FE8-7449-A133-90DDFB82C729}" destId="{1DADFDC8-9654-7647-B007-903227D8E674}" srcOrd="1" destOrd="0" parTransId="{B75F3C7C-556E-B141-889B-A28F4D771B4A}" sibTransId="{45AF6DBF-F12F-A94F-9A2C-0C1F29F578DE}"/>
    <dgm:cxn modelId="{3A6076CE-3401-8545-8270-2FB84ADD5ED7}" srcId="{DEA581D6-0FE8-7449-A133-90DDFB82C729}" destId="{003DA4F9-1C06-2444-9E5E-25C5AA1B69A3}" srcOrd="2" destOrd="0" parTransId="{A3C730C1-AD6C-744E-AAEC-8142D626CF3A}" sibTransId="{DC2C5DAD-F40D-0D48-8858-0505847D5703}"/>
    <dgm:cxn modelId="{FDEEFEB5-9666-0042-A44A-284660776DF4}" type="presOf" srcId="{54D4D9F4-9A2D-3749-80E1-128589123BD7}" destId="{C65C918E-9FBA-754C-8440-D70C6877E42A}" srcOrd="0" destOrd="0" presId="urn:microsoft.com/office/officeart/2005/8/layout/pyramid3"/>
    <dgm:cxn modelId="{9F24A81B-5F8F-2641-B70F-2971BD08AF0C}" srcId="{DEA581D6-0FE8-7449-A133-90DDFB82C729}" destId="{54D4D9F4-9A2D-3749-80E1-128589123BD7}" srcOrd="0" destOrd="0" parTransId="{C090BEA7-F5BD-D34B-8D73-3C9ABD2A2D9A}" sibTransId="{3A637474-7DA7-8241-B185-C80B7D2B7AA2}"/>
    <dgm:cxn modelId="{CCC9455A-36FC-874D-9216-5E2B18A11A32}" type="presOf" srcId="{54D4D9F4-9A2D-3749-80E1-128589123BD7}" destId="{17B3413C-73B9-9047-91B6-6C198C6B34E3}" srcOrd="1" destOrd="0" presId="urn:microsoft.com/office/officeart/2005/8/layout/pyramid3"/>
    <dgm:cxn modelId="{70DC18B5-7159-3F42-9EB7-B0BCD49A42E2}" type="presOf" srcId="{1DADFDC8-9654-7647-B007-903227D8E674}" destId="{8FBF7599-CE25-A84A-9756-4C6EDFE652F8}" srcOrd="0" destOrd="0" presId="urn:microsoft.com/office/officeart/2005/8/layout/pyramid3"/>
    <dgm:cxn modelId="{C1EC554D-DB97-8848-BEFA-07FD5BA8DF7E}" type="presOf" srcId="{6CB3E485-F877-494A-A090-88C9F5DD159F}" destId="{DD6376D7-7262-8D43-BD72-E45B0ED20A17}" srcOrd="0" destOrd="0" presId="urn:microsoft.com/office/officeart/2005/8/layout/pyramid3"/>
    <dgm:cxn modelId="{0DAC6F43-8A36-594C-88B9-A168A4ACD005}" srcId="{DEA581D6-0FE8-7449-A133-90DDFB82C729}" destId="{6CB3E485-F877-494A-A090-88C9F5DD159F}" srcOrd="3" destOrd="0" parTransId="{78EA105D-6AEC-D44F-BB10-E2A0EA086DBF}" sibTransId="{59A43715-A99F-6344-B926-5484E2B13FC2}"/>
    <dgm:cxn modelId="{6C2BD68C-A4AF-C44A-96C5-56125C04C676}" type="presParOf" srcId="{0D4F34B5-B05D-FF44-BCBE-285D7A3C6CB0}" destId="{13BE5FF9-CD3C-BF4E-8BDA-5D22E9570ACB}" srcOrd="0" destOrd="0" presId="urn:microsoft.com/office/officeart/2005/8/layout/pyramid3"/>
    <dgm:cxn modelId="{9FC76B8B-057C-4045-98A3-C05064D1F7F1}" type="presParOf" srcId="{13BE5FF9-CD3C-BF4E-8BDA-5D22E9570ACB}" destId="{C65C918E-9FBA-754C-8440-D70C6877E42A}" srcOrd="0" destOrd="0" presId="urn:microsoft.com/office/officeart/2005/8/layout/pyramid3"/>
    <dgm:cxn modelId="{24CBCAE0-1C99-6F4B-80ED-0FA76B2B4C66}" type="presParOf" srcId="{13BE5FF9-CD3C-BF4E-8BDA-5D22E9570ACB}" destId="{17B3413C-73B9-9047-91B6-6C198C6B34E3}" srcOrd="1" destOrd="0" presId="urn:microsoft.com/office/officeart/2005/8/layout/pyramid3"/>
    <dgm:cxn modelId="{8FECE78E-E14F-0D41-9880-16702179614E}" type="presParOf" srcId="{0D4F34B5-B05D-FF44-BCBE-285D7A3C6CB0}" destId="{CDFE2342-2FAD-694B-8EE1-9AF0067C0C4D}" srcOrd="1" destOrd="0" presId="urn:microsoft.com/office/officeart/2005/8/layout/pyramid3"/>
    <dgm:cxn modelId="{6F0D0BBC-A872-BB47-AFDA-798EC398153C}" type="presParOf" srcId="{CDFE2342-2FAD-694B-8EE1-9AF0067C0C4D}" destId="{8FBF7599-CE25-A84A-9756-4C6EDFE652F8}" srcOrd="0" destOrd="0" presId="urn:microsoft.com/office/officeart/2005/8/layout/pyramid3"/>
    <dgm:cxn modelId="{6396F885-7073-4049-9B4B-1ABA3D3ED8D5}" type="presParOf" srcId="{CDFE2342-2FAD-694B-8EE1-9AF0067C0C4D}" destId="{F4069ECC-0238-7643-85B7-10D2E92F40E5}" srcOrd="1" destOrd="0" presId="urn:microsoft.com/office/officeart/2005/8/layout/pyramid3"/>
    <dgm:cxn modelId="{6E694B52-C0F1-F145-BF5D-7F5CB0DED9EA}" type="presParOf" srcId="{0D4F34B5-B05D-FF44-BCBE-285D7A3C6CB0}" destId="{153D85C4-6F26-9D40-82A6-5CA11E79B344}" srcOrd="2" destOrd="0" presId="urn:microsoft.com/office/officeart/2005/8/layout/pyramid3"/>
    <dgm:cxn modelId="{E9235C55-F6F4-0740-BD23-B53775E55D14}" type="presParOf" srcId="{153D85C4-6F26-9D40-82A6-5CA11E79B344}" destId="{F97F657D-683A-7545-A978-F2E865384BFB}" srcOrd="0" destOrd="0" presId="urn:microsoft.com/office/officeart/2005/8/layout/pyramid3"/>
    <dgm:cxn modelId="{3A217FF2-9EFB-0249-8B26-72FE9FED644E}" type="presParOf" srcId="{153D85C4-6F26-9D40-82A6-5CA11E79B344}" destId="{6D0EF54A-47FF-5A4F-8CF7-990A81F91A30}" srcOrd="1" destOrd="0" presId="urn:microsoft.com/office/officeart/2005/8/layout/pyramid3"/>
    <dgm:cxn modelId="{B7FC2645-ED29-3045-AFC0-87151BDC7363}" type="presParOf" srcId="{0D4F34B5-B05D-FF44-BCBE-285D7A3C6CB0}" destId="{6E624E21-F7A7-F34A-BE32-535A75FC92E0}" srcOrd="3" destOrd="0" presId="urn:microsoft.com/office/officeart/2005/8/layout/pyramid3"/>
    <dgm:cxn modelId="{2F266031-0AA8-244A-A7D8-E5AC4E2990A3}" type="presParOf" srcId="{6E624E21-F7A7-F34A-BE32-535A75FC92E0}" destId="{DD6376D7-7262-8D43-BD72-E45B0ED20A17}" srcOrd="0" destOrd="0" presId="urn:microsoft.com/office/officeart/2005/8/layout/pyramid3"/>
    <dgm:cxn modelId="{8591C335-7119-DC40-A77D-39652C0D34EB}" type="presParOf" srcId="{6E624E21-F7A7-F34A-BE32-535A75FC92E0}" destId="{E67E4BBB-AD03-2044-BA12-5218F85EEDD4}"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88D924-1682-204E-A4A2-582628F68345}" type="doc">
      <dgm:prSet loTypeId="urn:microsoft.com/office/officeart/2005/8/layout/hProcess9" loCatId="" qsTypeId="urn:microsoft.com/office/officeart/2005/8/quickstyle/simple4" qsCatId="simple" csTypeId="urn:microsoft.com/office/officeart/2005/8/colors/accent1_2" csCatId="accent1" phldr="1"/>
      <dgm:spPr/>
    </dgm:pt>
    <dgm:pt modelId="{BF21ED2B-0760-3641-ACC7-E5CBD0526B64}">
      <dgm:prSet phldrT="[Testo]" custT="1"/>
      <dgm:spPr>
        <a:solidFill>
          <a:srgbClr val="EF792F"/>
        </a:solidFill>
      </dgm:spPr>
      <dgm:t>
        <a:bodyPr/>
        <a:lstStyle/>
        <a:p>
          <a:r>
            <a:rPr lang="en-GB" sz="2800" dirty="0" smtClean="0">
              <a:latin typeface="Calibri"/>
              <a:cs typeface="Calibri"/>
            </a:rPr>
            <a:t>Year 1 Surveys</a:t>
          </a:r>
          <a:endParaRPr lang="en-GB" sz="2800" dirty="0">
            <a:latin typeface="Calibri"/>
            <a:cs typeface="Calibri"/>
          </a:endParaRPr>
        </a:p>
      </dgm:t>
    </dgm:pt>
    <dgm:pt modelId="{6C9F411E-AEF6-0B48-BE65-B58F2BACB953}" type="parTrans" cxnId="{19590388-ED1D-374B-A424-831CCFA6639D}">
      <dgm:prSet/>
      <dgm:spPr/>
      <dgm:t>
        <a:bodyPr/>
        <a:lstStyle/>
        <a:p>
          <a:endParaRPr lang="en-GB"/>
        </a:p>
      </dgm:t>
    </dgm:pt>
    <dgm:pt modelId="{104BB52C-EF0D-654C-A60F-B7105D758B43}" type="sibTrans" cxnId="{19590388-ED1D-374B-A424-831CCFA6639D}">
      <dgm:prSet/>
      <dgm:spPr/>
      <dgm:t>
        <a:bodyPr/>
        <a:lstStyle/>
        <a:p>
          <a:endParaRPr lang="en-GB"/>
        </a:p>
      </dgm:t>
    </dgm:pt>
    <dgm:pt modelId="{D8C37000-394F-B647-8FB5-A29B802A64F4}">
      <dgm:prSet phldrT="[Testo]" custT="1"/>
      <dgm:spPr>
        <a:solidFill>
          <a:srgbClr val="00964B"/>
        </a:solidFill>
      </dgm:spPr>
      <dgm:t>
        <a:bodyPr/>
        <a:lstStyle/>
        <a:p>
          <a:r>
            <a:rPr lang="en-GB" sz="2800" dirty="0" smtClean="0">
              <a:latin typeface="Calibri"/>
              <a:cs typeface="Calibri"/>
            </a:rPr>
            <a:t>Year 2 WP33 Harmonization</a:t>
          </a:r>
          <a:endParaRPr lang="en-GB" sz="2800" dirty="0">
            <a:latin typeface="Calibri"/>
            <a:cs typeface="Calibri"/>
          </a:endParaRPr>
        </a:p>
      </dgm:t>
    </dgm:pt>
    <dgm:pt modelId="{ADDDE6BE-3AB5-A449-9454-86003F537FCA}" type="parTrans" cxnId="{DB628C78-C5C5-814F-8B98-BEA99E0943DC}">
      <dgm:prSet/>
      <dgm:spPr/>
      <dgm:t>
        <a:bodyPr/>
        <a:lstStyle/>
        <a:p>
          <a:endParaRPr lang="en-GB"/>
        </a:p>
      </dgm:t>
    </dgm:pt>
    <dgm:pt modelId="{A5A2BE59-71FA-EE40-A924-62B832C606FB}" type="sibTrans" cxnId="{DB628C78-C5C5-814F-8B98-BEA99E0943DC}">
      <dgm:prSet/>
      <dgm:spPr/>
      <dgm:t>
        <a:bodyPr/>
        <a:lstStyle/>
        <a:p>
          <a:endParaRPr lang="en-GB"/>
        </a:p>
      </dgm:t>
    </dgm:pt>
    <dgm:pt modelId="{CB8BAA2C-83B2-EE4B-9FE9-273AC741827E}">
      <dgm:prSet phldrT="[Testo]" custT="1"/>
      <dgm:spPr>
        <a:solidFill>
          <a:srgbClr val="0099D8"/>
        </a:solidFill>
      </dgm:spPr>
      <dgm:t>
        <a:bodyPr/>
        <a:lstStyle/>
        <a:p>
          <a:r>
            <a:rPr lang="en-GB" sz="2800" dirty="0" smtClean="0">
              <a:latin typeface="Calibri"/>
              <a:cs typeface="Calibri"/>
            </a:rPr>
            <a:t>Year 3 WP33 LTDP Architecture</a:t>
          </a:r>
          <a:endParaRPr lang="en-GB" sz="2800" dirty="0">
            <a:latin typeface="Calibri"/>
            <a:cs typeface="Calibri"/>
          </a:endParaRPr>
        </a:p>
      </dgm:t>
    </dgm:pt>
    <dgm:pt modelId="{B3665BD2-830E-6843-B489-54E37F6C935B}" type="parTrans" cxnId="{CD2C92A7-83DD-1842-80AD-40A0EBA75E9D}">
      <dgm:prSet/>
      <dgm:spPr/>
      <dgm:t>
        <a:bodyPr/>
        <a:lstStyle/>
        <a:p>
          <a:endParaRPr lang="en-GB"/>
        </a:p>
      </dgm:t>
    </dgm:pt>
    <dgm:pt modelId="{3D52B180-3AB3-4145-A7A1-320DFF653E38}" type="sibTrans" cxnId="{CD2C92A7-83DD-1842-80AD-40A0EBA75E9D}">
      <dgm:prSet/>
      <dgm:spPr/>
      <dgm:t>
        <a:bodyPr/>
        <a:lstStyle/>
        <a:p>
          <a:endParaRPr lang="en-GB"/>
        </a:p>
      </dgm:t>
    </dgm:pt>
    <dgm:pt modelId="{09DEFBC8-4952-6C4F-9D7E-91AE49EBB7EE}" type="pres">
      <dgm:prSet presAssocID="{6B88D924-1682-204E-A4A2-582628F68345}" presName="CompostProcess" presStyleCnt="0">
        <dgm:presLayoutVars>
          <dgm:dir/>
          <dgm:resizeHandles val="exact"/>
        </dgm:presLayoutVars>
      </dgm:prSet>
      <dgm:spPr/>
    </dgm:pt>
    <dgm:pt modelId="{3356A248-81C7-E94E-8215-9C0359C05B4E}" type="pres">
      <dgm:prSet presAssocID="{6B88D924-1682-204E-A4A2-582628F68345}" presName="arrow" presStyleLbl="bgShp" presStyleIdx="0" presStyleCnt="1"/>
      <dgm:spPr/>
    </dgm:pt>
    <dgm:pt modelId="{E3DB8488-2A86-064D-888D-67B673B1D4D4}" type="pres">
      <dgm:prSet presAssocID="{6B88D924-1682-204E-A4A2-582628F68345}" presName="linearProcess" presStyleCnt="0"/>
      <dgm:spPr/>
    </dgm:pt>
    <dgm:pt modelId="{791F805F-1FF4-BD4D-88CD-A63C96039714}" type="pres">
      <dgm:prSet presAssocID="{BF21ED2B-0760-3641-ACC7-E5CBD0526B64}" presName="textNode" presStyleLbl="node1" presStyleIdx="0" presStyleCnt="3" custLinFactNeighborX="43396" custLinFactNeighborY="831">
        <dgm:presLayoutVars>
          <dgm:bulletEnabled val="1"/>
        </dgm:presLayoutVars>
      </dgm:prSet>
      <dgm:spPr/>
      <dgm:t>
        <a:bodyPr/>
        <a:lstStyle/>
        <a:p>
          <a:endParaRPr lang="en-GB"/>
        </a:p>
      </dgm:t>
    </dgm:pt>
    <dgm:pt modelId="{96765B2D-575A-8945-B6D6-660EF629E8E2}" type="pres">
      <dgm:prSet presAssocID="{104BB52C-EF0D-654C-A60F-B7105D758B43}" presName="sibTrans" presStyleCnt="0"/>
      <dgm:spPr/>
    </dgm:pt>
    <dgm:pt modelId="{21ABD21D-4F84-E34C-B75C-9324FCBC78B3}" type="pres">
      <dgm:prSet presAssocID="{D8C37000-394F-B647-8FB5-A29B802A64F4}" presName="textNode" presStyleLbl="node1" presStyleIdx="1" presStyleCnt="3">
        <dgm:presLayoutVars>
          <dgm:bulletEnabled val="1"/>
        </dgm:presLayoutVars>
      </dgm:prSet>
      <dgm:spPr/>
      <dgm:t>
        <a:bodyPr/>
        <a:lstStyle/>
        <a:p>
          <a:endParaRPr lang="en-GB"/>
        </a:p>
      </dgm:t>
    </dgm:pt>
    <dgm:pt modelId="{CAC6B35D-9DBD-C449-885E-9137BFD8AB23}" type="pres">
      <dgm:prSet presAssocID="{A5A2BE59-71FA-EE40-A924-62B832C606FB}" presName="sibTrans" presStyleCnt="0"/>
      <dgm:spPr/>
    </dgm:pt>
    <dgm:pt modelId="{FF1FF311-DA8C-E949-BEAB-832A971F255F}" type="pres">
      <dgm:prSet presAssocID="{CB8BAA2C-83B2-EE4B-9FE9-273AC741827E}" presName="textNode" presStyleLbl="node1" presStyleIdx="2" presStyleCnt="3">
        <dgm:presLayoutVars>
          <dgm:bulletEnabled val="1"/>
        </dgm:presLayoutVars>
      </dgm:prSet>
      <dgm:spPr/>
      <dgm:t>
        <a:bodyPr/>
        <a:lstStyle/>
        <a:p>
          <a:endParaRPr lang="en-GB"/>
        </a:p>
      </dgm:t>
    </dgm:pt>
  </dgm:ptLst>
  <dgm:cxnLst>
    <dgm:cxn modelId="{19590388-ED1D-374B-A424-831CCFA6639D}" srcId="{6B88D924-1682-204E-A4A2-582628F68345}" destId="{BF21ED2B-0760-3641-ACC7-E5CBD0526B64}" srcOrd="0" destOrd="0" parTransId="{6C9F411E-AEF6-0B48-BE65-B58F2BACB953}" sibTransId="{104BB52C-EF0D-654C-A60F-B7105D758B43}"/>
    <dgm:cxn modelId="{911635D4-36E4-4C47-9657-5EB210D22EC2}" type="presOf" srcId="{BF21ED2B-0760-3641-ACC7-E5CBD0526B64}" destId="{791F805F-1FF4-BD4D-88CD-A63C96039714}" srcOrd="0" destOrd="0" presId="urn:microsoft.com/office/officeart/2005/8/layout/hProcess9"/>
    <dgm:cxn modelId="{60A80BCF-2483-5A47-AA0F-AF60B4904C5E}" type="presOf" srcId="{6B88D924-1682-204E-A4A2-582628F68345}" destId="{09DEFBC8-4952-6C4F-9D7E-91AE49EBB7EE}" srcOrd="0" destOrd="0" presId="urn:microsoft.com/office/officeart/2005/8/layout/hProcess9"/>
    <dgm:cxn modelId="{25AA4C0E-A064-994B-BB48-62A132706403}" type="presOf" srcId="{D8C37000-394F-B647-8FB5-A29B802A64F4}" destId="{21ABD21D-4F84-E34C-B75C-9324FCBC78B3}" srcOrd="0" destOrd="0" presId="urn:microsoft.com/office/officeart/2005/8/layout/hProcess9"/>
    <dgm:cxn modelId="{DB628C78-C5C5-814F-8B98-BEA99E0943DC}" srcId="{6B88D924-1682-204E-A4A2-582628F68345}" destId="{D8C37000-394F-B647-8FB5-A29B802A64F4}" srcOrd="1" destOrd="0" parTransId="{ADDDE6BE-3AB5-A449-9454-86003F537FCA}" sibTransId="{A5A2BE59-71FA-EE40-A924-62B832C606FB}"/>
    <dgm:cxn modelId="{40BF7CB4-0195-8542-9E92-50DCBD776D10}" type="presOf" srcId="{CB8BAA2C-83B2-EE4B-9FE9-273AC741827E}" destId="{FF1FF311-DA8C-E949-BEAB-832A971F255F}" srcOrd="0" destOrd="0" presId="urn:microsoft.com/office/officeart/2005/8/layout/hProcess9"/>
    <dgm:cxn modelId="{CD2C92A7-83DD-1842-80AD-40A0EBA75E9D}" srcId="{6B88D924-1682-204E-A4A2-582628F68345}" destId="{CB8BAA2C-83B2-EE4B-9FE9-273AC741827E}" srcOrd="2" destOrd="0" parTransId="{B3665BD2-830E-6843-B489-54E37F6C935B}" sibTransId="{3D52B180-3AB3-4145-A7A1-320DFF653E38}"/>
    <dgm:cxn modelId="{7141BEE7-6248-BC4F-BAA0-DB733D104434}" type="presParOf" srcId="{09DEFBC8-4952-6C4F-9D7E-91AE49EBB7EE}" destId="{3356A248-81C7-E94E-8215-9C0359C05B4E}" srcOrd="0" destOrd="0" presId="urn:microsoft.com/office/officeart/2005/8/layout/hProcess9"/>
    <dgm:cxn modelId="{B6236B2D-FCD9-8B48-BD30-C9DC63D552C8}" type="presParOf" srcId="{09DEFBC8-4952-6C4F-9D7E-91AE49EBB7EE}" destId="{E3DB8488-2A86-064D-888D-67B673B1D4D4}" srcOrd="1" destOrd="0" presId="urn:microsoft.com/office/officeart/2005/8/layout/hProcess9"/>
    <dgm:cxn modelId="{ACC354B4-F642-EA49-B206-EA2DCA14C5ED}" type="presParOf" srcId="{E3DB8488-2A86-064D-888D-67B673B1D4D4}" destId="{791F805F-1FF4-BD4D-88CD-A63C96039714}" srcOrd="0" destOrd="0" presId="urn:microsoft.com/office/officeart/2005/8/layout/hProcess9"/>
    <dgm:cxn modelId="{1E712AC8-16D5-DB45-BACF-D1A002EAA88B}" type="presParOf" srcId="{E3DB8488-2A86-064D-888D-67B673B1D4D4}" destId="{96765B2D-575A-8945-B6D6-660EF629E8E2}" srcOrd="1" destOrd="0" presId="urn:microsoft.com/office/officeart/2005/8/layout/hProcess9"/>
    <dgm:cxn modelId="{CC4E3C67-4D67-6845-9540-E2E88ED9BC06}" type="presParOf" srcId="{E3DB8488-2A86-064D-888D-67B673B1D4D4}" destId="{21ABD21D-4F84-E34C-B75C-9324FCBC78B3}" srcOrd="2" destOrd="0" presId="urn:microsoft.com/office/officeart/2005/8/layout/hProcess9"/>
    <dgm:cxn modelId="{242AB9DA-37FC-1B4B-8298-5A47F196E523}" type="presParOf" srcId="{E3DB8488-2A86-064D-888D-67B673B1D4D4}" destId="{CAC6B35D-9DBD-C449-885E-9137BFD8AB23}" srcOrd="3" destOrd="0" presId="urn:microsoft.com/office/officeart/2005/8/layout/hProcess9"/>
    <dgm:cxn modelId="{39C826E5-EF85-3444-9D4C-A90AB0A4CD4A}" type="presParOf" srcId="{E3DB8488-2A86-064D-888D-67B673B1D4D4}" destId="{FF1FF311-DA8C-E949-BEAB-832A971F255F}"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C918E-9FBA-754C-8440-D70C6877E42A}">
      <dsp:nvSpPr>
        <dsp:cNvPr id="0" name=""/>
        <dsp:cNvSpPr/>
      </dsp:nvSpPr>
      <dsp:spPr>
        <a:xfrm rot="10800000">
          <a:off x="0" y="0"/>
          <a:ext cx="7008020" cy="1016000"/>
        </a:xfrm>
        <a:prstGeom prst="trapezoid">
          <a:avLst>
            <a:gd name="adj" fmla="val 86221"/>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kern="1200" dirty="0" err="1" smtClean="0">
              <a:latin typeface="Calibri"/>
              <a:cs typeface="Calibri"/>
            </a:rPr>
            <a:t>Needs</a:t>
          </a:r>
          <a:r>
            <a:rPr lang="it-IT" sz="2400" kern="1200" dirty="0" smtClean="0">
              <a:latin typeface="Calibri"/>
              <a:cs typeface="Calibri"/>
            </a:rPr>
            <a:t> and </a:t>
          </a:r>
          <a:r>
            <a:rPr lang="it-IT" sz="2400" kern="1200" dirty="0" err="1" smtClean="0">
              <a:latin typeface="Calibri"/>
              <a:cs typeface="Calibri"/>
            </a:rPr>
            <a:t>Communities</a:t>
          </a:r>
          <a:endParaRPr lang="it-IT" sz="2400" kern="1200" dirty="0">
            <a:latin typeface="Calibri"/>
            <a:cs typeface="Calibri"/>
          </a:endParaRPr>
        </a:p>
      </dsp:txBody>
      <dsp:txXfrm rot="-10800000">
        <a:off x="1226403" y="0"/>
        <a:ext cx="4555213" cy="1016000"/>
      </dsp:txXfrm>
    </dsp:sp>
    <dsp:sp modelId="{8FBF7599-CE25-A84A-9756-4C6EDFE652F8}">
      <dsp:nvSpPr>
        <dsp:cNvPr id="0" name=""/>
        <dsp:cNvSpPr/>
      </dsp:nvSpPr>
      <dsp:spPr>
        <a:xfrm rot="10800000">
          <a:off x="876002" y="1016000"/>
          <a:ext cx="5256015" cy="1016000"/>
        </a:xfrm>
        <a:prstGeom prst="trapezoid">
          <a:avLst>
            <a:gd name="adj" fmla="val 86221"/>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it-IT" sz="2400" kern="1200" dirty="0" err="1" smtClean="0">
              <a:latin typeface="Calibri"/>
              <a:cs typeface="Calibri"/>
            </a:rPr>
            <a:t>Technology</a:t>
          </a:r>
          <a:r>
            <a:rPr lang="it-IT" sz="2400" kern="1200" dirty="0" smtClean="0">
              <a:latin typeface="Calibri"/>
              <a:cs typeface="Calibri"/>
            </a:rPr>
            <a:t> and </a:t>
          </a:r>
        </a:p>
        <a:p>
          <a:pPr lvl="0" algn="ctr" defTabSz="1066800">
            <a:lnSpc>
              <a:spcPct val="90000"/>
            </a:lnSpc>
            <a:spcBef>
              <a:spcPct val="0"/>
            </a:spcBef>
            <a:spcAft>
              <a:spcPct val="35000"/>
            </a:spcAft>
          </a:pPr>
          <a:r>
            <a:rPr lang="it-IT" sz="2400" kern="1200" dirty="0" err="1" smtClean="0">
              <a:latin typeface="Calibri"/>
              <a:cs typeface="Calibri"/>
            </a:rPr>
            <a:t>Infrastructure</a:t>
          </a:r>
          <a:r>
            <a:rPr lang="it-IT" sz="2400" kern="1200" dirty="0" smtClean="0">
              <a:latin typeface="Calibri"/>
              <a:cs typeface="Calibri"/>
            </a:rPr>
            <a:t> Heritage</a:t>
          </a:r>
          <a:endParaRPr lang="it-IT" sz="2400" kern="1200" dirty="0">
            <a:latin typeface="Calibri"/>
            <a:cs typeface="Calibri"/>
          </a:endParaRPr>
        </a:p>
      </dsp:txBody>
      <dsp:txXfrm rot="-10800000">
        <a:off x="1795805" y="1016000"/>
        <a:ext cx="3416409" cy="1016000"/>
      </dsp:txXfrm>
    </dsp:sp>
    <dsp:sp modelId="{F97F657D-683A-7545-A978-F2E865384BFB}">
      <dsp:nvSpPr>
        <dsp:cNvPr id="0" name=""/>
        <dsp:cNvSpPr/>
      </dsp:nvSpPr>
      <dsp:spPr>
        <a:xfrm rot="10800000">
          <a:off x="1747204" y="2070059"/>
          <a:ext cx="3504010" cy="1016000"/>
        </a:xfrm>
        <a:prstGeom prst="trapezoid">
          <a:avLst>
            <a:gd name="adj" fmla="val 86221"/>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latin typeface="Calibri"/>
              <a:cs typeface="Calibri"/>
            </a:rPr>
            <a:t>System and </a:t>
          </a:r>
          <a:r>
            <a:rPr lang="it-IT" sz="2000" kern="1200" dirty="0" err="1" smtClean="0">
              <a:latin typeface="Calibri"/>
              <a:cs typeface="Calibri"/>
            </a:rPr>
            <a:t>standards</a:t>
          </a:r>
          <a:endParaRPr lang="it-IT" sz="2000" kern="1200" dirty="0">
            <a:latin typeface="Calibri"/>
            <a:cs typeface="Calibri"/>
          </a:endParaRPr>
        </a:p>
      </dsp:txBody>
      <dsp:txXfrm rot="-10800000">
        <a:off x="2360406" y="2070059"/>
        <a:ext cx="2277606" cy="1016000"/>
      </dsp:txXfrm>
    </dsp:sp>
    <dsp:sp modelId="{DD6376D7-7262-8D43-BD72-E45B0ED20A17}">
      <dsp:nvSpPr>
        <dsp:cNvPr id="0" name=""/>
        <dsp:cNvSpPr/>
      </dsp:nvSpPr>
      <dsp:spPr>
        <a:xfrm rot="10800000">
          <a:off x="2628007" y="3047999"/>
          <a:ext cx="1752005" cy="1016000"/>
        </a:xfrm>
        <a:prstGeom prst="trapezoid">
          <a:avLst>
            <a:gd name="adj" fmla="val 86221"/>
          </a:avLst>
        </a:prstGeom>
        <a:gradFill rotWithShape="0">
          <a:gsLst>
            <a:gs pos="0">
              <a:schemeClr val="lt1">
                <a:hueOff val="0"/>
                <a:satOff val="0"/>
                <a:lumOff val="0"/>
                <a:alphaOff val="0"/>
                <a:tint val="83000"/>
                <a:shade val="100000"/>
                <a:alpha val="100000"/>
                <a:hueMod val="100000"/>
                <a:satMod val="220000"/>
                <a:lumMod val="90000"/>
              </a:schemeClr>
            </a:gs>
            <a:gs pos="76000">
              <a:schemeClr val="lt1">
                <a:hueOff val="0"/>
                <a:satOff val="0"/>
                <a:lumOff val="0"/>
                <a:alphaOff val="0"/>
                <a:shade val="100000"/>
              </a:schemeClr>
            </a:gs>
            <a:gs pos="100000">
              <a:schemeClr val="lt1">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it-IT" sz="4000" kern="1200" dirty="0" smtClean="0"/>
            <a:t>SCIDIP</a:t>
          </a:r>
          <a:endParaRPr lang="it-IT" sz="4000" kern="1200" dirty="0"/>
        </a:p>
      </dsp:txBody>
      <dsp:txXfrm rot="-10800000">
        <a:off x="2628007" y="3047999"/>
        <a:ext cx="1752005" cy="1016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6A248-81C7-E94E-8215-9C0359C05B4E}">
      <dsp:nvSpPr>
        <dsp:cNvPr id="0" name=""/>
        <dsp:cNvSpPr/>
      </dsp:nvSpPr>
      <dsp:spPr>
        <a:xfrm>
          <a:off x="653843" y="0"/>
          <a:ext cx="7410227" cy="4064000"/>
        </a:xfrm>
        <a:prstGeom prst="rightArrow">
          <a:avLst/>
        </a:prstGeom>
        <a:solidFill>
          <a:schemeClr val="accent1">
            <a:tint val="40000"/>
            <a:hueOff val="0"/>
            <a:satOff val="0"/>
            <a:lumOff val="0"/>
            <a:alphaOff val="0"/>
          </a:schemeClr>
        </a:solidFill>
        <a:ln>
          <a:noFill/>
        </a:ln>
        <a:effectLst>
          <a:outerShdw blurRad="38100" dist="381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1F805F-1FF4-BD4D-88CD-A63C96039714}">
      <dsp:nvSpPr>
        <dsp:cNvPr id="0" name=""/>
        <dsp:cNvSpPr/>
      </dsp:nvSpPr>
      <dsp:spPr>
        <a:xfrm>
          <a:off x="189161" y="1232708"/>
          <a:ext cx="2615374" cy="1625600"/>
        </a:xfrm>
        <a:prstGeom prst="roundRect">
          <a:avLst/>
        </a:prstGeom>
        <a:solidFill>
          <a:srgbClr val="EF792F"/>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latin typeface="Calibri"/>
              <a:cs typeface="Calibri"/>
            </a:rPr>
            <a:t>Year 1 Surveys</a:t>
          </a:r>
          <a:endParaRPr lang="en-GB" sz="2800" kern="1200" dirty="0">
            <a:latin typeface="Calibri"/>
            <a:cs typeface="Calibri"/>
          </a:endParaRPr>
        </a:p>
      </dsp:txBody>
      <dsp:txXfrm>
        <a:off x="268516" y="1312063"/>
        <a:ext cx="2456664" cy="1466890"/>
      </dsp:txXfrm>
    </dsp:sp>
    <dsp:sp modelId="{21ABD21D-4F84-E34C-B75C-9324FCBC78B3}">
      <dsp:nvSpPr>
        <dsp:cNvPr id="0" name=""/>
        <dsp:cNvSpPr/>
      </dsp:nvSpPr>
      <dsp:spPr>
        <a:xfrm>
          <a:off x="3051270" y="1219199"/>
          <a:ext cx="2615374" cy="1625600"/>
        </a:xfrm>
        <a:prstGeom prst="roundRect">
          <a:avLst/>
        </a:prstGeom>
        <a:solidFill>
          <a:srgbClr val="00964B"/>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latin typeface="Calibri"/>
              <a:cs typeface="Calibri"/>
            </a:rPr>
            <a:t>Year 2 WP33 Harmonization</a:t>
          </a:r>
          <a:endParaRPr lang="en-GB" sz="2800" kern="1200" dirty="0">
            <a:latin typeface="Calibri"/>
            <a:cs typeface="Calibri"/>
          </a:endParaRPr>
        </a:p>
      </dsp:txBody>
      <dsp:txXfrm>
        <a:off x="3130625" y="1298554"/>
        <a:ext cx="2456664" cy="1466890"/>
      </dsp:txXfrm>
    </dsp:sp>
    <dsp:sp modelId="{FF1FF311-DA8C-E949-BEAB-832A971F255F}">
      <dsp:nvSpPr>
        <dsp:cNvPr id="0" name=""/>
        <dsp:cNvSpPr/>
      </dsp:nvSpPr>
      <dsp:spPr>
        <a:xfrm>
          <a:off x="6102540" y="1219199"/>
          <a:ext cx="2615374" cy="1625600"/>
        </a:xfrm>
        <a:prstGeom prst="roundRect">
          <a:avLst/>
        </a:prstGeom>
        <a:solidFill>
          <a:srgbClr val="0099D8"/>
        </a:solidFill>
        <a:ln>
          <a:noFill/>
        </a:ln>
        <a:effectLst>
          <a:outerShdw blurRad="381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latin typeface="Calibri"/>
              <a:cs typeface="Calibri"/>
            </a:rPr>
            <a:t>Year 3 WP33 LTDP Architecture</a:t>
          </a:r>
          <a:endParaRPr lang="en-GB" sz="2800" kern="1200" dirty="0">
            <a:latin typeface="Calibri"/>
            <a:cs typeface="Calibri"/>
          </a:endParaRPr>
        </a:p>
      </dsp:txBody>
      <dsp:txXfrm>
        <a:off x="6181895" y="1298554"/>
        <a:ext cx="2456664"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2DB9D0-F84B-E147-9EAE-EBE15F232400}" type="datetime1">
              <a:rPr lang="it-IT" smtClean="0"/>
              <a:t>01/12/2012</a:t>
            </a:fld>
            <a:endParaRPr lang="en-GB"/>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347EE8A-194C-5544-908B-1B6B131BD0D9}" type="slidenum">
              <a:rPr lang="en-GB" smtClean="0"/>
              <a:t>‹#›</a:t>
            </a:fld>
            <a:endParaRPr lang="en-GB"/>
          </a:p>
        </p:txBody>
      </p:sp>
    </p:spTree>
    <p:extLst>
      <p:ext uri="{BB962C8B-B14F-4D97-AF65-F5344CB8AC3E}">
        <p14:creationId xmlns:p14="http://schemas.microsoft.com/office/powerpoint/2010/main" val="2086882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3866FC-1444-7347-8314-8036662263D8}" type="datetime1">
              <a:rPr lang="it-IT" smtClean="0"/>
              <a:t>01/12/2012</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A6ADFD-A2AC-FD4F-B259-C9484C53F3A7}" type="slidenum">
              <a:rPr lang="en-GB" smtClean="0"/>
              <a:t>‹#›</a:t>
            </a:fld>
            <a:endParaRPr lang="en-GB"/>
          </a:p>
        </p:txBody>
      </p:sp>
    </p:spTree>
    <p:extLst>
      <p:ext uri="{BB962C8B-B14F-4D97-AF65-F5344CB8AC3E}">
        <p14:creationId xmlns:p14="http://schemas.microsoft.com/office/powerpoint/2010/main" val="2726814990"/>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50178"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GB" dirty="0" smtClean="0"/>
              <a:t>The consortium consists of partners dealing with Data Preservation from different perspectives:</a:t>
            </a:r>
          </a:p>
          <a:p>
            <a:pPr lvl="1"/>
            <a:endParaRPr lang="en-GB" dirty="0" smtClean="0"/>
          </a:p>
          <a:p>
            <a:pPr lvl="1"/>
            <a:r>
              <a:rPr lang="en-GB" dirty="0" smtClean="0"/>
              <a:t>Earth Science Data Managers: applying data preservation to own data holdings and making those available to end users.</a:t>
            </a:r>
          </a:p>
          <a:p>
            <a:pPr lvl="1"/>
            <a:r>
              <a:rPr lang="en-GB" dirty="0" smtClean="0"/>
              <a:t>Researchers in Digital Data Preservation, standards and modelling.</a:t>
            </a:r>
          </a:p>
          <a:p>
            <a:pPr lvl="1"/>
            <a:r>
              <a:rPr lang="en-GB" dirty="0" smtClean="0"/>
              <a:t>Industrial Partners: performing R&amp;D activities and software development.</a:t>
            </a:r>
          </a:p>
          <a:p>
            <a:pPr eaLnBrk="1" hangingPunct="1">
              <a:spcBef>
                <a:spcPct val="0"/>
              </a:spcBef>
            </a:pPr>
            <a:endParaRPr lang="en-US" dirty="0" smtClean="0">
              <a:latin typeface="Calibri" charset="0"/>
            </a:endParaRPr>
          </a:p>
          <a:p>
            <a:r>
              <a:rPr lang="en-GB" dirty="0" smtClean="0"/>
              <a:t>Earth Science repositories - Operative context - Provide precise use cases, needs, constraints.</a:t>
            </a:r>
            <a:r>
              <a:rPr lang="en-GB" baseline="0" dirty="0" smtClean="0"/>
              <a:t> </a:t>
            </a:r>
            <a:endParaRPr lang="en-GB" dirty="0" smtClean="0"/>
          </a:p>
          <a:p>
            <a:r>
              <a:rPr lang="en-GB" dirty="0" smtClean="0"/>
              <a:t>Industrial</a:t>
            </a:r>
            <a:r>
              <a:rPr lang="en-GB" baseline="0" dirty="0" smtClean="0"/>
              <a:t> partners guarantee a professional approach to software modelling, coding and assessment </a:t>
            </a:r>
          </a:p>
          <a:p>
            <a:r>
              <a:rPr lang="en-GB" baseline="0" dirty="0" smtClean="0"/>
              <a:t>Research and development - OAIS - bringing experience coming from </a:t>
            </a:r>
            <a:r>
              <a:rPr lang="en-GB" baseline="0" dirty="0" err="1" smtClean="0"/>
              <a:t>prjs</a:t>
            </a:r>
            <a:r>
              <a:rPr lang="en-GB" baseline="0" dirty="0" smtClean="0"/>
              <a:t> such as CASPAR and SCHAMAAN into SCIDIP</a:t>
            </a:r>
          </a:p>
          <a:p>
            <a:endParaRPr lang="en-GB" baseline="0" dirty="0" smtClean="0"/>
          </a:p>
          <a:p>
            <a:r>
              <a:rPr lang="en-GB" baseline="0" dirty="0" smtClean="0"/>
              <a:t>Big industry is not inside the consortium: we do not want to relay on proprietary solutions</a:t>
            </a:r>
          </a:p>
          <a:p>
            <a:r>
              <a:rPr lang="en-GB" baseline="0" dirty="0" smtClean="0"/>
              <a:t>Users are involved indirectly through our surveys and workshops</a:t>
            </a:r>
            <a:endParaRPr lang="en-GB" dirty="0" smtClean="0"/>
          </a:p>
        </p:txBody>
      </p:sp>
      <p:sp>
        <p:nvSpPr>
          <p:cNvPr id="50179" name="Segnaposto numero diapositiva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0AC0D6B2-EDF0-4B40-8D89-A6A72C01BB09}" type="slidenum">
              <a:rPr lang="it-IT" sz="1200">
                <a:latin typeface="Calibri" charset="0"/>
              </a:rPr>
              <a:pPr algn="r" eaLnBrk="1" hangingPunct="1"/>
              <a:t>3</a:t>
            </a:fld>
            <a:endParaRPr lang="it-IT" sz="1200">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fld id="{AD456064-8A9E-4D5C-A206-F20ECB7526DA}" type="slidenum">
              <a:rPr lang="en-GB" smtClean="0"/>
              <a:pPr/>
              <a:t>18</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GB"/>
          </a:p>
        </p:txBody>
      </p:sp>
      <p:sp>
        <p:nvSpPr>
          <p:cNvPr id="38916" name="Slide Number Placeholder 4"/>
          <p:cNvSpPr>
            <a:spLocks noGrp="1"/>
          </p:cNvSpPr>
          <p:nvPr>
            <p:ph type="sldNum" sz="quarter" idx="5"/>
          </p:nvPr>
        </p:nvSpPr>
        <p:spPr bwMode="auto">
          <a:noFill/>
          <a:ln>
            <a:miter lim="800000"/>
            <a:headEnd/>
            <a:tailEnd/>
          </a:ln>
        </p:spPr>
        <p:txBody>
          <a:bodyPr/>
          <a:lstStyle/>
          <a:p>
            <a:fld id="{F0ED83DC-FC0B-4457-9606-07DCE8B5A2D8}" type="slidenum">
              <a:rPr lang="en-GB"/>
              <a:pPr/>
              <a:t>19</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ea typeface="ＭＳ Ｐゴシック" pitchFamily="34" charset="-128"/>
              </a:rPr>
              <a:t>The results of all elements of the survey have been synthesised into D15.1 Report on survey of technologies, policies. Metadata, semantics and ontologies</a:t>
            </a:r>
          </a:p>
        </p:txBody>
      </p:sp>
      <p:sp>
        <p:nvSpPr>
          <p:cNvPr id="4" name="Footer Placeholder 3"/>
          <p:cNvSpPr>
            <a:spLocks noGrp="1"/>
          </p:cNvSpPr>
          <p:nvPr>
            <p:ph type="ftr" sz="quarter" idx="4"/>
          </p:nvPr>
        </p:nvSpPr>
        <p:spPr/>
        <p:txBody>
          <a:bodyPr/>
          <a:lstStyle/>
          <a:p>
            <a:pPr>
              <a:defRPr/>
            </a:pPr>
            <a:endParaRPr lang="en-GB"/>
          </a:p>
        </p:txBody>
      </p:sp>
      <p:sp>
        <p:nvSpPr>
          <p:cNvPr id="52228" name="Slide Number Placeholder 4"/>
          <p:cNvSpPr>
            <a:spLocks noGrp="1"/>
          </p:cNvSpPr>
          <p:nvPr>
            <p:ph type="sldNum" sz="quarter" idx="5"/>
          </p:nvPr>
        </p:nvSpPr>
        <p:spPr bwMode="auto">
          <a:noFill/>
          <a:ln>
            <a:miter lim="800000"/>
            <a:headEnd/>
            <a:tailEnd/>
          </a:ln>
        </p:spPr>
        <p:txBody>
          <a:bodyPr/>
          <a:lstStyle/>
          <a:p>
            <a:fld id="{E8D5B47D-47A8-4050-8521-F1202472ABD5}" type="slidenum">
              <a:rPr lang="en-GB"/>
              <a:pPr/>
              <a:t>20</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ea typeface="ＭＳ Ｐゴシック" pitchFamily="34" charset="-128"/>
              </a:rPr>
              <a:t>The total number of responses to the surveys were 551 and reflect feedback from a range of user groups </a:t>
            </a:r>
          </a:p>
          <a:p>
            <a:pPr eaLnBrk="1" hangingPunct="1"/>
            <a:endParaRPr lang="en-GB" smtClean="0">
              <a:ea typeface="ＭＳ Ｐゴシック" pitchFamily="34" charset="-128"/>
            </a:endParaRPr>
          </a:p>
          <a:p>
            <a:pPr eaLnBrk="1" hangingPunct="1"/>
            <a:r>
              <a:rPr lang="en-GB" smtClean="0">
                <a:ea typeface="ＭＳ Ｐゴシック" pitchFamily="34" charset="-128"/>
              </a:rPr>
              <a:t>Originating largely from Europe but there were also responses from other regions as well. </a:t>
            </a:r>
          </a:p>
          <a:p>
            <a:pPr eaLnBrk="1" hangingPunct="1"/>
            <a:endParaRPr lang="en-GB" smtClean="0">
              <a:ea typeface="ＭＳ Ｐゴシック" pitchFamily="34" charset="-128"/>
            </a:endParaRPr>
          </a:p>
          <a:p>
            <a:pPr eaLnBrk="1" hangingPunct="1"/>
            <a:r>
              <a:rPr lang="en-GB" smtClean="0">
                <a:ea typeface="ＭＳ Ｐゴシック" pitchFamily="34" charset="-128"/>
              </a:rPr>
              <a:t>The survey therefore included input from a wide range of respondents with the level of detail in the responses also being quite varied.</a:t>
            </a:r>
          </a:p>
        </p:txBody>
      </p:sp>
      <p:sp>
        <p:nvSpPr>
          <p:cNvPr id="4" name="Footer Placeholder 3"/>
          <p:cNvSpPr>
            <a:spLocks noGrp="1"/>
          </p:cNvSpPr>
          <p:nvPr>
            <p:ph type="ftr" sz="quarter" idx="4"/>
          </p:nvPr>
        </p:nvSpPr>
        <p:spPr/>
        <p:txBody>
          <a:bodyPr/>
          <a:lstStyle/>
          <a:p>
            <a:pPr>
              <a:defRPr/>
            </a:pPr>
            <a:endParaRPr lang="en-GB"/>
          </a:p>
        </p:txBody>
      </p:sp>
      <p:sp>
        <p:nvSpPr>
          <p:cNvPr id="54276" name="Slide Number Placeholder 4"/>
          <p:cNvSpPr>
            <a:spLocks noGrp="1"/>
          </p:cNvSpPr>
          <p:nvPr>
            <p:ph type="sldNum" sz="quarter" idx="5"/>
          </p:nvPr>
        </p:nvSpPr>
        <p:spPr bwMode="auto">
          <a:noFill/>
          <a:ln>
            <a:miter lim="800000"/>
            <a:headEnd/>
            <a:tailEnd/>
          </a:ln>
        </p:spPr>
        <p:txBody>
          <a:bodyPr/>
          <a:lstStyle/>
          <a:p>
            <a:fld id="{8785667F-C8E4-427F-B92B-F69D1F623025}" type="slidenum">
              <a:rPr lang="en-GB"/>
              <a:pPr/>
              <a:t>21</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ea typeface="ＭＳ Ｐゴシック" pitchFamily="34" charset="-128"/>
              </a:rPr>
              <a:t>The remaining outcomes of the survey provided additional insight to the current state of the art wrt to data preservation within the earth science domain and are categorised under a series of headings</a:t>
            </a:r>
          </a:p>
          <a:p>
            <a:pPr eaLnBrk="1" hangingPunct="1"/>
            <a:endParaRPr lang="en-GB" smtClean="0">
              <a:ea typeface="ＭＳ Ｐゴシック" pitchFamily="34" charset="-128"/>
            </a:endParaRPr>
          </a:p>
          <a:p>
            <a:pPr eaLnBrk="1" hangingPunct="1"/>
            <a:r>
              <a:rPr lang="en-GB" smtClean="0">
                <a:ea typeface="ＭＳ Ｐゴシック" pitchFamily="34" charset="-128"/>
              </a:rPr>
              <a:t>The structure of the deliverable itself was also developed to reflect these headings with the objective of the deliverable being more focussed on specific topic headings which would then form direct input into the WP33 activities</a:t>
            </a:r>
          </a:p>
        </p:txBody>
      </p:sp>
      <p:sp>
        <p:nvSpPr>
          <p:cNvPr id="4" name="Footer Placeholder 3"/>
          <p:cNvSpPr>
            <a:spLocks noGrp="1"/>
          </p:cNvSpPr>
          <p:nvPr>
            <p:ph type="ftr" sz="quarter" idx="4"/>
          </p:nvPr>
        </p:nvSpPr>
        <p:spPr/>
        <p:txBody>
          <a:bodyPr/>
          <a:lstStyle/>
          <a:p>
            <a:pPr>
              <a:defRPr/>
            </a:pPr>
            <a:endParaRPr lang="en-GB"/>
          </a:p>
        </p:txBody>
      </p:sp>
      <p:sp>
        <p:nvSpPr>
          <p:cNvPr id="56324" name="Slide Number Placeholder 4"/>
          <p:cNvSpPr>
            <a:spLocks noGrp="1"/>
          </p:cNvSpPr>
          <p:nvPr>
            <p:ph type="sldNum" sz="quarter" idx="5"/>
          </p:nvPr>
        </p:nvSpPr>
        <p:spPr bwMode="auto">
          <a:noFill/>
          <a:ln>
            <a:miter lim="800000"/>
            <a:headEnd/>
            <a:tailEnd/>
          </a:ln>
        </p:spPr>
        <p:txBody>
          <a:bodyPr/>
          <a:lstStyle/>
          <a:p>
            <a:fld id="{3FB774F3-EB33-4CB7-8E06-98011BDD9593}" type="slidenum">
              <a:rPr lang="en-GB"/>
              <a:pPr/>
              <a:t>22</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GB"/>
          </a:p>
        </p:txBody>
      </p:sp>
      <p:sp>
        <p:nvSpPr>
          <p:cNvPr id="62468" name="Slide Number Placeholder 4"/>
          <p:cNvSpPr>
            <a:spLocks noGrp="1"/>
          </p:cNvSpPr>
          <p:nvPr>
            <p:ph type="sldNum" sz="quarter" idx="5"/>
          </p:nvPr>
        </p:nvSpPr>
        <p:spPr bwMode="auto">
          <a:noFill/>
          <a:ln>
            <a:miter lim="800000"/>
            <a:headEnd/>
            <a:tailEnd/>
          </a:ln>
        </p:spPr>
        <p:txBody>
          <a:bodyPr/>
          <a:lstStyle/>
          <a:p>
            <a:fld id="{B5008E39-CB6A-4C2B-9716-6BB502B9FE98}" type="slidenum">
              <a:rPr lang="en-GB"/>
              <a:pPr/>
              <a:t>23</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ea typeface="ＭＳ Ｐゴシック" pitchFamily="34" charset="-128"/>
              </a:rPr>
              <a:t>Data analysis software is generally separate from the data discovery and access software. Basic tools are sometimes provided e.g. plotting tools</a:t>
            </a:r>
          </a:p>
          <a:p>
            <a:pPr eaLnBrk="1" hangingPunct="1"/>
            <a:endParaRPr lang="en-GB" smtClean="0">
              <a:ea typeface="ＭＳ Ｐゴシック" pitchFamily="34" charset="-128"/>
            </a:endParaRPr>
          </a:p>
          <a:p>
            <a:pPr eaLnBrk="1" hangingPunct="1"/>
            <a:r>
              <a:rPr lang="en-GB" smtClean="0">
                <a:ea typeface="ＭＳ Ｐゴシック" pitchFamily="34" charset="-128"/>
              </a:rPr>
              <a:t>More complex visualisation tools are sometimes provided but these tend to be less common</a:t>
            </a:r>
          </a:p>
          <a:p>
            <a:pPr eaLnBrk="1" hangingPunct="1"/>
            <a:endParaRPr lang="en-GB" smtClean="0">
              <a:ea typeface="ＭＳ Ｐゴシック" pitchFamily="34" charset="-128"/>
            </a:endParaRPr>
          </a:p>
          <a:p>
            <a:pPr eaLnBrk="1" hangingPunct="1"/>
            <a:r>
              <a:rPr lang="en-GB" smtClean="0">
                <a:ea typeface="ＭＳ Ｐゴシック" pitchFamily="34" charset="-128"/>
              </a:rPr>
              <a:t>A wide range of data processing tools are used. Many of these are not used solely in the ES domain but are also used elsewhere e.g MATLAB, ArcGIS etc.</a:t>
            </a:r>
          </a:p>
          <a:p>
            <a:pPr eaLnBrk="1" hangingPunct="1"/>
            <a:endParaRPr lang="en-GB" smtClean="0">
              <a:ea typeface="ＭＳ Ｐゴシック" pitchFamily="34" charset="-128"/>
            </a:endParaRPr>
          </a:p>
          <a:p>
            <a:pPr eaLnBrk="1" hangingPunct="1"/>
            <a:r>
              <a:rPr lang="en-GB" smtClean="0">
                <a:ea typeface="ＭＳ Ｐゴシック" pitchFamily="34" charset="-128"/>
              </a:rPr>
              <a:t>A limited number of file formats are in use in the ES domain. Specifically image files are important as are database formats. In addition NetCDF is relativley widely used in the ES domian..</a:t>
            </a:r>
          </a:p>
        </p:txBody>
      </p:sp>
      <p:sp>
        <p:nvSpPr>
          <p:cNvPr id="4" name="Footer Placeholder 3"/>
          <p:cNvSpPr>
            <a:spLocks noGrp="1"/>
          </p:cNvSpPr>
          <p:nvPr>
            <p:ph type="ftr" sz="quarter" idx="4"/>
          </p:nvPr>
        </p:nvSpPr>
        <p:spPr/>
        <p:txBody>
          <a:bodyPr/>
          <a:lstStyle/>
          <a:p>
            <a:pPr>
              <a:defRPr/>
            </a:pPr>
            <a:endParaRPr lang="en-GB"/>
          </a:p>
        </p:txBody>
      </p:sp>
      <p:sp>
        <p:nvSpPr>
          <p:cNvPr id="64516" name="Slide Number Placeholder 4"/>
          <p:cNvSpPr>
            <a:spLocks noGrp="1"/>
          </p:cNvSpPr>
          <p:nvPr>
            <p:ph type="sldNum" sz="quarter" idx="5"/>
          </p:nvPr>
        </p:nvSpPr>
        <p:spPr bwMode="auto">
          <a:noFill/>
          <a:ln>
            <a:miter lim="800000"/>
            <a:headEnd/>
            <a:tailEnd/>
          </a:ln>
        </p:spPr>
        <p:txBody>
          <a:bodyPr/>
          <a:lstStyle/>
          <a:p>
            <a:fld id="{BA38E5AE-F800-466E-A916-6A5E06340BF6}" type="slidenum">
              <a:rPr lang="en-GB"/>
              <a:pPr/>
              <a:t>24</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GB" smtClean="0">
                <a:ea typeface="ＭＳ Ｐゴシック" pitchFamily="34" charset="-128"/>
              </a:rPr>
              <a:t>Data preservation</a:t>
            </a:r>
          </a:p>
          <a:p>
            <a:pPr eaLnBrk="1" hangingPunct="1"/>
            <a:r>
              <a:rPr lang="en-GB" smtClean="0">
                <a:ea typeface="ＭＳ Ｐゴシック" pitchFamily="34" charset="-128"/>
              </a:rPr>
              <a:t>	archive service providers expect to retain data for at least10 years BUT should be noted that a significant number of the archive service providers only expected to retain the data for 5 to 10 years</a:t>
            </a:r>
          </a:p>
          <a:p>
            <a:pPr eaLnBrk="1" hangingPunct="1"/>
            <a:endParaRPr lang="en-GB" smtClean="0">
              <a:ea typeface="ＭＳ Ｐゴシック" pitchFamily="34" charset="-128"/>
            </a:endParaRPr>
          </a:p>
          <a:p>
            <a:pPr eaLnBrk="1" hangingPunct="1"/>
            <a:r>
              <a:rPr lang="en-GB" smtClean="0">
                <a:ea typeface="ＭＳ Ｐゴシック" pitchFamily="34" charset="-128"/>
              </a:rPr>
              <a:t>Data preservation policies</a:t>
            </a:r>
          </a:p>
          <a:p>
            <a:pPr eaLnBrk="1" hangingPunct="1"/>
            <a:r>
              <a:rPr lang="en-GB" smtClean="0">
                <a:ea typeface="ＭＳ Ｐゴシック" pitchFamily="34" charset="-128"/>
              </a:rPr>
              <a:t>	Significant number of high profile earth science organisations do not have a formally documented preservation policy. However, they do have clear data preservation objectives . The survey clearly shows that earth science organisations are well aware of the issue of data preservation </a:t>
            </a:r>
          </a:p>
        </p:txBody>
      </p:sp>
      <p:sp>
        <p:nvSpPr>
          <p:cNvPr id="4" name="Footer Placeholder 3"/>
          <p:cNvSpPr>
            <a:spLocks noGrp="1"/>
          </p:cNvSpPr>
          <p:nvPr>
            <p:ph type="ftr" sz="quarter" idx="4"/>
          </p:nvPr>
        </p:nvSpPr>
        <p:spPr/>
        <p:txBody>
          <a:bodyPr/>
          <a:lstStyle/>
          <a:p>
            <a:pPr>
              <a:defRPr/>
            </a:pPr>
            <a:endParaRPr lang="en-GB"/>
          </a:p>
        </p:txBody>
      </p:sp>
      <p:sp>
        <p:nvSpPr>
          <p:cNvPr id="66564" name="Slide Number Placeholder 4"/>
          <p:cNvSpPr>
            <a:spLocks noGrp="1"/>
          </p:cNvSpPr>
          <p:nvPr>
            <p:ph type="sldNum" sz="quarter" idx="5"/>
          </p:nvPr>
        </p:nvSpPr>
        <p:spPr bwMode="auto">
          <a:noFill/>
          <a:ln>
            <a:miter lim="800000"/>
            <a:headEnd/>
            <a:tailEnd/>
          </a:ln>
        </p:spPr>
        <p:txBody>
          <a:bodyPr/>
          <a:lstStyle/>
          <a:p>
            <a:fld id="{20169FA4-3A58-4D4E-ABB7-5D486798382B}" type="slidenum">
              <a:rPr lang="en-GB"/>
              <a:pPr/>
              <a:t>25</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ea typeface="ＭＳ Ｐゴシック" pitchFamily="34" charset="-128"/>
              </a:rPr>
              <a:t>Results of the surveys conducted in WP15 will be used as input to the definition of the common earth science data preservation policies, harmonised semantics, ontologies and metadata being undertaken in WP33.</a:t>
            </a:r>
          </a:p>
          <a:p>
            <a:pPr eaLnBrk="1" hangingPunct="1"/>
            <a:endParaRPr lang="en-GB" smtClean="0">
              <a:ea typeface="ＭＳ Ｐゴシック" pitchFamily="34" charset="-128"/>
            </a:endParaRPr>
          </a:p>
        </p:txBody>
      </p:sp>
      <p:sp>
        <p:nvSpPr>
          <p:cNvPr id="4" name="Footer Placeholder 3"/>
          <p:cNvSpPr>
            <a:spLocks noGrp="1"/>
          </p:cNvSpPr>
          <p:nvPr>
            <p:ph type="ftr" sz="quarter" idx="4"/>
          </p:nvPr>
        </p:nvSpPr>
        <p:spPr/>
        <p:txBody>
          <a:bodyPr/>
          <a:lstStyle/>
          <a:p>
            <a:pPr>
              <a:defRPr/>
            </a:pPr>
            <a:endParaRPr lang="en-GB"/>
          </a:p>
        </p:txBody>
      </p:sp>
      <p:sp>
        <p:nvSpPr>
          <p:cNvPr id="70660" name="Slide Number Placeholder 4"/>
          <p:cNvSpPr>
            <a:spLocks noGrp="1"/>
          </p:cNvSpPr>
          <p:nvPr>
            <p:ph type="sldNum" sz="quarter" idx="5"/>
          </p:nvPr>
        </p:nvSpPr>
        <p:spPr bwMode="auto">
          <a:noFill/>
          <a:ln>
            <a:miter lim="800000"/>
            <a:headEnd/>
            <a:tailEnd/>
          </a:ln>
        </p:spPr>
        <p:txBody>
          <a:bodyPr/>
          <a:lstStyle/>
          <a:p>
            <a:fld id="{99463736-B1B7-4799-87F0-151A89C6CFB4}" type="slidenum">
              <a:rPr lang="en-GB"/>
              <a:pPr/>
              <a:t>26</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80898"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ea typeface="ＭＳ Ｐゴシック" pitchFamily="34" charset="-128"/>
            </a:endParaRPr>
          </a:p>
        </p:txBody>
      </p:sp>
      <p:sp>
        <p:nvSpPr>
          <p:cNvPr id="80899" name="Segnaposto piè di pagina 3"/>
          <p:cNvSpPr txBox="1">
            <a:spLocks noGrp="1"/>
          </p:cNvSpPr>
          <p:nvPr/>
        </p:nvSpPr>
        <p:spPr bwMode="auto">
          <a:xfrm>
            <a:off x="0" y="8685213"/>
            <a:ext cx="2971800" cy="457200"/>
          </a:xfrm>
          <a:prstGeom prst="rect">
            <a:avLst/>
          </a:prstGeom>
          <a:noFill/>
          <a:ln w="9525">
            <a:noFill/>
            <a:miter lim="800000"/>
            <a:headEnd/>
            <a:tailEnd/>
          </a:ln>
        </p:spPr>
        <p:txBody>
          <a:bodyPr anchor="b"/>
          <a:lstStyle/>
          <a:p>
            <a:endParaRPr lang="en-GB" sz="1200">
              <a:latin typeface="Calibri" pitchFamily="34" charset="0"/>
            </a:endParaRPr>
          </a:p>
        </p:txBody>
      </p:sp>
      <p:sp>
        <p:nvSpPr>
          <p:cNvPr id="80900" name="Segnaposto numero diapositiva 4"/>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65109E2-97BE-4169-A706-903C46A03A7E}" type="slidenum">
              <a:rPr lang="en-GB" sz="1200">
                <a:latin typeface="Calibri" pitchFamily="34" charset="0"/>
              </a:rPr>
              <a:pPr algn="r"/>
              <a:t>27</a:t>
            </a:fld>
            <a:endParaRPr lang="en-GB"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656322D-E52E-466D-B310-8189149F4D11}" type="slidenum">
              <a:rPr lang="en-GB">
                <a:latin typeface="Arial" pitchFamily="34" charset="0"/>
              </a:rPr>
              <a:pPr fontAlgn="base">
                <a:spcBef>
                  <a:spcPct val="0"/>
                </a:spcBef>
                <a:spcAft>
                  <a:spcPct val="0"/>
                </a:spcAft>
              </a:pPr>
              <a:t>5</a:t>
            </a:fld>
            <a:endParaRPr lang="en-GB">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pPr>
              <a:defRPr/>
            </a:pPr>
            <a:endParaRPr lang="en-GB"/>
          </a:p>
        </p:txBody>
      </p:sp>
      <p:sp>
        <p:nvSpPr>
          <p:cNvPr id="5" name="Slide Number Placeholder 4"/>
          <p:cNvSpPr>
            <a:spLocks noGrp="1"/>
          </p:cNvSpPr>
          <p:nvPr>
            <p:ph type="sldNum" sz="quarter" idx="11"/>
          </p:nvPr>
        </p:nvSpPr>
        <p:spPr/>
        <p:txBody>
          <a:bodyPr/>
          <a:lstStyle/>
          <a:p>
            <a:fld id="{AD456064-8A9E-4D5C-A206-F20ECB7526DA}" type="slidenum">
              <a:rPr lang="en-GB" smtClean="0"/>
              <a:pPr/>
              <a:t>28</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EF7E25F-66AE-40CF-86EC-565A01529E3F}" type="slidenum">
              <a:rPr lang="en-GB">
                <a:latin typeface="Arial" pitchFamily="34" charset="0"/>
              </a:rPr>
              <a:pPr fontAlgn="base">
                <a:spcBef>
                  <a:spcPct val="0"/>
                </a:spcBef>
                <a:spcAft>
                  <a:spcPct val="0"/>
                </a:spcAft>
              </a:pPr>
              <a:t>6</a:t>
            </a:fld>
            <a:endParaRPr lang="en-GB">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latin typeface="Arial" pitchFamily="34"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7F2AF2F-A2E0-403C-ACCB-D669C3466742}" type="slidenum">
              <a:rPr lang="en-GB">
                <a:latin typeface="Arial" pitchFamily="34" charset="0"/>
              </a:rPr>
              <a:pPr fontAlgn="base">
                <a:spcBef>
                  <a:spcPct val="0"/>
                </a:spcBef>
                <a:spcAft>
                  <a:spcPct val="0"/>
                </a:spcAft>
              </a:pPr>
              <a:t>7</a:t>
            </a:fld>
            <a:endParaRPr lang="en-GB">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27A6ADFD-A2AC-FD4F-B259-C9484C53F3A7}" type="slidenum">
              <a:rPr lang="en-GB" smtClean="0"/>
              <a:t>9</a:t>
            </a:fld>
            <a:endParaRPr lang="en-GB"/>
          </a:p>
        </p:txBody>
      </p:sp>
    </p:spTree>
    <p:extLst>
      <p:ext uri="{BB962C8B-B14F-4D97-AF65-F5344CB8AC3E}">
        <p14:creationId xmlns:p14="http://schemas.microsoft.com/office/powerpoint/2010/main" val="1050562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2 parents need to work together to raise the child</a:t>
            </a:r>
            <a:endParaRPr lang="en-GB" dirty="0"/>
          </a:p>
        </p:txBody>
      </p:sp>
      <p:sp>
        <p:nvSpPr>
          <p:cNvPr id="4" name="Footer Placeholder 3"/>
          <p:cNvSpPr>
            <a:spLocks noGrp="1"/>
          </p:cNvSpPr>
          <p:nvPr>
            <p:ph type="ftr" sz="quarter" idx="10"/>
          </p:nvPr>
        </p:nvSpPr>
        <p:spPr/>
        <p:txBody>
          <a:bodyPr/>
          <a:lstStyle/>
          <a:p>
            <a:endParaRPr lang="en-GB"/>
          </a:p>
        </p:txBody>
      </p:sp>
      <p:sp>
        <p:nvSpPr>
          <p:cNvPr id="5" name="Slide Number Placeholder 4"/>
          <p:cNvSpPr>
            <a:spLocks noGrp="1"/>
          </p:cNvSpPr>
          <p:nvPr>
            <p:ph type="sldNum" sz="quarter" idx="11"/>
          </p:nvPr>
        </p:nvSpPr>
        <p:spPr/>
        <p:txBody>
          <a:bodyPr/>
          <a:lstStyle/>
          <a:p>
            <a:fld id="{27A6ADFD-A2AC-FD4F-B259-C9484C53F3A7}" type="slidenum">
              <a:rPr lang="en-GB" smtClean="0"/>
              <a:t>10</a:t>
            </a:fld>
            <a:endParaRPr lang="en-GB"/>
          </a:p>
        </p:txBody>
      </p:sp>
    </p:spTree>
    <p:extLst>
      <p:ext uri="{BB962C8B-B14F-4D97-AF65-F5344CB8AC3E}">
        <p14:creationId xmlns:p14="http://schemas.microsoft.com/office/powerpoint/2010/main" val="2852091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11</a:t>
            </a:fld>
            <a:endParaRPr lang="en-GB"/>
          </a:p>
        </p:txBody>
      </p:sp>
    </p:spTree>
    <p:extLst>
      <p:ext uri="{BB962C8B-B14F-4D97-AF65-F5344CB8AC3E}">
        <p14:creationId xmlns:p14="http://schemas.microsoft.com/office/powerpoint/2010/main" val="2186390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171450" indent="-171450">
              <a:buFont typeface="Arial" pitchFamily="34" charset="0"/>
              <a:buChar char="•"/>
            </a:pPr>
            <a:r>
              <a:rPr lang="it-IT" dirty="0" smtClean="0"/>
              <a:t>The first </a:t>
            </a:r>
            <a:r>
              <a:rPr lang="it-IT" dirty="0" err="1" smtClean="0"/>
              <a:t>year</a:t>
            </a:r>
            <a:r>
              <a:rPr lang="it-IT" dirty="0" smtClean="0"/>
              <a:t> of the </a:t>
            </a:r>
            <a:r>
              <a:rPr lang="it-IT" dirty="0" err="1" smtClean="0"/>
              <a:t>project</a:t>
            </a:r>
            <a:r>
              <a:rPr lang="it-IT" dirty="0" smtClean="0"/>
              <a:t> </a:t>
            </a:r>
            <a:r>
              <a:rPr lang="it-IT" dirty="0" err="1" smtClean="0"/>
              <a:t>focused</a:t>
            </a:r>
            <a:r>
              <a:rPr lang="it-IT" dirty="0" smtClean="0"/>
              <a:t> on </a:t>
            </a:r>
            <a:r>
              <a:rPr lang="it-IT" dirty="0" err="1" smtClean="0"/>
              <a:t>preparation</a:t>
            </a:r>
            <a:r>
              <a:rPr lang="it-IT" baseline="0" dirty="0" smtClean="0"/>
              <a:t> of </a:t>
            </a:r>
            <a:r>
              <a:rPr lang="it-IT" baseline="0" dirty="0" err="1" smtClean="0"/>
              <a:t>documentation</a:t>
            </a:r>
            <a:r>
              <a:rPr lang="it-IT" baseline="0" dirty="0" smtClean="0"/>
              <a:t> for </a:t>
            </a:r>
            <a:r>
              <a:rPr lang="it-IT" baseline="0" dirty="0" err="1" smtClean="0"/>
              <a:t>requirements</a:t>
            </a:r>
            <a:r>
              <a:rPr lang="it-IT" baseline="0" dirty="0" smtClean="0"/>
              <a:t>, data </a:t>
            </a:r>
            <a:r>
              <a:rPr lang="it-IT" baseline="0" dirty="0" err="1" smtClean="0"/>
              <a:t>models</a:t>
            </a:r>
            <a:r>
              <a:rPr lang="it-IT" baseline="0" dirty="0" smtClean="0"/>
              <a:t>, </a:t>
            </a:r>
            <a:r>
              <a:rPr lang="it-IT" baseline="0" dirty="0" err="1" smtClean="0"/>
              <a:t>surveys</a:t>
            </a:r>
            <a:r>
              <a:rPr lang="it-IT" baseline="0" dirty="0" smtClean="0"/>
              <a:t>, </a:t>
            </a:r>
            <a:r>
              <a:rPr lang="it-IT" baseline="0" dirty="0" err="1" smtClean="0"/>
              <a:t>specifications</a:t>
            </a:r>
            <a:r>
              <a:rPr lang="it-IT" baseline="0" dirty="0" smtClean="0"/>
              <a:t>, </a:t>
            </a:r>
            <a:r>
              <a:rPr lang="it-IT" baseline="0" dirty="0" err="1" smtClean="0"/>
              <a:t>research</a:t>
            </a:r>
            <a:r>
              <a:rPr lang="it-IT" baseline="0" dirty="0" smtClean="0"/>
              <a:t> </a:t>
            </a:r>
            <a:r>
              <a:rPr lang="it-IT" baseline="0" dirty="0" err="1" smtClean="0"/>
              <a:t>results</a:t>
            </a:r>
            <a:r>
              <a:rPr lang="it-IT" baseline="0" dirty="0" smtClean="0"/>
              <a:t> for </a:t>
            </a:r>
            <a:r>
              <a:rPr lang="it-IT" baseline="0" dirty="0" err="1" smtClean="0"/>
              <a:t>putting</a:t>
            </a:r>
            <a:r>
              <a:rPr lang="it-IT" baseline="0" dirty="0" smtClean="0"/>
              <a:t> in </a:t>
            </a:r>
            <a:r>
              <a:rPr lang="it-IT" baseline="0" dirty="0" err="1" smtClean="0"/>
              <a:t>place</a:t>
            </a:r>
            <a:r>
              <a:rPr lang="it-IT" baseline="0" dirty="0" smtClean="0"/>
              <a:t> a </a:t>
            </a:r>
            <a:r>
              <a:rPr lang="it-IT" baseline="0" dirty="0" err="1" smtClean="0"/>
              <a:t>key</a:t>
            </a:r>
            <a:r>
              <a:rPr lang="it-IT" baseline="0" dirty="0" smtClean="0"/>
              <a:t> </a:t>
            </a:r>
            <a:r>
              <a:rPr lang="it-IT" baseline="0" dirty="0" err="1" smtClean="0"/>
              <a:t>achievement</a:t>
            </a:r>
            <a:r>
              <a:rPr lang="it-IT" baseline="0" dirty="0" smtClean="0"/>
              <a:t>: the 1st Interactive Platform</a:t>
            </a:r>
          </a:p>
          <a:p>
            <a:pPr marL="171450" indent="-171450">
              <a:buFont typeface="Arial" pitchFamily="34" charset="0"/>
              <a:buChar char="•"/>
            </a:pPr>
            <a:r>
              <a:rPr lang="it-IT" baseline="0" dirty="0" err="1" smtClean="0"/>
              <a:t>That</a:t>
            </a:r>
            <a:r>
              <a:rPr lang="it-IT" baseline="0" dirty="0" smtClean="0"/>
              <a:t> </a:t>
            </a:r>
            <a:r>
              <a:rPr lang="it-IT" baseline="0" dirty="0" err="1" smtClean="0"/>
              <a:t>achievement</a:t>
            </a:r>
            <a:r>
              <a:rPr lang="it-IT" baseline="0" dirty="0" smtClean="0"/>
              <a:t> </a:t>
            </a:r>
            <a:r>
              <a:rPr lang="it-IT" baseline="0" dirty="0" err="1" smtClean="0"/>
              <a:t>poses</a:t>
            </a:r>
            <a:r>
              <a:rPr lang="it-IT" baseline="0" dirty="0" smtClean="0"/>
              <a:t> the </a:t>
            </a:r>
            <a:r>
              <a:rPr lang="it-IT" baseline="0" dirty="0" err="1" smtClean="0"/>
              <a:t>basis</a:t>
            </a:r>
            <a:r>
              <a:rPr lang="it-IT" baseline="0" dirty="0" smtClean="0"/>
              <a:t> for </a:t>
            </a:r>
            <a:r>
              <a:rPr lang="it-IT" baseline="0" dirty="0" err="1" smtClean="0"/>
              <a:t>providing</a:t>
            </a:r>
            <a:r>
              <a:rPr lang="it-IT" baseline="0" dirty="0" smtClean="0"/>
              <a:t>/</a:t>
            </a:r>
            <a:r>
              <a:rPr lang="it-IT" baseline="0" dirty="0" err="1" smtClean="0"/>
              <a:t>presenting</a:t>
            </a:r>
            <a:r>
              <a:rPr lang="it-IT" baseline="0" dirty="0" smtClean="0"/>
              <a:t> the </a:t>
            </a:r>
            <a:r>
              <a:rPr lang="it-IT" baseline="0" dirty="0" err="1" smtClean="0"/>
              <a:t>results</a:t>
            </a:r>
            <a:r>
              <a:rPr lang="it-IT" baseline="0" dirty="0" smtClean="0"/>
              <a:t> to a ES Community </a:t>
            </a:r>
            <a:r>
              <a:rPr lang="it-IT" baseline="0" dirty="0" err="1" smtClean="0"/>
              <a:t>which</a:t>
            </a:r>
            <a:r>
              <a:rPr lang="it-IT" baseline="0" dirty="0" smtClean="0"/>
              <a:t> </a:t>
            </a:r>
            <a:r>
              <a:rPr lang="it-IT" baseline="0" dirty="0" err="1" smtClean="0"/>
              <a:t>we</a:t>
            </a:r>
            <a:r>
              <a:rPr lang="it-IT" baseline="0" dirty="0" smtClean="0"/>
              <a:t> are building.</a:t>
            </a:r>
          </a:p>
          <a:p>
            <a:pPr marL="171450" indent="-171450">
              <a:buFont typeface="Arial" pitchFamily="34" charset="0"/>
              <a:buChar char="•"/>
            </a:pPr>
            <a:r>
              <a:rPr lang="it-IT" baseline="0" dirty="0" smtClean="0"/>
              <a:t>Interactive Platform and ES Community </a:t>
            </a:r>
            <a:r>
              <a:rPr lang="it-IT" baseline="0" dirty="0" err="1" smtClean="0"/>
              <a:t>will</a:t>
            </a:r>
            <a:r>
              <a:rPr lang="it-IT" baseline="0" dirty="0" smtClean="0"/>
              <a:t> </a:t>
            </a:r>
            <a:r>
              <a:rPr lang="it-IT" baseline="0" dirty="0" err="1" smtClean="0"/>
              <a:t>characterise</a:t>
            </a:r>
            <a:r>
              <a:rPr lang="it-IT" baseline="0" dirty="0" smtClean="0"/>
              <a:t> </a:t>
            </a:r>
            <a:r>
              <a:rPr lang="it-IT" baseline="0" dirty="0" err="1" smtClean="0"/>
              <a:t>our</a:t>
            </a:r>
            <a:r>
              <a:rPr lang="it-IT" baseline="0" dirty="0" smtClean="0"/>
              <a:t> </a:t>
            </a:r>
            <a:r>
              <a:rPr lang="it-IT" baseline="0" dirty="0" err="1" smtClean="0"/>
              <a:t>second</a:t>
            </a:r>
            <a:r>
              <a:rPr lang="it-IT" baseline="0" dirty="0" smtClean="0"/>
              <a:t> </a:t>
            </a:r>
            <a:r>
              <a:rPr lang="it-IT" baseline="0" dirty="0" err="1" smtClean="0"/>
              <a:t>year</a:t>
            </a:r>
            <a:r>
              <a:rPr lang="it-IT" baseline="0" dirty="0" smtClean="0"/>
              <a:t> of </a:t>
            </a:r>
            <a:r>
              <a:rPr lang="it-IT" baseline="0" dirty="0" err="1" smtClean="0"/>
              <a:t>activities</a:t>
            </a:r>
            <a:r>
              <a:rPr lang="it-IT" baseline="0" dirty="0" smtClean="0"/>
              <a:t>, </a:t>
            </a:r>
            <a:r>
              <a:rPr lang="it-IT" baseline="0" dirty="0" err="1" smtClean="0"/>
              <a:t>allowing</a:t>
            </a:r>
            <a:r>
              <a:rPr lang="it-IT" baseline="0" dirty="0" smtClean="0"/>
              <a:t> the SCIDIP-ES to </a:t>
            </a:r>
            <a:r>
              <a:rPr lang="it-IT" baseline="0" dirty="0" err="1" smtClean="0"/>
              <a:t>organise</a:t>
            </a:r>
            <a:r>
              <a:rPr lang="it-IT" baseline="0" dirty="0" smtClean="0"/>
              <a:t> </a:t>
            </a:r>
            <a:r>
              <a:rPr lang="it-IT" baseline="0" dirty="0" err="1" smtClean="0"/>
              <a:t>dedicated</a:t>
            </a:r>
            <a:r>
              <a:rPr lang="it-IT" baseline="0" dirty="0" smtClean="0"/>
              <a:t> workshops for </a:t>
            </a:r>
            <a:r>
              <a:rPr lang="it-IT" baseline="0" dirty="0" err="1" smtClean="0"/>
              <a:t>growing</a:t>
            </a:r>
            <a:r>
              <a:rPr lang="it-IT" baseline="0" dirty="0" smtClean="0"/>
              <a:t> the </a:t>
            </a:r>
            <a:r>
              <a:rPr lang="it-IT" baseline="0" dirty="0" err="1" smtClean="0"/>
              <a:t>consensus</a:t>
            </a:r>
            <a:r>
              <a:rPr lang="it-IT" baseline="0" dirty="0" smtClean="0"/>
              <a:t> and </a:t>
            </a:r>
            <a:r>
              <a:rPr lang="it-IT" baseline="0" dirty="0" err="1" smtClean="0"/>
              <a:t>awareness</a:t>
            </a:r>
            <a:r>
              <a:rPr lang="it-IT" baseline="0" dirty="0" smtClean="0"/>
              <a:t> </a:t>
            </a:r>
            <a:r>
              <a:rPr lang="it-IT" baseline="0" dirty="0" err="1" smtClean="0"/>
              <a:t>around</a:t>
            </a:r>
            <a:r>
              <a:rPr lang="it-IT" baseline="0" dirty="0" smtClean="0"/>
              <a:t> the innovative </a:t>
            </a:r>
            <a:r>
              <a:rPr lang="it-IT" baseline="0" dirty="0" err="1" smtClean="0"/>
              <a:t>results</a:t>
            </a:r>
            <a:r>
              <a:rPr lang="it-IT" baseline="0" dirty="0" smtClean="0"/>
              <a:t> for </a:t>
            </a:r>
            <a:r>
              <a:rPr lang="it-IT" baseline="0" dirty="0" err="1" smtClean="0"/>
              <a:t>supporting</a:t>
            </a:r>
            <a:r>
              <a:rPr lang="it-IT" baseline="0" dirty="0" smtClean="0"/>
              <a:t> LTDP </a:t>
            </a:r>
            <a:r>
              <a:rPr lang="it-IT" baseline="0" dirty="0" err="1" smtClean="0"/>
              <a:t>tasks</a:t>
            </a:r>
            <a:r>
              <a:rPr lang="it-IT" baseline="0" dirty="0" smtClean="0"/>
              <a:t>. </a:t>
            </a:r>
          </a:p>
          <a:p>
            <a:pPr marL="171450" indent="-171450">
              <a:buFont typeface="Arial" pitchFamily="34" charset="0"/>
              <a:buChar char="•"/>
            </a:pPr>
            <a:r>
              <a:rPr lang="it-IT" baseline="0" dirty="0" err="1" smtClean="0"/>
              <a:t>Moreover</a:t>
            </a:r>
            <a:r>
              <a:rPr lang="it-IT" baseline="0" dirty="0" smtClean="0"/>
              <a:t>, workshops </a:t>
            </a:r>
            <a:r>
              <a:rPr lang="it-IT" baseline="0" dirty="0" err="1" smtClean="0"/>
              <a:t>will</a:t>
            </a:r>
            <a:r>
              <a:rPr lang="it-IT" baseline="0" dirty="0" smtClean="0"/>
              <a:t> be </a:t>
            </a:r>
            <a:r>
              <a:rPr lang="it-IT" baseline="0" dirty="0" err="1" smtClean="0"/>
              <a:t>arranged</a:t>
            </a:r>
            <a:r>
              <a:rPr lang="it-IT" baseline="0" dirty="0" smtClean="0"/>
              <a:t> in </a:t>
            </a:r>
            <a:r>
              <a:rPr lang="it-IT" baseline="0" dirty="0" err="1" smtClean="0"/>
              <a:t>cooperation</a:t>
            </a:r>
            <a:r>
              <a:rPr lang="it-IT" baseline="0" dirty="0" smtClean="0"/>
              <a:t> with </a:t>
            </a:r>
            <a:r>
              <a:rPr lang="it-IT" baseline="0" dirty="0" err="1" smtClean="0"/>
              <a:t>other</a:t>
            </a:r>
            <a:r>
              <a:rPr lang="it-IT" baseline="0" dirty="0" smtClean="0"/>
              <a:t> LTDP </a:t>
            </a:r>
            <a:r>
              <a:rPr lang="it-IT" baseline="0" dirty="0" err="1" smtClean="0"/>
              <a:t>initiatives</a:t>
            </a:r>
            <a:r>
              <a:rPr lang="it-IT" baseline="0" dirty="0" smtClean="0"/>
              <a:t> for </a:t>
            </a:r>
            <a:r>
              <a:rPr lang="it-IT" baseline="0" dirty="0" err="1" smtClean="0"/>
              <a:t>addressing</a:t>
            </a:r>
            <a:r>
              <a:rPr lang="it-IT" baseline="0" dirty="0" smtClean="0"/>
              <a:t> </a:t>
            </a:r>
            <a:r>
              <a:rPr lang="it-IT" baseline="0" dirty="0" err="1" smtClean="0"/>
              <a:t>efficiently</a:t>
            </a:r>
            <a:r>
              <a:rPr lang="it-IT" baseline="0" dirty="0" smtClean="0"/>
              <a:t> the </a:t>
            </a:r>
            <a:r>
              <a:rPr lang="it-IT" baseline="0" dirty="0" err="1" smtClean="0"/>
              <a:t>issues</a:t>
            </a:r>
            <a:r>
              <a:rPr lang="it-IT" baseline="0" dirty="0" smtClean="0"/>
              <a:t> (</a:t>
            </a:r>
            <a:r>
              <a:rPr lang="it-IT" baseline="0" dirty="0" err="1" smtClean="0"/>
              <a:t>especially</a:t>
            </a:r>
            <a:r>
              <a:rPr lang="it-IT" baseline="0" dirty="0" smtClean="0"/>
              <a:t> from the </a:t>
            </a:r>
            <a:r>
              <a:rPr lang="it-IT" baseline="0" dirty="0" err="1" smtClean="0"/>
              <a:t>research</a:t>
            </a:r>
            <a:r>
              <a:rPr lang="it-IT" baseline="0" dirty="0" smtClean="0"/>
              <a:t> </a:t>
            </a:r>
            <a:r>
              <a:rPr lang="it-IT" baseline="0" dirty="0" err="1" smtClean="0"/>
              <a:t>perspectives</a:t>
            </a:r>
            <a:r>
              <a:rPr lang="it-IT" baseline="0" dirty="0" smtClean="0"/>
              <a:t>)</a:t>
            </a:r>
          </a:p>
          <a:p>
            <a:pPr marL="171450" indent="-171450">
              <a:buFont typeface="Arial" pitchFamily="34" charset="0"/>
              <a:buChar char="•"/>
            </a:pPr>
            <a:r>
              <a:rPr lang="it-IT" baseline="0" dirty="0" smtClean="0"/>
              <a:t>The </a:t>
            </a:r>
            <a:r>
              <a:rPr lang="it-IT" baseline="0" dirty="0" err="1" smtClean="0"/>
              <a:t>Final</a:t>
            </a:r>
            <a:r>
              <a:rPr lang="it-IT" baseline="0" dirty="0" smtClean="0"/>
              <a:t> release (iterative and </a:t>
            </a:r>
            <a:r>
              <a:rPr lang="it-IT" baseline="0" dirty="0" err="1" smtClean="0"/>
              <a:t>incremental</a:t>
            </a:r>
            <a:r>
              <a:rPr lang="it-IT" baseline="0" dirty="0" smtClean="0"/>
              <a:t> </a:t>
            </a:r>
            <a:r>
              <a:rPr lang="it-IT" baseline="0" dirty="0" err="1" smtClean="0"/>
              <a:t>development</a:t>
            </a:r>
            <a:r>
              <a:rPr lang="it-IT" baseline="0" dirty="0" smtClean="0"/>
              <a:t> </a:t>
            </a:r>
            <a:r>
              <a:rPr lang="it-IT" baseline="0" dirty="0" err="1" smtClean="0"/>
              <a:t>process</a:t>
            </a:r>
            <a:r>
              <a:rPr lang="it-IT" baseline="0" dirty="0" smtClean="0"/>
              <a:t>) of Interactive Platform </a:t>
            </a:r>
            <a:r>
              <a:rPr lang="it-IT" baseline="0" dirty="0" err="1" smtClean="0"/>
              <a:t>will</a:t>
            </a:r>
            <a:r>
              <a:rPr lang="it-IT" baseline="0" dirty="0" smtClean="0"/>
              <a:t> </a:t>
            </a:r>
            <a:r>
              <a:rPr lang="it-IT" baseline="0" dirty="0" err="1" smtClean="0"/>
              <a:t>allow</a:t>
            </a:r>
            <a:r>
              <a:rPr lang="it-IT" baseline="0" dirty="0" smtClean="0"/>
              <a:t> to </a:t>
            </a:r>
            <a:r>
              <a:rPr lang="it-IT" baseline="0" dirty="0" err="1" smtClean="0"/>
              <a:t>move</a:t>
            </a:r>
            <a:r>
              <a:rPr lang="it-IT" baseline="0" dirty="0" smtClean="0"/>
              <a:t> </a:t>
            </a:r>
            <a:r>
              <a:rPr lang="it-IT" baseline="0" dirty="0" err="1" smtClean="0"/>
              <a:t>forward</a:t>
            </a:r>
            <a:r>
              <a:rPr lang="it-IT" baseline="0" dirty="0" smtClean="0"/>
              <a:t> by </a:t>
            </a:r>
            <a:r>
              <a:rPr lang="it-IT" baseline="0" dirty="0" err="1" smtClean="0"/>
              <a:t>performing</a:t>
            </a:r>
            <a:r>
              <a:rPr lang="it-IT" baseline="0" dirty="0" smtClean="0"/>
              <a:t>:</a:t>
            </a:r>
          </a:p>
          <a:p>
            <a:pPr marL="628650" lvl="1" indent="-171450">
              <a:buFont typeface="Arial" pitchFamily="34" charset="0"/>
              <a:buChar char="•"/>
            </a:pPr>
            <a:r>
              <a:rPr lang="it-IT" baseline="0" dirty="0" smtClean="0"/>
              <a:t>«User </a:t>
            </a:r>
            <a:r>
              <a:rPr lang="it-IT" baseline="0" dirty="0" err="1" smtClean="0"/>
              <a:t>Testing</a:t>
            </a:r>
            <a:r>
              <a:rPr lang="it-IT" baseline="0" dirty="0" smtClean="0"/>
              <a:t>» </a:t>
            </a:r>
          </a:p>
          <a:p>
            <a:pPr marL="628650" lvl="1" indent="-171450">
              <a:buFont typeface="Arial" pitchFamily="34" charset="0"/>
              <a:buChar char="•"/>
            </a:pPr>
            <a:r>
              <a:rPr lang="it-IT" baseline="0" dirty="0" smtClean="0"/>
              <a:t>««Services </a:t>
            </a:r>
            <a:r>
              <a:rPr lang="it-IT" baseline="0" dirty="0" err="1" smtClean="0"/>
              <a:t>Assessment</a:t>
            </a:r>
            <a:r>
              <a:rPr lang="it-IT" baseline="0" dirty="0" smtClean="0"/>
              <a:t> &amp; </a:t>
            </a:r>
            <a:r>
              <a:rPr lang="it-IT" baseline="0" dirty="0" err="1" smtClean="0"/>
              <a:t>Evolution</a:t>
            </a:r>
            <a:r>
              <a:rPr lang="it-IT" baseline="0" dirty="0" smtClean="0"/>
              <a:t>»</a:t>
            </a:r>
          </a:p>
          <a:p>
            <a:pPr marL="171450" lvl="0" indent="-171450">
              <a:buFont typeface="Arial" pitchFamily="34" charset="0"/>
              <a:buChar char="•"/>
            </a:pPr>
            <a:r>
              <a:rPr lang="it-IT" baseline="0" dirty="0" err="1" smtClean="0"/>
              <a:t>Based</a:t>
            </a:r>
            <a:r>
              <a:rPr lang="it-IT" baseline="0" dirty="0" smtClean="0"/>
              <a:t> on </a:t>
            </a:r>
            <a:r>
              <a:rPr lang="it-IT" baseline="0" dirty="0" err="1" smtClean="0"/>
              <a:t>those</a:t>
            </a:r>
            <a:r>
              <a:rPr lang="it-IT" baseline="0" dirty="0" smtClean="0"/>
              <a:t> </a:t>
            </a:r>
            <a:r>
              <a:rPr lang="it-IT" baseline="0" dirty="0" err="1" smtClean="0"/>
              <a:t>important</a:t>
            </a:r>
            <a:r>
              <a:rPr lang="it-IT" baseline="0" dirty="0" smtClean="0"/>
              <a:t> reports, the ES-community </a:t>
            </a:r>
            <a:r>
              <a:rPr lang="it-IT" baseline="0" dirty="0" err="1" smtClean="0"/>
              <a:t>could</a:t>
            </a:r>
            <a:r>
              <a:rPr lang="it-IT" baseline="0" dirty="0" smtClean="0"/>
              <a:t> take the right </a:t>
            </a:r>
            <a:r>
              <a:rPr lang="it-IT" baseline="0" dirty="0" err="1" smtClean="0"/>
              <a:t>decision</a:t>
            </a:r>
            <a:r>
              <a:rPr lang="it-IT" baseline="0" dirty="0" smtClean="0"/>
              <a:t> for </a:t>
            </a:r>
            <a:r>
              <a:rPr lang="it-IT" baseline="0" dirty="0" err="1" smtClean="0"/>
              <a:t>adoption</a:t>
            </a:r>
            <a:r>
              <a:rPr lang="it-IT" baseline="0" dirty="0" smtClean="0"/>
              <a:t> or </a:t>
            </a:r>
            <a:r>
              <a:rPr lang="it-IT" baseline="0" dirty="0" err="1" smtClean="0"/>
              <a:t>evolution</a:t>
            </a:r>
            <a:r>
              <a:rPr lang="it-IT" baseline="0" dirty="0" smtClean="0"/>
              <a:t>. </a:t>
            </a:r>
            <a:r>
              <a:rPr lang="it-IT" baseline="0" dirty="0" err="1" smtClean="0"/>
              <a:t>Moreover</a:t>
            </a:r>
            <a:r>
              <a:rPr lang="it-IT" baseline="0" dirty="0" smtClean="0"/>
              <a:t>, a </a:t>
            </a:r>
            <a:r>
              <a:rPr lang="it-IT" baseline="0" dirty="0" err="1" smtClean="0"/>
              <a:t>liason</a:t>
            </a:r>
            <a:r>
              <a:rPr lang="it-IT" baseline="0" dirty="0" smtClean="0"/>
              <a:t> </a:t>
            </a:r>
            <a:r>
              <a:rPr lang="it-IT" baseline="0" dirty="0" err="1" smtClean="0"/>
              <a:t>activity</a:t>
            </a:r>
            <a:r>
              <a:rPr lang="it-IT" baseline="0" dirty="0" smtClean="0"/>
              <a:t> </a:t>
            </a:r>
            <a:r>
              <a:rPr lang="it-IT" baseline="0" dirty="0" err="1" smtClean="0"/>
              <a:t>could</a:t>
            </a:r>
            <a:r>
              <a:rPr lang="it-IT" baseline="0" dirty="0" smtClean="0"/>
              <a:t> be </a:t>
            </a:r>
            <a:r>
              <a:rPr lang="it-IT" baseline="0" dirty="0" err="1" smtClean="0"/>
              <a:t>considered</a:t>
            </a:r>
            <a:r>
              <a:rPr lang="it-IT" baseline="0" dirty="0" smtClean="0"/>
              <a:t> for </a:t>
            </a:r>
            <a:r>
              <a:rPr lang="it-IT" baseline="0" dirty="0" err="1" smtClean="0"/>
              <a:t>identifying</a:t>
            </a:r>
            <a:r>
              <a:rPr lang="it-IT" baseline="0" dirty="0" smtClean="0"/>
              <a:t> «</a:t>
            </a:r>
            <a:r>
              <a:rPr lang="it-IT" baseline="0" dirty="0" err="1" smtClean="0"/>
              <a:t>priorities</a:t>
            </a:r>
            <a:r>
              <a:rPr lang="it-IT" baseline="0" dirty="0" smtClean="0"/>
              <a:t> and </a:t>
            </a:r>
            <a:r>
              <a:rPr lang="it-IT" baseline="0" dirty="0" err="1" smtClean="0"/>
              <a:t>interests</a:t>
            </a:r>
            <a:r>
              <a:rPr lang="it-IT" baseline="0" dirty="0" smtClean="0"/>
              <a:t>» </a:t>
            </a:r>
            <a:r>
              <a:rPr lang="it-IT" baseline="0" dirty="0" err="1" smtClean="0"/>
              <a:t>within</a:t>
            </a:r>
            <a:r>
              <a:rPr lang="it-IT" baseline="0" dirty="0" smtClean="0"/>
              <a:t> the SCIDIP-ES </a:t>
            </a:r>
            <a:r>
              <a:rPr lang="it-IT" baseline="0" dirty="0" err="1" smtClean="0"/>
              <a:t>services</a:t>
            </a:r>
            <a:r>
              <a:rPr lang="it-IT" baseline="0" dirty="0" smtClean="0"/>
              <a:t>/</a:t>
            </a:r>
            <a:r>
              <a:rPr lang="it-IT" baseline="0" dirty="0" err="1" smtClean="0"/>
              <a:t>toolkits</a:t>
            </a:r>
            <a:r>
              <a:rPr lang="it-IT" baseline="0" dirty="0" smtClean="0"/>
              <a:t>.</a:t>
            </a:r>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12</a:t>
            </a:fld>
            <a:endParaRPr lang="en-GB"/>
          </a:p>
        </p:txBody>
      </p:sp>
    </p:spTree>
    <p:extLst>
      <p:ext uri="{BB962C8B-B14F-4D97-AF65-F5344CB8AC3E}">
        <p14:creationId xmlns:p14="http://schemas.microsoft.com/office/powerpoint/2010/main" val="295597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dirty="0" smtClean="0">
                <a:latin typeface="Calibri" charset="0"/>
              </a:rPr>
              <a:t>The need to preserve data is expressed by different communities in different domains. Earth Science is a key example of broad and worldwide distributed community with this need and is very active in the Data preservation field.</a:t>
            </a:r>
          </a:p>
          <a:p>
            <a:r>
              <a:rPr lang="en-US" dirty="0" smtClean="0">
                <a:latin typeface="Calibri" charset="0"/>
              </a:rPr>
              <a:t>Several projects in the past have addressed digital data preservation and produced visions, tools, approaches, prototype services, etc.</a:t>
            </a:r>
          </a:p>
          <a:p>
            <a:r>
              <a:rPr lang="en-US" dirty="0" smtClean="0">
                <a:latin typeface="Calibri" charset="0"/>
              </a:rPr>
              <a:t>Infrastructure and standards related to digital data and archiving models (e.g. OAIS) are in place.</a:t>
            </a:r>
          </a:p>
          <a:p>
            <a:endParaRPr lang="en-US" dirty="0" smtClean="0">
              <a:latin typeface="Calibri" charset="0"/>
            </a:endParaRPr>
          </a:p>
          <a:p>
            <a:r>
              <a:rPr lang="en-US" dirty="0" smtClean="0">
                <a:latin typeface="Calibri" charset="0"/>
              </a:rPr>
              <a:t>SCIDIP-ES is putting together in the same project key user and provider communities in the Earth Science and in other domains, is including the key technology partners from the key FP projects who addressed in the past the preservation of digital data, and has unique links to standardization bodies and broader communities in particular in the Earth Science domain.</a:t>
            </a:r>
          </a:p>
          <a:p>
            <a:pPr eaLnBrk="1" hangingPunct="1">
              <a:spcBef>
                <a:spcPct val="0"/>
              </a:spcBef>
            </a:pPr>
            <a:endParaRPr lang="en-GB" dirty="0" smtClean="0">
              <a:latin typeface="Calibri" charset="0"/>
            </a:endParaRPr>
          </a:p>
          <a:p>
            <a:pPr eaLnBrk="1" hangingPunct="1">
              <a:spcBef>
                <a:spcPct val="0"/>
              </a:spcBef>
            </a:pPr>
            <a:endParaRPr lang="en-GB" dirty="0" smtClean="0">
              <a:latin typeface="Calibri" charset="0"/>
            </a:endParaRPr>
          </a:p>
          <a:p>
            <a:pPr eaLnBrk="1" hangingPunct="1">
              <a:spcBef>
                <a:spcPct val="0"/>
              </a:spcBef>
            </a:pPr>
            <a:endParaRPr lang="en-GB" dirty="0" smtClean="0">
              <a:latin typeface="Calibri" charset="0"/>
            </a:endParaRPr>
          </a:p>
          <a:p>
            <a:pPr eaLnBrk="1" hangingPunct="1">
              <a:spcBef>
                <a:spcPct val="0"/>
              </a:spcBef>
            </a:pPr>
            <a:r>
              <a:rPr lang="en-GB" b="1" dirty="0" smtClean="0">
                <a:latin typeface="Calibri" charset="0"/>
              </a:rPr>
              <a:t>BACK-UP TEXT</a:t>
            </a:r>
          </a:p>
          <a:p>
            <a:pPr eaLnBrk="1" hangingPunct="1">
              <a:spcBef>
                <a:spcPct val="0"/>
              </a:spcBef>
            </a:pPr>
            <a:r>
              <a:rPr lang="en-GB" dirty="0" smtClean="0">
                <a:latin typeface="Calibri" charset="0"/>
              </a:rPr>
              <a:t>This was produced recently by the EU’s High Level Expert Group on Scientific data – presented to Commissioner Redding last year.</a:t>
            </a:r>
          </a:p>
          <a:p>
            <a:pPr marL="533400" lvl="1" indent="-266700" eaLnBrk="1" hangingPunct="1">
              <a:lnSpc>
                <a:spcPct val="90000"/>
              </a:lnSpc>
              <a:spcBef>
                <a:spcPts val="600"/>
              </a:spcBef>
              <a:buClr>
                <a:schemeClr val="tx1"/>
              </a:buClr>
              <a:buFont typeface="Wingdings" charset="0"/>
              <a:buChar char="q"/>
            </a:pPr>
            <a:r>
              <a:rPr lang="en-GB" sz="1400" dirty="0" smtClean="0">
                <a:latin typeface="Myriad Pro" charset="0"/>
              </a:rPr>
              <a:t>Create a robust, reliable, flexible, green, evolvable data framework with appropriate governance and long-term funding schemes to key services such as Persistent Identification and registries of metadata.</a:t>
            </a:r>
          </a:p>
          <a:p>
            <a:pPr marL="533400" lvl="1" indent="-266700" eaLnBrk="1" hangingPunct="1">
              <a:lnSpc>
                <a:spcPct val="90000"/>
              </a:lnSpc>
              <a:spcBef>
                <a:spcPts val="600"/>
              </a:spcBef>
              <a:buClr>
                <a:schemeClr val="tx1"/>
              </a:buClr>
              <a:buFont typeface="Wingdings" charset="0"/>
              <a:buChar char="q"/>
            </a:pPr>
            <a:r>
              <a:rPr lang="en-GB" sz="1400" dirty="0" smtClean="0">
                <a:latin typeface="Myriad Pro" charset="0"/>
              </a:rPr>
              <a:t>Propose a directive demanding that data descriptions and provenance are associated with public (and other) data.</a:t>
            </a:r>
          </a:p>
          <a:p>
            <a:pPr marL="533400" lvl="1" indent="-266700" eaLnBrk="1" hangingPunct="1">
              <a:lnSpc>
                <a:spcPct val="90000"/>
              </a:lnSpc>
              <a:spcBef>
                <a:spcPts val="600"/>
              </a:spcBef>
              <a:buClr>
                <a:schemeClr val="tx1"/>
              </a:buClr>
              <a:buFont typeface="Wingdings" charset="0"/>
              <a:buChar char="q"/>
            </a:pPr>
            <a:r>
              <a:rPr lang="en-GB" sz="1400" dirty="0" smtClean="0">
                <a:latin typeface="Myriad Pro" charset="0"/>
              </a:rPr>
              <a:t>Create a directive to set up a unified authentication and authorisation system.</a:t>
            </a:r>
          </a:p>
          <a:p>
            <a:pPr marL="533400" lvl="1" indent="-266700" eaLnBrk="1" hangingPunct="1">
              <a:lnSpc>
                <a:spcPct val="90000"/>
              </a:lnSpc>
              <a:spcBef>
                <a:spcPts val="600"/>
              </a:spcBef>
              <a:buClr>
                <a:schemeClr val="tx1"/>
              </a:buClr>
              <a:buFont typeface="Wingdings" charset="0"/>
              <a:buChar char="q"/>
            </a:pPr>
            <a:r>
              <a:rPr lang="en-GB" sz="1400" dirty="0" smtClean="0">
                <a:latin typeface="Myriad Pro" charset="0"/>
              </a:rPr>
              <a:t>Set Grand Challenges to aggregate domains.</a:t>
            </a:r>
          </a:p>
          <a:p>
            <a:pPr marL="533400" lvl="1" indent="-266700" eaLnBrk="1" hangingPunct="1">
              <a:lnSpc>
                <a:spcPct val="90000"/>
              </a:lnSpc>
              <a:spcBef>
                <a:spcPts val="600"/>
              </a:spcBef>
              <a:buClr>
                <a:schemeClr val="tx1"/>
              </a:buClr>
              <a:buFont typeface="Wingdings" charset="0"/>
              <a:buChar char="q"/>
            </a:pPr>
            <a:r>
              <a:rPr lang="en-GB" sz="1400" dirty="0" smtClean="0">
                <a:latin typeface="Myriad Pro" charset="0"/>
              </a:rPr>
              <a:t>Provide “forums” to define strategies at disciplinary and cross-disciplinary levels for metadata definition.</a:t>
            </a:r>
          </a:p>
          <a:p>
            <a:pPr marL="533400" lvl="1" indent="-266700" eaLnBrk="1" hangingPunct="1">
              <a:lnSpc>
                <a:spcPct val="90000"/>
              </a:lnSpc>
              <a:spcBef>
                <a:spcPts val="600"/>
              </a:spcBef>
              <a:buClr>
                <a:schemeClr val="tx1"/>
              </a:buClr>
            </a:pPr>
            <a:endParaRPr lang="en-GB" sz="700" b="1" dirty="0" smtClean="0">
              <a:solidFill>
                <a:srgbClr val="FF0000"/>
              </a:solidFill>
              <a:latin typeface="Myriad Pro" charset="0"/>
            </a:endParaRPr>
          </a:p>
          <a:p>
            <a:pPr marL="533400" lvl="1" indent="-266700" eaLnBrk="1" hangingPunct="1">
              <a:lnSpc>
                <a:spcPct val="90000"/>
              </a:lnSpc>
              <a:spcBef>
                <a:spcPts val="600"/>
              </a:spcBef>
              <a:buClr>
                <a:schemeClr val="tx1"/>
              </a:buClr>
            </a:pPr>
            <a:r>
              <a:rPr lang="en-GB" sz="1400" b="1" dirty="0" smtClean="0">
                <a:solidFill>
                  <a:srgbClr val="FF0000"/>
                </a:solidFill>
                <a:latin typeface="Myriad Pro" charset="0"/>
              </a:rPr>
              <a:t>IMPACT IF ACHIEVED</a:t>
            </a:r>
          </a:p>
          <a:p>
            <a:pPr marL="533400" lvl="1" indent="-266700" eaLnBrk="1" hangingPunct="1">
              <a:lnSpc>
                <a:spcPct val="90000"/>
              </a:lnSpc>
              <a:spcBef>
                <a:spcPts val="600"/>
              </a:spcBef>
              <a:buClr>
                <a:schemeClr val="tx1"/>
              </a:buClr>
              <a:buFont typeface="Wingdings" charset="0"/>
              <a:buChar char="q"/>
            </a:pPr>
            <a:r>
              <a:rPr lang="en-GB" sz="1400" dirty="0" smtClean="0">
                <a:latin typeface="Myriad Pro" charset="0"/>
              </a:rPr>
              <a:t>Dramatic progress in the efficiency of the scientific process, and rapid advances in our understanding of our complex world, enabling the best brains to thrive wherever they are.</a:t>
            </a:r>
          </a:p>
          <a:p>
            <a:pPr eaLnBrk="1" hangingPunct="1">
              <a:spcBef>
                <a:spcPct val="0"/>
              </a:spcBef>
            </a:pPr>
            <a:endParaRPr lang="en-GB" dirty="0" smtClean="0">
              <a:latin typeface="Calibri" charset="0"/>
            </a:endParaRPr>
          </a:p>
          <a:p>
            <a:pPr eaLnBrk="1" hangingPunct="1">
              <a:spcBef>
                <a:spcPct val="0"/>
              </a:spcBef>
            </a:pPr>
            <a:endParaRPr lang="it-IT" dirty="0" smtClean="0">
              <a:latin typeface="Calibri" charset="0"/>
            </a:endParaRPr>
          </a:p>
          <a:p>
            <a:endParaRPr lang="en-GB" dirty="0"/>
          </a:p>
        </p:txBody>
      </p:sp>
      <p:sp>
        <p:nvSpPr>
          <p:cNvPr id="4" name="Segnaposto piè di pagina 3"/>
          <p:cNvSpPr>
            <a:spLocks noGrp="1"/>
          </p:cNvSpPr>
          <p:nvPr>
            <p:ph type="ftr" sz="quarter" idx="10"/>
          </p:nvPr>
        </p:nvSpPr>
        <p:spPr/>
        <p:txBody>
          <a:bodyPr/>
          <a:lstStyle/>
          <a:p>
            <a:endParaRPr lang="en-GB"/>
          </a:p>
        </p:txBody>
      </p:sp>
      <p:sp>
        <p:nvSpPr>
          <p:cNvPr id="5" name="Segnaposto numero diapositiva 4"/>
          <p:cNvSpPr>
            <a:spLocks noGrp="1"/>
          </p:cNvSpPr>
          <p:nvPr>
            <p:ph type="sldNum" sz="quarter" idx="11"/>
          </p:nvPr>
        </p:nvSpPr>
        <p:spPr/>
        <p:txBody>
          <a:bodyPr/>
          <a:lstStyle/>
          <a:p>
            <a:fld id="{27A6ADFD-A2AC-FD4F-B259-C9484C53F3A7}" type="slidenum">
              <a:rPr lang="en-GB" smtClean="0"/>
              <a:t>14</a:t>
            </a:fld>
            <a:endParaRPr lang="en-GB"/>
          </a:p>
        </p:txBody>
      </p:sp>
    </p:spTree>
    <p:extLst>
      <p:ext uri="{BB962C8B-B14F-4D97-AF65-F5344CB8AC3E}">
        <p14:creationId xmlns:p14="http://schemas.microsoft.com/office/powerpoint/2010/main" val="1504501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6160" y="472485"/>
            <a:ext cx="8540044" cy="1524000"/>
          </a:xfrm>
        </p:spPr>
        <p:txBody>
          <a:bodyPr>
            <a:noAutofit/>
          </a:bodyPr>
          <a:lstStyle>
            <a:lvl1pPr>
              <a:defRPr sz="4000" b="1" i="0" baseline="0">
                <a:latin typeface="Calibri"/>
                <a:cs typeface="Calibri"/>
              </a:defRPr>
            </a:lvl1pPr>
          </a:lstStyle>
          <a:p>
            <a:r>
              <a:rPr lang="it-IT" dirty="0" smtClean="0"/>
              <a:t>Presentation Title</a:t>
            </a:r>
            <a:endParaRPr lang="en-US" dirty="0"/>
          </a:p>
        </p:txBody>
      </p:sp>
      <p:sp>
        <p:nvSpPr>
          <p:cNvPr id="3" name="Subtitle 2"/>
          <p:cNvSpPr>
            <a:spLocks noGrp="1"/>
          </p:cNvSpPr>
          <p:nvPr>
            <p:ph type="subTitle" idx="1" hasCustomPrompt="1"/>
          </p:nvPr>
        </p:nvSpPr>
        <p:spPr>
          <a:xfrm>
            <a:off x="316160" y="4724400"/>
            <a:ext cx="8540044" cy="559913"/>
          </a:xfrm>
        </p:spPr>
        <p:txBody>
          <a:bodyPr anchor="t" anchorCtr="0">
            <a:normAutofit/>
          </a:bodyPr>
          <a:lstStyle>
            <a:lvl1pPr marL="0" indent="0" algn="l">
              <a:buNone/>
              <a:defRPr sz="2400">
                <a:solidFill>
                  <a:schemeClr val="tx2"/>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 Sub-Title</a:t>
            </a:r>
            <a:endParaRPr lang="en-US" dirty="0"/>
          </a:p>
        </p:txBody>
      </p:sp>
      <p:sp>
        <p:nvSpPr>
          <p:cNvPr id="10" name="Segnaposto testo 9"/>
          <p:cNvSpPr>
            <a:spLocks noGrp="1"/>
          </p:cNvSpPr>
          <p:nvPr>
            <p:ph type="body" sz="quarter" idx="12" hasCustomPrompt="1"/>
          </p:nvPr>
        </p:nvSpPr>
        <p:spPr>
          <a:xfrm>
            <a:off x="316160" y="5626224"/>
            <a:ext cx="2486025" cy="361950"/>
          </a:xfrm>
        </p:spPr>
        <p:txBody>
          <a:bodyPr/>
          <a:lstStyle>
            <a:lvl1pPr marL="0" indent="0">
              <a:buNone/>
              <a:defRPr>
                <a:latin typeface="Calibri"/>
                <a:cs typeface="Calibri"/>
              </a:defRPr>
            </a:lvl1pPr>
          </a:lstStyle>
          <a:p>
            <a:pPr lvl="0"/>
            <a:r>
              <a:rPr lang="it-IT" dirty="0" smtClean="0"/>
              <a:t>Author</a:t>
            </a:r>
            <a:endParaRPr lang="en-GB" dirty="0"/>
          </a:p>
        </p:txBody>
      </p:sp>
      <p:sp>
        <p:nvSpPr>
          <p:cNvPr id="11" name="Segnaposto testo 9"/>
          <p:cNvSpPr>
            <a:spLocks noGrp="1"/>
          </p:cNvSpPr>
          <p:nvPr>
            <p:ph type="body" sz="quarter" idx="13" hasCustomPrompt="1"/>
          </p:nvPr>
        </p:nvSpPr>
        <p:spPr>
          <a:xfrm>
            <a:off x="6370179" y="5626224"/>
            <a:ext cx="2486025" cy="361950"/>
          </a:xfrm>
        </p:spPr>
        <p:txBody>
          <a:bodyPr/>
          <a:lstStyle>
            <a:lvl1pPr marL="0" indent="0">
              <a:buNone/>
              <a:defRPr>
                <a:latin typeface="Calibri"/>
                <a:cs typeface="Calibri"/>
              </a:defRPr>
            </a:lvl1pPr>
          </a:lstStyle>
          <a:p>
            <a:pPr lvl="0"/>
            <a:r>
              <a:rPr lang="it-IT" dirty="0" smtClean="0"/>
              <a:t>Organization</a:t>
            </a:r>
            <a:endParaRPr lang="en-GB" dirty="0"/>
          </a:p>
        </p:txBody>
      </p:sp>
      <p:pic>
        <p:nvPicPr>
          <p:cNvPr id="5" name="Immagine 4" descr="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6160" y="2220022"/>
            <a:ext cx="8540044" cy="125965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1421901" y="204136"/>
            <a:ext cx="6253606" cy="800100"/>
          </a:xfrm>
        </p:spPr>
        <p:txBody>
          <a:bodyPr>
            <a:normAutofit/>
          </a:bodyPr>
          <a:lstStyle>
            <a:lvl1pPr>
              <a:defRPr sz="4000"/>
            </a:lvl1pPr>
          </a:lstStyle>
          <a:p>
            <a:r>
              <a:rPr lang="it-IT" smtClean="0"/>
              <a:t>Fare clic per modificare stile</a:t>
            </a:r>
            <a:endParaRPr lang="en-US"/>
          </a:p>
        </p:txBody>
      </p:sp>
      <p:sp>
        <p:nvSpPr>
          <p:cNvPr id="3" name="Content Placeholder 2"/>
          <p:cNvSpPr>
            <a:spLocks noGrp="1"/>
          </p:cNvSpPr>
          <p:nvPr>
            <p:ph idx="1"/>
          </p:nvPr>
        </p:nvSpPr>
        <p:spPr>
          <a:xfrm>
            <a:off x="203644" y="1228911"/>
            <a:ext cx="8772581" cy="4847365"/>
          </a:xfrm>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pic>
        <p:nvPicPr>
          <p:cNvPr id="4" name="Immagine 3"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pic>
        <p:nvPicPr>
          <p:cNvPr id="5" name="Picture 43" descr="363px-Seventh_Framework_Programme_logo.sv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7821" y="272946"/>
            <a:ext cx="496766"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4" descr="logo_ue.gi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0717" y="236434"/>
            <a:ext cx="549519"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to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Content Placeholder 2"/>
          <p:cNvSpPr>
            <a:spLocks noGrp="1"/>
          </p:cNvSpPr>
          <p:nvPr>
            <p:ph sz="half" idx="1"/>
          </p:nvPr>
        </p:nvSpPr>
        <p:spPr>
          <a:xfrm>
            <a:off x="230906" y="1483293"/>
            <a:ext cx="4112980" cy="4569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81527" y="1491895"/>
            <a:ext cx="4259422" cy="45607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15" name="Immagine 14"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5010083"/>
            <a:ext cx="6784848" cy="876167"/>
          </a:xfrm>
        </p:spPr>
        <p:txBody>
          <a:bodyPr anchor="b">
            <a:normAutofit/>
          </a:bodyPr>
          <a:lstStyle>
            <a:lvl1pPr algn="l">
              <a:defRPr sz="5400" b="0"/>
            </a:lvl1pPr>
          </a:lstStyle>
          <a:p>
            <a:r>
              <a:rPr lang="it-IT" smtClean="0"/>
              <a:t>Fare clic per modificare stile</a:t>
            </a:r>
            <a:endParaRPr lang="en-US" dirty="0"/>
          </a:p>
        </p:txBody>
      </p:sp>
      <p:sp>
        <p:nvSpPr>
          <p:cNvPr id="3" name="Content Placeholder 2"/>
          <p:cNvSpPr>
            <a:spLocks noGrp="1"/>
          </p:cNvSpPr>
          <p:nvPr>
            <p:ph idx="1"/>
          </p:nvPr>
        </p:nvSpPr>
        <p:spPr>
          <a:xfrm>
            <a:off x="3710865" y="457200"/>
            <a:ext cx="5167089"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93973" y="457200"/>
            <a:ext cx="3141686"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7" name="Slide Number Placeholder 6"/>
          <p:cNvSpPr>
            <a:spLocks noGrp="1"/>
          </p:cNvSpPr>
          <p:nvPr>
            <p:ph type="sldNum" sz="quarter" idx="12"/>
          </p:nvPr>
        </p:nvSpPr>
        <p:spPr>
          <a:xfrm>
            <a:off x="7620000" y="5687568"/>
            <a:ext cx="762000" cy="365125"/>
          </a:xfrm>
          <a:prstGeom prst="rect">
            <a:avLst/>
          </a:prstGeom>
        </p:spPr>
        <p:txBody>
          <a:bodyPr/>
          <a:lstStyle/>
          <a:p>
            <a:fld id="{EC707430-417A-174C-80CD-4F6791CC9016}" type="slidenum">
              <a:rPr lang="en-GB" smtClean="0"/>
              <a:t>‹#›</a:t>
            </a:fld>
            <a:endParaRPr lang="en-GB"/>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5393548"/>
            <a:ext cx="7543800" cy="778651"/>
          </a:xfrm>
        </p:spPr>
        <p:txBody>
          <a:bodyPr anchor="b">
            <a:normAutofit/>
          </a:bodyPr>
          <a:lstStyle>
            <a:lvl1pPr algn="l">
              <a:defRPr sz="4400" b="0"/>
            </a:lvl1pPr>
          </a:lstStyle>
          <a:p>
            <a:r>
              <a:rPr lang="it-IT" smtClean="0"/>
              <a:t>Fare clic per modificare stile</a:t>
            </a:r>
            <a:endParaRPr lang="en-US" dirty="0"/>
          </a:p>
        </p:txBody>
      </p:sp>
      <p:sp>
        <p:nvSpPr>
          <p:cNvPr id="3" name="Picture Placeholder 2"/>
          <p:cNvSpPr>
            <a:spLocks noGrp="1"/>
          </p:cNvSpPr>
          <p:nvPr>
            <p:ph type="pic" idx="1"/>
          </p:nvPr>
        </p:nvSpPr>
        <p:spPr>
          <a:xfrm>
            <a:off x="758952" y="1897984"/>
            <a:ext cx="7543800" cy="3230326"/>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en-US"/>
          </a:p>
        </p:txBody>
      </p:sp>
      <p:sp>
        <p:nvSpPr>
          <p:cNvPr id="4" name="Text Placeholder 3"/>
          <p:cNvSpPr>
            <a:spLocks noGrp="1"/>
          </p:cNvSpPr>
          <p:nvPr>
            <p:ph type="body" sz="half" idx="2"/>
          </p:nvPr>
        </p:nvSpPr>
        <p:spPr>
          <a:xfrm>
            <a:off x="758952" y="214453"/>
            <a:ext cx="6232615" cy="1506021"/>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pic>
        <p:nvPicPr>
          <p:cNvPr id="15" name="Immagine 14"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lang="en-US" dirty="0"/>
          </a:p>
        </p:txBody>
      </p:sp>
      <p:sp>
        <p:nvSpPr>
          <p:cNvPr id="3" name="Vertical Text Placeholder 2"/>
          <p:cNvSpPr>
            <a:spLocks noGrp="1"/>
          </p:cNvSpPr>
          <p:nvPr>
            <p:ph type="body" orient="vert" idx="1"/>
          </p:nvPr>
        </p:nvSpPr>
        <p:spPr>
          <a:xfrm>
            <a:off x="238921" y="1491418"/>
            <a:ext cx="8686070" cy="3886200"/>
          </a:xfrm>
        </p:spPr>
        <p:txBody>
          <a:bodyPr vert="eaVert" anchor="t" anchorCtr="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pic>
        <p:nvPicPr>
          <p:cNvPr id="14" name="Immagine 13" descr="LogoSmallLit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4059" y="50292"/>
            <a:ext cx="1135642" cy="11205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921" y="204136"/>
            <a:ext cx="6781800" cy="800100"/>
          </a:xfrm>
          <a:prstGeom prst="rect">
            <a:avLst/>
          </a:prstGeom>
        </p:spPr>
        <p:txBody>
          <a:bodyPr vert="horz" lIns="91440" tIns="45720" rIns="91440" bIns="45720" rtlCol="0" anchor="b" anchorCtr="0">
            <a:normAutofit/>
          </a:bodyPr>
          <a:lstStyle/>
          <a:p>
            <a:r>
              <a:rPr lang="it-IT" dirty="0" smtClean="0"/>
              <a:t>Fare clic per modificare stile</a:t>
            </a:r>
            <a:endParaRPr lang="en-US" dirty="0"/>
          </a:p>
        </p:txBody>
      </p:sp>
      <p:sp>
        <p:nvSpPr>
          <p:cNvPr id="3" name="Text Placeholder 2"/>
          <p:cNvSpPr>
            <a:spLocks noGrp="1"/>
          </p:cNvSpPr>
          <p:nvPr>
            <p:ph type="body" idx="1"/>
          </p:nvPr>
        </p:nvSpPr>
        <p:spPr>
          <a:xfrm>
            <a:off x="227162" y="1228912"/>
            <a:ext cx="8713786" cy="4850104"/>
          </a:xfrm>
          <a:prstGeom prst="rect">
            <a:avLst/>
          </a:prstGeom>
        </p:spPr>
        <p:txBody>
          <a:bodyPr vert="horz" lIns="91440" tIns="45720" rIns="91440" bIns="45720" rtlCol="0" anchor="ctr" anchorCtr="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7" name="Mostrina 6"/>
          <p:cNvSpPr/>
          <p:nvPr/>
        </p:nvSpPr>
        <p:spPr>
          <a:xfrm>
            <a:off x="3119821" y="6246689"/>
            <a:ext cx="2951986" cy="109038"/>
          </a:xfrm>
          <a:prstGeom prst="chevron">
            <a:avLst/>
          </a:prstGeom>
          <a:solidFill>
            <a:srgbClr val="00964B"/>
          </a:solidFill>
          <a:ln>
            <a:solidFill>
              <a:srgbClr val="00964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noFill/>
              </a:ln>
              <a:solidFill>
                <a:schemeClr val="tx1"/>
              </a:solidFill>
              <a:effectLst/>
            </a:endParaRPr>
          </a:p>
        </p:txBody>
      </p:sp>
      <p:sp>
        <p:nvSpPr>
          <p:cNvPr id="8" name="Mostrina 7"/>
          <p:cNvSpPr/>
          <p:nvPr/>
        </p:nvSpPr>
        <p:spPr>
          <a:xfrm>
            <a:off x="238921" y="6247727"/>
            <a:ext cx="2880900" cy="108000"/>
          </a:xfrm>
          <a:prstGeom prst="chevron">
            <a:avLst/>
          </a:prstGeom>
          <a:solidFill>
            <a:srgbClr val="EF792F"/>
          </a:solidFill>
          <a:ln>
            <a:solidFill>
              <a:srgbClr val="EF792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noFill/>
              </a:ln>
              <a:solidFill>
                <a:schemeClr val="tx1"/>
              </a:solidFill>
              <a:effectLst/>
            </a:endParaRPr>
          </a:p>
        </p:txBody>
      </p:sp>
      <p:sp>
        <p:nvSpPr>
          <p:cNvPr id="10" name="Mostrina 9"/>
          <p:cNvSpPr/>
          <p:nvPr/>
        </p:nvSpPr>
        <p:spPr>
          <a:xfrm>
            <a:off x="6071807" y="6247727"/>
            <a:ext cx="2880900" cy="108000"/>
          </a:xfrm>
          <a:prstGeom prst="chevron">
            <a:avLst/>
          </a:prstGeom>
          <a:solidFill>
            <a:srgbClr val="0099D8"/>
          </a:solidFill>
          <a:ln>
            <a:solidFill>
              <a:srgbClr val="0099D8"/>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n>
                <a:noFill/>
              </a:ln>
              <a:solidFill>
                <a:schemeClr val="tx1"/>
              </a:solidFill>
              <a:effectLst/>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8" r:id="rId4"/>
    <p:sldLayoutId id="2147483669" r:id="rId5"/>
    <p:sldLayoutId id="2147483670" r:id="rId6"/>
  </p:sldLayoutIdLst>
  <p:hf sldNum="0" hdr="0" ftr="0" dt="0"/>
  <p:txStyles>
    <p:titleStyle>
      <a:lvl1pPr algn="l" defTabSz="914400" rtl="0" eaLnBrk="1" latinLnBrk="0" hangingPunct="1">
        <a:spcBef>
          <a:spcPct val="0"/>
        </a:spcBef>
        <a:buNone/>
        <a:defRPr sz="4400" kern="1200">
          <a:solidFill>
            <a:schemeClr val="tx1">
              <a:lumMod val="85000"/>
              <a:lumOff val="15000"/>
            </a:schemeClr>
          </a:solidFill>
          <a:latin typeface="Calibri"/>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800" kern="1200">
          <a:solidFill>
            <a:schemeClr val="tx1">
              <a:lumMod val="95000"/>
              <a:lumOff val="5000"/>
            </a:schemeClr>
          </a:solidFill>
          <a:latin typeface="Calibri"/>
          <a:ea typeface="+mn-ea"/>
          <a:cs typeface="Calibri"/>
        </a:defRPr>
      </a:lvl1pPr>
      <a:lvl2pPr marL="594360" indent="-274320" algn="l" defTabSz="914400" rtl="0" eaLnBrk="1" latinLnBrk="0" hangingPunct="1">
        <a:spcBef>
          <a:spcPct val="20000"/>
        </a:spcBef>
        <a:buClr>
          <a:schemeClr val="accent1"/>
        </a:buClr>
        <a:buFont typeface="Arial" pitchFamily="34" charset="0"/>
        <a:buChar char="•"/>
        <a:defRPr sz="2400" kern="1200">
          <a:solidFill>
            <a:schemeClr val="tx1">
              <a:lumMod val="95000"/>
              <a:lumOff val="5000"/>
            </a:schemeClr>
          </a:solidFill>
          <a:latin typeface="Calibri"/>
          <a:ea typeface="+mn-ea"/>
          <a:cs typeface="Calibri"/>
        </a:defRPr>
      </a:lvl2pPr>
      <a:lvl3pPr marL="868680" indent="-228600" algn="l" defTabSz="914400" rtl="0" eaLnBrk="1" latinLnBrk="0" hangingPunct="1">
        <a:spcBef>
          <a:spcPct val="20000"/>
        </a:spcBef>
        <a:buClr>
          <a:schemeClr val="accent1"/>
        </a:buClr>
        <a:buFont typeface="Arial" pitchFamily="34" charset="0"/>
        <a:buChar char="•"/>
        <a:defRPr sz="2200" kern="1200">
          <a:solidFill>
            <a:schemeClr val="tx1">
              <a:lumMod val="95000"/>
              <a:lumOff val="5000"/>
            </a:schemeClr>
          </a:solidFill>
          <a:latin typeface="Calibri"/>
          <a:ea typeface="+mn-ea"/>
          <a:cs typeface="Calibri"/>
        </a:defRPr>
      </a:lvl3pPr>
      <a:lvl4pPr marL="1143000" indent="-228600" algn="l" defTabSz="914400" rtl="0" eaLnBrk="1" latinLnBrk="0" hangingPunct="1">
        <a:spcBef>
          <a:spcPct val="20000"/>
        </a:spcBef>
        <a:buClr>
          <a:schemeClr val="accent1"/>
        </a:buClr>
        <a:buFont typeface="Arial" pitchFamily="34" charset="0"/>
        <a:buChar char="•"/>
        <a:defRPr sz="2000" kern="1200">
          <a:solidFill>
            <a:schemeClr val="tx1">
              <a:lumMod val="95000"/>
              <a:lumOff val="5000"/>
            </a:schemeClr>
          </a:solidFill>
          <a:latin typeface="Calibri"/>
          <a:ea typeface="+mn-ea"/>
          <a:cs typeface="Calibri"/>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1">
              <a:lumMod val="95000"/>
              <a:lumOff val="5000"/>
            </a:schemeClr>
          </a:solidFill>
          <a:latin typeface="Calibri"/>
          <a:ea typeface="+mn-ea"/>
          <a:cs typeface="Calibri"/>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37.png"/><Relationship Id="rId7" Type="http://schemas.openxmlformats.org/officeDocument/2006/relationships/image" Target="../media/image41.gif"/><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40.jpg"/><Relationship Id="rId11" Type="http://schemas.openxmlformats.org/officeDocument/2006/relationships/image" Target="../media/image44.png"/><Relationship Id="rId5" Type="http://schemas.openxmlformats.org/officeDocument/2006/relationships/image" Target="../media/image39.jpg"/><Relationship Id="rId10" Type="http://schemas.openxmlformats.org/officeDocument/2006/relationships/image" Target="../media/image43.png"/><Relationship Id="rId4" Type="http://schemas.openxmlformats.org/officeDocument/2006/relationships/image" Target="../media/image38.jp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2.png"/><Relationship Id="rId26" Type="http://schemas.openxmlformats.org/officeDocument/2006/relationships/image" Target="../media/image60.tiff"/><Relationship Id="rId3" Type="http://schemas.openxmlformats.org/officeDocument/2006/relationships/diagramData" Target="../diagrams/data1.xml"/><Relationship Id="rId21" Type="http://schemas.openxmlformats.org/officeDocument/2006/relationships/image" Target="../media/image55.png"/><Relationship Id="rId7" Type="http://schemas.microsoft.com/office/2007/relationships/diagramDrawing" Target="../diagrams/drawing1.xml"/><Relationship Id="rId12" Type="http://schemas.openxmlformats.org/officeDocument/2006/relationships/image" Target="../media/image49.png"/><Relationship Id="rId17" Type="http://schemas.openxmlformats.org/officeDocument/2006/relationships/image" Target="../media/image6.png"/><Relationship Id="rId25" Type="http://schemas.openxmlformats.org/officeDocument/2006/relationships/image" Target="../media/image59.tiff"/><Relationship Id="rId2" Type="http://schemas.openxmlformats.org/officeDocument/2006/relationships/notesSlide" Target="../notesSlides/notesSlide9.xml"/><Relationship Id="rId16" Type="http://schemas.openxmlformats.org/officeDocument/2006/relationships/image" Target="../media/image8.png"/><Relationship Id="rId20"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48.png"/><Relationship Id="rId24" Type="http://schemas.openxmlformats.org/officeDocument/2006/relationships/image" Target="../media/image58.png"/><Relationship Id="rId5" Type="http://schemas.openxmlformats.org/officeDocument/2006/relationships/diagramQuickStyle" Target="../diagrams/quickStyle1.xml"/><Relationship Id="rId15" Type="http://schemas.openxmlformats.org/officeDocument/2006/relationships/image" Target="../media/image22.png"/><Relationship Id="rId23" Type="http://schemas.openxmlformats.org/officeDocument/2006/relationships/image" Target="../media/image57.png"/><Relationship Id="rId28" Type="http://schemas.openxmlformats.org/officeDocument/2006/relationships/image" Target="../media/image2.jpg"/><Relationship Id="rId10" Type="http://schemas.openxmlformats.org/officeDocument/2006/relationships/image" Target="../media/image47.png"/><Relationship Id="rId19" Type="http://schemas.openxmlformats.org/officeDocument/2006/relationships/image" Target="../media/image53.tiff"/><Relationship Id="rId4" Type="http://schemas.openxmlformats.org/officeDocument/2006/relationships/diagramLayout" Target="../diagrams/layout1.xml"/><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6.png"/><Relationship Id="rId27" Type="http://schemas.openxmlformats.org/officeDocument/2006/relationships/image" Target="../media/image61.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5.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4v"/><Relationship Id="rId1" Type="http://schemas.microsoft.com/office/2007/relationships/media" Target="../media/media1.m4v"/><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a:xfrm>
            <a:off x="349578" y="711101"/>
            <a:ext cx="8540044" cy="909275"/>
          </a:xfrm>
        </p:spPr>
        <p:txBody>
          <a:bodyPr/>
          <a:lstStyle/>
          <a:p>
            <a:pPr algn="ctr"/>
            <a:r>
              <a:rPr lang="en-GB" dirty="0" smtClean="0"/>
              <a:t>Project Overview</a:t>
            </a:r>
            <a:endParaRPr lang="en-GB" dirty="0"/>
          </a:p>
        </p:txBody>
      </p:sp>
      <p:sp>
        <p:nvSpPr>
          <p:cNvPr id="4" name="Sottotitolo 3"/>
          <p:cNvSpPr>
            <a:spLocks noGrp="1"/>
          </p:cNvSpPr>
          <p:nvPr>
            <p:ph type="subTitle" idx="1"/>
          </p:nvPr>
        </p:nvSpPr>
        <p:spPr>
          <a:xfrm>
            <a:off x="316160" y="3949572"/>
            <a:ext cx="8540044" cy="559913"/>
          </a:xfrm>
        </p:spPr>
        <p:txBody>
          <a:bodyPr>
            <a:noAutofit/>
          </a:bodyPr>
          <a:lstStyle/>
          <a:p>
            <a:pPr algn="ctr"/>
            <a:r>
              <a:rPr lang="en-US" sz="3200" b="1" dirty="0" smtClean="0">
                <a:solidFill>
                  <a:srgbClr val="000000"/>
                </a:solidFill>
              </a:rPr>
              <a:t>APA Conference 2012</a:t>
            </a:r>
          </a:p>
          <a:p>
            <a:pPr algn="ctr"/>
            <a:r>
              <a:rPr lang="en-US" b="1" dirty="0" smtClean="0">
                <a:solidFill>
                  <a:srgbClr val="000000"/>
                </a:solidFill>
              </a:rPr>
              <a:t>ESA/ESRIN (Frascati), 6-7 November 2012</a:t>
            </a:r>
          </a:p>
          <a:p>
            <a:pPr algn="ctr"/>
            <a:r>
              <a:rPr lang="en-US" b="1" dirty="0" smtClean="0">
                <a:solidFill>
                  <a:srgbClr val="000000"/>
                </a:solidFill>
              </a:rPr>
              <a:t>M. Albani (European Space </a:t>
            </a:r>
            <a:r>
              <a:rPr lang="en-US" b="1" smtClean="0">
                <a:solidFill>
                  <a:srgbClr val="000000"/>
                </a:solidFill>
              </a:rPr>
              <a:t>Agency</a:t>
            </a:r>
            <a:r>
              <a:rPr lang="en-US" b="1" smtClean="0">
                <a:solidFill>
                  <a:srgbClr val="000000"/>
                </a:solidFill>
              </a:rPr>
              <a:t>)</a:t>
            </a:r>
            <a:endParaRPr lang="en-GB" sz="4000" b="1" dirty="0"/>
          </a:p>
        </p:txBody>
      </p:sp>
    </p:spTree>
    <p:extLst>
      <p:ext uri="{BB962C8B-B14F-4D97-AF65-F5344CB8AC3E}">
        <p14:creationId xmlns:p14="http://schemas.microsoft.com/office/powerpoint/2010/main" val="2674745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600" dirty="0" smtClean="0"/>
              <a:t>Genesis of the SCIDIP-ES project</a:t>
            </a:r>
            <a:endParaRPr lang="en-GB" sz="3600" dirty="0"/>
          </a:p>
        </p:txBody>
      </p:sp>
      <p:sp>
        <p:nvSpPr>
          <p:cNvPr id="3" name="Content Placeholder 2"/>
          <p:cNvSpPr>
            <a:spLocks noGrp="1"/>
          </p:cNvSpPr>
          <p:nvPr>
            <p:ph idx="1"/>
          </p:nvPr>
        </p:nvSpPr>
        <p:spPr/>
        <p:txBody>
          <a:bodyPr>
            <a:normAutofit/>
          </a:bodyPr>
          <a:lstStyle/>
          <a:p>
            <a:pPr marL="0" indent="0">
              <a:buNone/>
            </a:pPr>
            <a:r>
              <a:rPr lang="en-GB" dirty="0" smtClean="0"/>
              <a:t>Two aspects are considered: </a:t>
            </a:r>
          </a:p>
          <a:p>
            <a:pPr marL="0" indent="0">
              <a:buNone/>
            </a:pPr>
            <a:endParaRPr lang="en-GB" sz="2600" dirty="0" smtClean="0"/>
          </a:p>
          <a:p>
            <a:r>
              <a:rPr lang="en-GB" b="1" dirty="0" smtClean="0"/>
              <a:t>Technical </a:t>
            </a:r>
            <a:r>
              <a:rPr lang="en-GB" dirty="0" smtClean="0"/>
              <a:t>– </a:t>
            </a:r>
            <a:r>
              <a:rPr lang="en-GB" sz="2600" dirty="0" smtClean="0"/>
              <a:t>based on the advancements in research for digital data preservation</a:t>
            </a:r>
            <a:r>
              <a:rPr lang="en-GB" dirty="0" smtClean="0"/>
              <a:t>.</a:t>
            </a:r>
          </a:p>
          <a:p>
            <a:pPr lvl="1"/>
            <a:endParaRPr lang="en-GB" dirty="0" smtClean="0"/>
          </a:p>
          <a:p>
            <a:r>
              <a:rPr lang="en-GB" b="1" dirty="0" smtClean="0"/>
              <a:t>Domain Specific </a:t>
            </a:r>
            <a:r>
              <a:rPr lang="en-GB" dirty="0" smtClean="0"/>
              <a:t>– </a:t>
            </a:r>
            <a:r>
              <a:rPr lang="en-GB" sz="2600" dirty="0" smtClean="0"/>
              <a:t>based on Earth Science needs</a:t>
            </a:r>
            <a:r>
              <a:rPr lang="en-GB" sz="2600" dirty="0"/>
              <a:t>.</a:t>
            </a:r>
            <a:endParaRPr lang="en-GB" sz="2600" dirty="0" smtClean="0"/>
          </a:p>
        </p:txBody>
      </p:sp>
    </p:spTree>
    <p:extLst>
      <p:ext uri="{BB962C8B-B14F-4D97-AF65-F5344CB8AC3E}">
        <p14:creationId xmlns:p14="http://schemas.microsoft.com/office/powerpoint/2010/main" val="4235613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smtClean="0"/>
              <a:t>SCIDIP-ES Objectives</a:t>
            </a:r>
            <a:endParaRPr lang="en-GB" dirty="0"/>
          </a:p>
        </p:txBody>
      </p:sp>
      <p:sp>
        <p:nvSpPr>
          <p:cNvPr id="3" name="Segnaposto contenuto 2"/>
          <p:cNvSpPr>
            <a:spLocks noGrp="1"/>
          </p:cNvSpPr>
          <p:nvPr>
            <p:ph idx="1"/>
          </p:nvPr>
        </p:nvSpPr>
        <p:spPr/>
        <p:txBody>
          <a:bodyPr>
            <a:noAutofit/>
          </a:bodyPr>
          <a:lstStyle/>
          <a:p>
            <a:pPr marL="0" indent="0">
              <a:buClr>
                <a:schemeClr val="tx1"/>
              </a:buClr>
              <a:buNone/>
              <a:defRPr/>
            </a:pPr>
            <a:endParaRPr lang="en-GB" dirty="0">
              <a:latin typeface="Calibri" pitchFamily="34" charset="0"/>
            </a:endParaRPr>
          </a:p>
          <a:p>
            <a:pPr marL="742950" indent="-742950">
              <a:buAutoNum type="arabicParenR"/>
            </a:pPr>
            <a:r>
              <a:rPr lang="en-GB" dirty="0" smtClean="0"/>
              <a:t>To develop and deploy </a:t>
            </a:r>
            <a:r>
              <a:rPr lang="en-GB" u="sng" dirty="0"/>
              <a:t>generic and sustainable </a:t>
            </a:r>
            <a:r>
              <a:rPr lang="en-GB" dirty="0"/>
              <a:t>digital data preservation services </a:t>
            </a:r>
            <a:r>
              <a:rPr lang="en-GB" dirty="0" smtClean="0"/>
              <a:t>and toolkits.</a:t>
            </a:r>
          </a:p>
          <a:p>
            <a:pPr lvl="2"/>
            <a:r>
              <a:rPr lang="en-GB" sz="2400" dirty="0"/>
              <a:t>Validate </a:t>
            </a:r>
            <a:r>
              <a:rPr lang="en-GB" sz="2400" dirty="0" smtClean="0"/>
              <a:t>and use them </a:t>
            </a:r>
            <a:r>
              <a:rPr lang="en-GB" sz="2400" dirty="0"/>
              <a:t>in the Earth Science </a:t>
            </a:r>
            <a:r>
              <a:rPr lang="en-GB" sz="2400" dirty="0" smtClean="0"/>
              <a:t>domain as a start.</a:t>
            </a:r>
            <a:endParaRPr lang="en-GB" sz="2400" dirty="0"/>
          </a:p>
          <a:p>
            <a:pPr marL="742950" indent="-742950">
              <a:buAutoNum type="arabicParenR"/>
            </a:pPr>
            <a:endParaRPr lang="en-GB" dirty="0"/>
          </a:p>
          <a:p>
            <a:pPr marL="742950" indent="-742950">
              <a:buAutoNum type="arabicParenR"/>
            </a:pPr>
            <a:r>
              <a:rPr lang="en-GB" dirty="0"/>
              <a:t>T</a:t>
            </a:r>
            <a:r>
              <a:rPr lang="en-GB" dirty="0" smtClean="0"/>
              <a:t>o harmonise data preservation policies and approaches, metadata and ontologies in the Earth Science domain:</a:t>
            </a:r>
          </a:p>
          <a:p>
            <a:pPr lvl="2"/>
            <a:r>
              <a:rPr lang="en-GB" sz="2400" dirty="0" smtClean="0"/>
              <a:t>Paving </a:t>
            </a:r>
            <a:r>
              <a:rPr lang="en-GB" sz="2400" dirty="0"/>
              <a:t>the way for the set-up of </a:t>
            </a:r>
            <a:r>
              <a:rPr lang="en-GB" sz="2400" dirty="0" smtClean="0"/>
              <a:t>an harmonized and common approach for the Long Term Preservation of Earth </a:t>
            </a:r>
            <a:r>
              <a:rPr lang="en-GB" sz="2400" dirty="0"/>
              <a:t>Science </a:t>
            </a:r>
            <a:r>
              <a:rPr lang="en-GB" sz="2400" dirty="0" smtClean="0"/>
              <a:t>Data.</a:t>
            </a:r>
            <a:endParaRPr lang="en-GB" sz="2400" dirty="0"/>
          </a:p>
        </p:txBody>
      </p:sp>
    </p:spTree>
    <p:extLst>
      <p:ext uri="{BB962C8B-B14F-4D97-AF65-F5344CB8AC3E}">
        <p14:creationId xmlns:p14="http://schemas.microsoft.com/office/powerpoint/2010/main" val="29772536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1901" y="-65280"/>
            <a:ext cx="6253606" cy="800100"/>
          </a:xfrm>
        </p:spPr>
        <p:txBody>
          <a:bodyPr>
            <a:normAutofit/>
          </a:bodyPr>
          <a:lstStyle/>
          <a:p>
            <a:pPr algn="ctr"/>
            <a:r>
              <a:rPr lang="it-IT" dirty="0" smtClean="0"/>
              <a:t>SCIDIP-ES </a:t>
            </a:r>
            <a:r>
              <a:rPr lang="it-IT" dirty="0" err="1" smtClean="0"/>
              <a:t>Journey</a:t>
            </a:r>
            <a:endParaRPr lang="it-IT" dirty="0"/>
          </a:p>
        </p:txBody>
      </p:sp>
      <p:sp>
        <p:nvSpPr>
          <p:cNvPr id="8" name="Text Box 9"/>
          <p:cNvSpPr txBox="1">
            <a:spLocks noChangeArrowheads="1"/>
          </p:cNvSpPr>
          <p:nvPr/>
        </p:nvSpPr>
        <p:spPr bwMode="auto">
          <a:xfrm>
            <a:off x="4568917" y="1292822"/>
            <a:ext cx="1075535" cy="369332"/>
          </a:xfrm>
          <a:prstGeom prst="rect">
            <a:avLst/>
          </a:prstGeom>
          <a:noFill/>
          <a:ln w="25560">
            <a:noFill/>
            <a:miter lim="800000"/>
            <a:headEnd/>
            <a:tailEnd/>
          </a:ln>
          <a:effectLst/>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rPr>
              <a:t>JUN 2012</a:t>
            </a:r>
            <a:endParaRPr lang="it-IT" dirty="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endParaRPr>
          </a:p>
        </p:txBody>
      </p:sp>
      <p:grpSp>
        <p:nvGrpSpPr>
          <p:cNvPr id="14" name="Group 13"/>
          <p:cNvGrpSpPr/>
          <p:nvPr/>
        </p:nvGrpSpPr>
        <p:grpSpPr>
          <a:xfrm>
            <a:off x="1064830" y="1036116"/>
            <a:ext cx="6937757" cy="1820272"/>
            <a:chOff x="737750" y="1036116"/>
            <a:chExt cx="6937757" cy="1820272"/>
          </a:xfrm>
        </p:grpSpPr>
        <p:sp>
          <p:nvSpPr>
            <p:cNvPr id="5" name="Rectangle 6"/>
            <p:cNvSpPr>
              <a:spLocks noChangeArrowheads="1"/>
            </p:cNvSpPr>
            <p:nvPr/>
          </p:nvSpPr>
          <p:spPr bwMode="auto">
            <a:xfrm>
              <a:off x="1547813" y="1916113"/>
              <a:ext cx="3240087" cy="144462"/>
            </a:xfrm>
            <a:prstGeom prst="rect">
              <a:avLst/>
            </a:prstGeom>
            <a:solidFill>
              <a:srgbClr val="0099D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6" name="Text Box 7"/>
            <p:cNvSpPr txBox="1">
              <a:spLocks noChangeArrowheads="1"/>
            </p:cNvSpPr>
            <p:nvPr/>
          </p:nvSpPr>
          <p:spPr bwMode="auto">
            <a:xfrm>
              <a:off x="737750" y="1330881"/>
              <a:ext cx="1042273" cy="369332"/>
            </a:xfrm>
            <a:prstGeom prst="rect">
              <a:avLst/>
            </a:prstGeom>
            <a:noFill/>
            <a:ln w="25560">
              <a:noFill/>
              <a:miter lim="800000"/>
              <a:headEnd/>
              <a:tailEnd/>
            </a:ln>
            <a:effectLst/>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rPr>
                <a:t>SEP 2011</a:t>
              </a:r>
              <a:endParaRPr lang="it-IT" dirty="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endParaRPr>
            </a:p>
          </p:txBody>
        </p:sp>
        <p:sp>
          <p:nvSpPr>
            <p:cNvPr id="9" name="AutoShape 10"/>
            <p:cNvSpPr>
              <a:spLocks noChangeArrowheads="1"/>
            </p:cNvSpPr>
            <p:nvPr/>
          </p:nvSpPr>
          <p:spPr bwMode="auto">
            <a:xfrm>
              <a:off x="5477103" y="2004117"/>
              <a:ext cx="2198404" cy="852271"/>
            </a:xfrm>
            <a:prstGeom prst="roundRect">
              <a:avLst>
                <a:gd name="adj" fmla="val 16667"/>
              </a:avLst>
            </a:prstGeom>
            <a:solidFill>
              <a:srgbClr val="008000"/>
            </a:solidFill>
            <a:ln>
              <a:noFill/>
            </a:ln>
            <a:effectLst>
              <a:prstShdw prst="shdw17" dist="17961" dir="2700000">
                <a:srgbClr val="004D00">
                  <a:alpha val="74997"/>
                </a:srgbClr>
              </a:prstShdw>
            </a:effectLst>
            <a:extLst>
              <a:ext uri="{91240B29-F687-4F45-9708-019B960494DF}">
                <a14:hiddenLine xmlns:a14="http://schemas.microsoft.com/office/drawing/2010/main" w="25560">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Interactive Platform &amp; </a:t>
              </a:r>
            </a:p>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err="1" smtClean="0">
                  <a:ln>
                    <a:noFill/>
                  </a:ln>
                  <a:solidFill>
                    <a:srgbClr val="FFFFFF"/>
                  </a:solidFill>
                  <a:effectLst/>
                  <a:uLnTx/>
                  <a:uFillTx/>
                  <a:latin typeface="Calibri" pitchFamily="34" charset="0"/>
                  <a:ea typeface="ＭＳ Ｐゴシック" charset="-128"/>
                  <a:cs typeface="Calibri" pitchFamily="34" charset="0"/>
                </a:rPr>
                <a:t>Initial</a:t>
              </a: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 </a:t>
              </a:r>
              <a:r>
                <a:rPr kumimoji="0" lang="it-IT" sz="1800" b="1" i="0" u="none" strike="noStrike" kern="0" cap="none" spc="0" normalizeH="0" baseline="0" noProof="0" dirty="0" err="1" smtClean="0">
                  <a:ln>
                    <a:noFill/>
                  </a:ln>
                  <a:solidFill>
                    <a:srgbClr val="FFFFFF"/>
                  </a:solidFill>
                  <a:effectLst/>
                  <a:uLnTx/>
                  <a:uFillTx/>
                  <a:latin typeface="Calibri" pitchFamily="34" charset="0"/>
                  <a:ea typeface="ＭＳ Ｐゴシック" charset="-128"/>
                  <a:cs typeface="Calibri" pitchFamily="34" charset="0"/>
                </a:rPr>
                <a:t>Prototype</a:t>
              </a: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 </a:t>
              </a:r>
            </a:p>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S&amp;T Release</a:t>
              </a:r>
            </a:p>
          </p:txBody>
        </p:sp>
        <p:sp>
          <p:nvSpPr>
            <p:cNvPr id="29" name="AutoShape 40"/>
            <p:cNvSpPr>
              <a:spLocks noChangeArrowheads="1"/>
            </p:cNvSpPr>
            <p:nvPr/>
          </p:nvSpPr>
          <p:spPr bwMode="auto">
            <a:xfrm>
              <a:off x="3419475" y="1844675"/>
              <a:ext cx="647700" cy="287338"/>
            </a:xfrm>
            <a:prstGeom prst="rightArrow">
              <a:avLst>
                <a:gd name="adj1" fmla="val 50000"/>
                <a:gd name="adj2" fmla="val 56353"/>
              </a:avLst>
            </a:prstGeom>
            <a:solidFill>
              <a:srgbClr val="EF792F"/>
            </a:solidFill>
            <a:ln w="2556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pic>
          <p:nvPicPr>
            <p:cNvPr id="38" name="Picture 22" descr="C:\Users\LBriguglio\AppData\Local\Microsoft\Windows\Temporary Internet Files\Content.IE5\XXCWNDND\MC900442132[1].png"/>
            <p:cNvPicPr>
              <a:picLocks noChangeAspect="1" noChangeArrowheads="1"/>
            </p:cNvPicPr>
            <p:nvPr/>
          </p:nvPicPr>
          <p:blipFill>
            <a:blip r:embed="rId3">
              <a:duotone>
                <a:prstClr val="black"/>
                <a:srgbClr val="EF792F">
                  <a:tint val="45000"/>
                  <a:satMod val="400000"/>
                </a:srgbClr>
              </a:duotone>
              <a:extLst>
                <a:ext uri="{28A0092B-C50C-407E-A947-70E740481C1C}">
                  <a14:useLocalDpi xmlns:a14="http://schemas.microsoft.com/office/drawing/2010/main" val="0"/>
                </a:ext>
              </a:extLst>
            </a:blip>
            <a:srcRect/>
            <a:stretch>
              <a:fillRect/>
            </a:stretch>
          </p:blipFill>
          <p:spPr bwMode="auto">
            <a:xfrm>
              <a:off x="2406400" y="1448983"/>
              <a:ext cx="1108075" cy="1078722"/>
            </a:xfrm>
            <a:prstGeom prst="rect">
              <a:avLst/>
            </a:prstGeom>
            <a:noFill/>
            <a:extLst>
              <a:ext uri="{909E8E84-426E-40DD-AFC4-6F175D3DCCD1}">
                <a14:hiddenFill xmlns:a14="http://schemas.microsoft.com/office/drawing/2010/main">
                  <a:solidFill>
                    <a:srgbClr val="FFFFFF"/>
                  </a:solidFill>
                </a14:hiddenFill>
              </a:ext>
            </a:extLst>
          </p:spPr>
        </p:pic>
        <p:sp>
          <p:nvSpPr>
            <p:cNvPr id="7" name="Oval 8"/>
            <p:cNvSpPr>
              <a:spLocks noChangeArrowheads="1"/>
            </p:cNvSpPr>
            <p:nvPr/>
          </p:nvSpPr>
          <p:spPr bwMode="auto">
            <a:xfrm>
              <a:off x="4787900" y="1700213"/>
              <a:ext cx="574675" cy="576262"/>
            </a:xfrm>
            <a:prstGeom prst="ellipse">
              <a:avLst/>
            </a:prstGeom>
            <a:solidFill>
              <a:srgbClr val="0099D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4" name="Oval 5"/>
            <p:cNvSpPr>
              <a:spLocks noChangeArrowheads="1"/>
            </p:cNvSpPr>
            <p:nvPr/>
          </p:nvSpPr>
          <p:spPr bwMode="auto">
            <a:xfrm>
              <a:off x="971550" y="1700213"/>
              <a:ext cx="574675" cy="576262"/>
            </a:xfrm>
            <a:prstGeom prst="ellipse">
              <a:avLst/>
            </a:prstGeom>
            <a:solidFill>
              <a:srgbClr val="0099D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49" name="AutoShape 10"/>
            <p:cNvSpPr>
              <a:spLocks noChangeArrowheads="1"/>
            </p:cNvSpPr>
            <p:nvPr/>
          </p:nvSpPr>
          <p:spPr bwMode="auto">
            <a:xfrm>
              <a:off x="5471117" y="1036116"/>
              <a:ext cx="2085335" cy="863911"/>
            </a:xfrm>
            <a:prstGeom prst="roundRect">
              <a:avLst>
                <a:gd name="adj" fmla="val 16667"/>
              </a:avLst>
            </a:prstGeom>
            <a:solidFill>
              <a:srgbClr val="EF792F"/>
            </a:solidFill>
            <a:ln>
              <a:noFill/>
            </a:ln>
            <a:effectLst>
              <a:prstShdw prst="shdw17" dist="17961" dir="2700000">
                <a:srgbClr val="004D00">
                  <a:alpha val="74997"/>
                </a:srgbClr>
              </a:prstShdw>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Earth Science </a:t>
              </a:r>
              <a:r>
                <a:rPr kumimoji="0" lang="it-IT" sz="1800" b="1" i="0" u="none" strike="noStrike" kern="0" cap="none" spc="0" normalizeH="0" baseline="0" noProof="0" dirty="0" err="1" smtClean="0">
                  <a:ln>
                    <a:noFill/>
                  </a:ln>
                  <a:solidFill>
                    <a:srgbClr val="FFFFFF"/>
                  </a:solidFill>
                  <a:effectLst/>
                  <a:uLnTx/>
                  <a:uFillTx/>
                  <a:latin typeface="Calibri" pitchFamily="34" charset="0"/>
                  <a:ea typeface="ＭＳ Ｐゴシック" charset="-128"/>
                  <a:cs typeface="Calibri" pitchFamily="34" charset="0"/>
                </a:rPr>
                <a:t>Survey</a:t>
              </a: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 </a:t>
              </a:r>
            </a:p>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err="1" smtClean="0">
                  <a:ln>
                    <a:noFill/>
                  </a:ln>
                  <a:solidFill>
                    <a:srgbClr val="FFFFFF"/>
                  </a:solidFill>
                  <a:effectLst/>
                  <a:uLnTx/>
                  <a:uFillTx/>
                  <a:latin typeface="Calibri" pitchFamily="34" charset="0"/>
                  <a:ea typeface="ＭＳ Ｐゴシック" charset="-128"/>
                  <a:cs typeface="Calibri" pitchFamily="34" charset="0"/>
                </a:rPr>
                <a:t>Requirements</a:t>
              </a: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 </a:t>
              </a:r>
            </a:p>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kern="0" dirty="0" smtClean="0">
                  <a:solidFill>
                    <a:srgbClr val="FFFFFF"/>
                  </a:solidFill>
                  <a:latin typeface="Calibri" pitchFamily="34" charset="0"/>
                  <a:ea typeface="ＭＳ Ｐゴシック" charset="-128"/>
                  <a:cs typeface="Calibri" pitchFamily="34" charset="0"/>
                </a:rPr>
                <a:t>&amp; </a:t>
              </a: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Use Cases</a:t>
              </a:r>
            </a:p>
          </p:txBody>
        </p:sp>
      </p:grpSp>
      <p:grpSp>
        <p:nvGrpSpPr>
          <p:cNvPr id="16" name="Group 15"/>
          <p:cNvGrpSpPr/>
          <p:nvPr/>
        </p:nvGrpSpPr>
        <p:grpSpPr>
          <a:xfrm>
            <a:off x="327080" y="2276475"/>
            <a:ext cx="7565971" cy="2334658"/>
            <a:chOff x="0" y="2276475"/>
            <a:chExt cx="7565971" cy="2334658"/>
          </a:xfrm>
        </p:grpSpPr>
        <p:sp>
          <p:nvSpPr>
            <p:cNvPr id="55" name="Text Box 25"/>
            <p:cNvSpPr txBox="1">
              <a:spLocks noChangeArrowheads="1"/>
            </p:cNvSpPr>
            <p:nvPr/>
          </p:nvSpPr>
          <p:spPr bwMode="auto">
            <a:xfrm>
              <a:off x="0" y="4088081"/>
              <a:ext cx="1148234" cy="369332"/>
            </a:xfrm>
            <a:prstGeom prst="rect">
              <a:avLst/>
            </a:prstGeom>
            <a:noFill/>
            <a:ln w="25560">
              <a:noFill/>
              <a:miter lim="800000"/>
              <a:headEnd/>
              <a:tailEnd/>
            </a:ln>
            <a:effectLst/>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rPr>
                <a:t>MAY 2013</a:t>
              </a:r>
              <a:endParaRPr lang="it-IT" dirty="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endParaRPr>
            </a:p>
          </p:txBody>
        </p:sp>
        <p:grpSp>
          <p:nvGrpSpPr>
            <p:cNvPr id="13" name="Group 12"/>
            <p:cNvGrpSpPr/>
            <p:nvPr/>
          </p:nvGrpSpPr>
          <p:grpSpPr>
            <a:xfrm>
              <a:off x="21127" y="2276475"/>
              <a:ext cx="7544844" cy="2334658"/>
              <a:chOff x="21127" y="2276475"/>
              <a:chExt cx="7544844" cy="2334658"/>
            </a:xfrm>
          </p:grpSpPr>
          <p:sp>
            <p:nvSpPr>
              <p:cNvPr id="12" name="Rectangle 13"/>
              <p:cNvSpPr>
                <a:spLocks noChangeArrowheads="1"/>
              </p:cNvSpPr>
              <p:nvPr/>
            </p:nvSpPr>
            <p:spPr bwMode="auto">
              <a:xfrm>
                <a:off x="4986111" y="2276475"/>
                <a:ext cx="144463" cy="1584325"/>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17" name="Text Box 25"/>
              <p:cNvSpPr txBox="1">
                <a:spLocks noChangeArrowheads="1"/>
              </p:cNvSpPr>
              <p:nvPr/>
            </p:nvSpPr>
            <p:spPr bwMode="auto">
              <a:xfrm>
                <a:off x="4973829" y="4241801"/>
                <a:ext cx="1048685" cy="369332"/>
              </a:xfrm>
              <a:prstGeom prst="rect">
                <a:avLst/>
              </a:prstGeom>
              <a:noFill/>
              <a:ln w="25560">
                <a:noFill/>
                <a:miter lim="800000"/>
                <a:headEnd/>
                <a:tailEnd/>
              </a:ln>
              <a:effectLst/>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rPr>
                  <a:t>FEB 2013</a:t>
                </a:r>
                <a:endParaRPr lang="it-IT" dirty="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endParaRPr>
              </a:p>
            </p:txBody>
          </p:sp>
          <p:sp>
            <p:nvSpPr>
              <p:cNvPr id="19" name="Rectangle 27"/>
              <p:cNvSpPr>
                <a:spLocks noChangeArrowheads="1"/>
              </p:cNvSpPr>
              <p:nvPr/>
            </p:nvSpPr>
            <p:spPr bwMode="auto">
              <a:xfrm>
                <a:off x="1425039" y="3791700"/>
                <a:ext cx="3362861" cy="144463"/>
              </a:xfrm>
              <a:prstGeom prst="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30" name="AutoShape 41"/>
              <p:cNvSpPr>
                <a:spLocks noChangeArrowheads="1"/>
              </p:cNvSpPr>
              <p:nvPr/>
            </p:nvSpPr>
            <p:spPr bwMode="auto">
              <a:xfrm rot="5400000">
                <a:off x="4728432" y="2890044"/>
                <a:ext cx="647700" cy="287337"/>
              </a:xfrm>
              <a:prstGeom prst="rightArrow">
                <a:avLst>
                  <a:gd name="adj1" fmla="val 50000"/>
                  <a:gd name="adj2" fmla="val 56354"/>
                </a:avLst>
              </a:prstGeom>
              <a:solidFill>
                <a:schemeClr val="bg1"/>
              </a:solidFill>
              <a:ln w="25560">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37" name="AutoShape 10"/>
              <p:cNvSpPr>
                <a:spLocks noChangeArrowheads="1"/>
              </p:cNvSpPr>
              <p:nvPr/>
            </p:nvSpPr>
            <p:spPr bwMode="auto">
              <a:xfrm>
                <a:off x="5397510" y="3755220"/>
                <a:ext cx="2168461" cy="486839"/>
              </a:xfrm>
              <a:prstGeom prst="roundRect">
                <a:avLst>
                  <a:gd name="adj" fmla="val 16667"/>
                </a:avLst>
              </a:prstGeom>
              <a:solidFill>
                <a:srgbClr val="008000"/>
              </a:solidFill>
              <a:ln>
                <a:noFill/>
              </a:ln>
              <a:effectLst>
                <a:prstShdw prst="shdw17" dist="17961" dir="2700000">
                  <a:srgbClr val="004D00">
                    <a:alpha val="74997"/>
                  </a:srgbClr>
                </a:prstShdw>
              </a:effectLst>
              <a:extLst>
                <a:ext uri="{91240B29-F687-4F45-9708-019B960494DF}">
                  <a14:hiddenLine xmlns:a14="http://schemas.microsoft.com/office/drawing/2010/main" w="25560">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err="1" smtClean="0">
                    <a:ln>
                      <a:noFill/>
                    </a:ln>
                    <a:solidFill>
                      <a:srgbClr val="FFFFFF"/>
                    </a:solidFill>
                    <a:effectLst/>
                    <a:uLnTx/>
                    <a:uFillTx/>
                    <a:latin typeface="Calibri" pitchFamily="34" charset="0"/>
                    <a:ea typeface="ＭＳ Ｐゴシック" charset="-128"/>
                    <a:cs typeface="Calibri" pitchFamily="34" charset="0"/>
                  </a:rPr>
                  <a:t>Halftime</a:t>
                </a: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 S&amp;T Release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5408" y="2861398"/>
                <a:ext cx="1420595" cy="92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2"/>
              <p:cNvSpPr>
                <a:spLocks noChangeArrowheads="1"/>
              </p:cNvSpPr>
              <p:nvPr/>
            </p:nvSpPr>
            <p:spPr bwMode="auto">
              <a:xfrm>
                <a:off x="4787900" y="3552050"/>
                <a:ext cx="574675" cy="576263"/>
              </a:xfrm>
              <a:prstGeom prst="ellipse">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18" name="Oval 26"/>
              <p:cNvSpPr>
                <a:spLocks noChangeArrowheads="1"/>
              </p:cNvSpPr>
              <p:nvPr/>
            </p:nvSpPr>
            <p:spPr bwMode="auto">
              <a:xfrm>
                <a:off x="949923" y="3563924"/>
                <a:ext cx="574675" cy="576263"/>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pic>
            <p:nvPicPr>
              <p:cNvPr id="1028"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21028" y="3218904"/>
                <a:ext cx="1315833" cy="114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AutoShape 42"/>
              <p:cNvSpPr>
                <a:spLocks noChangeArrowheads="1"/>
              </p:cNvSpPr>
              <p:nvPr/>
            </p:nvSpPr>
            <p:spPr bwMode="auto">
              <a:xfrm rot="10800000">
                <a:off x="1944687" y="3685920"/>
                <a:ext cx="647700" cy="287337"/>
              </a:xfrm>
              <a:prstGeom prst="rightArrow">
                <a:avLst>
                  <a:gd name="adj1" fmla="val 50000"/>
                  <a:gd name="adj2" fmla="val 56354"/>
                </a:avLst>
              </a:prstGeom>
              <a:solidFill>
                <a:schemeClr val="bg1"/>
              </a:solidFill>
              <a:ln w="25527">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54" name="AutoShape 10"/>
              <p:cNvSpPr>
                <a:spLocks noChangeArrowheads="1"/>
              </p:cNvSpPr>
              <p:nvPr/>
            </p:nvSpPr>
            <p:spPr bwMode="auto">
              <a:xfrm>
                <a:off x="78220" y="2856388"/>
                <a:ext cx="1906264" cy="644661"/>
              </a:xfrm>
              <a:prstGeom prst="roundRect">
                <a:avLst>
                  <a:gd name="adj" fmla="val 16667"/>
                </a:avLst>
              </a:prstGeom>
              <a:solidFill>
                <a:srgbClr val="EF792F"/>
              </a:solidFill>
              <a:ln>
                <a:noFill/>
              </a:ln>
              <a:effectLst>
                <a:prstShdw prst="shdw17" dist="17961" dir="2700000">
                  <a:srgbClr val="004D00">
                    <a:alpha val="74997"/>
                  </a:srgbClr>
                </a:prstShdw>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Earth Science </a:t>
                </a:r>
              </a:p>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b="1" kern="0" dirty="0" err="1" smtClean="0">
                    <a:solidFill>
                      <a:srgbClr val="FFFFFF"/>
                    </a:solidFill>
                    <a:latin typeface="Calibri" pitchFamily="34" charset="0"/>
                    <a:ea typeface="ＭＳ Ｐゴシック" charset="-128"/>
                    <a:cs typeface="Calibri" pitchFamily="34" charset="0"/>
                  </a:rPr>
                  <a:t>Harmonization</a:t>
                </a:r>
                <a:endPar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endParaRPr>
              </a:p>
            </p:txBody>
          </p:sp>
          <p:pic>
            <p:nvPicPr>
              <p:cNvPr id="56" name="Picture 4" descr="https://encrypted-tbn2.gstatic.com/images?q=tbn:ANd9GcSQsrLChQgRmhm1-5toly1jMf8nvaskiH-7MsmEN_XnDmU5azk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27" y="3502078"/>
                <a:ext cx="516698" cy="52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 descr="https://encrypted-tbn2.gstatic.com/images?q=tbn:ANd9GcSQsrLChQgRmhm1-5toly1jMf8nvaskiH-7MsmEN_XnDmU5azk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83" y="3604439"/>
                <a:ext cx="516698" cy="523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15" name="Group 14"/>
          <p:cNvGrpSpPr/>
          <p:nvPr/>
        </p:nvGrpSpPr>
        <p:grpSpPr>
          <a:xfrm>
            <a:off x="773063" y="3924621"/>
            <a:ext cx="7958644" cy="2733730"/>
            <a:chOff x="445983" y="3924621"/>
            <a:chExt cx="7958644" cy="2733730"/>
          </a:xfrm>
        </p:grpSpPr>
        <p:sp>
          <p:nvSpPr>
            <p:cNvPr id="23" name="Rectangle 33"/>
            <p:cNvSpPr>
              <a:spLocks noChangeArrowheads="1"/>
            </p:cNvSpPr>
            <p:nvPr/>
          </p:nvSpPr>
          <p:spPr bwMode="auto">
            <a:xfrm>
              <a:off x="2339974" y="5364150"/>
              <a:ext cx="3682539" cy="144463"/>
            </a:xfrm>
            <a:prstGeom prst="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24" name="Oval 34"/>
            <p:cNvSpPr>
              <a:spLocks noChangeArrowheads="1"/>
            </p:cNvSpPr>
            <p:nvPr/>
          </p:nvSpPr>
          <p:spPr bwMode="auto">
            <a:xfrm>
              <a:off x="6022514" y="5148250"/>
              <a:ext cx="574675" cy="576263"/>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26" name="Rectangle 37"/>
            <p:cNvSpPr>
              <a:spLocks noChangeArrowheads="1"/>
            </p:cNvSpPr>
            <p:nvPr/>
          </p:nvSpPr>
          <p:spPr bwMode="auto">
            <a:xfrm rot="13990873">
              <a:off x="967813" y="4641625"/>
              <a:ext cx="1562375" cy="128367"/>
            </a:xfrm>
            <a:prstGeom prst="rect">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27" name="Text Box 38"/>
            <p:cNvSpPr txBox="1">
              <a:spLocks noChangeArrowheads="1"/>
            </p:cNvSpPr>
            <p:nvPr/>
          </p:nvSpPr>
          <p:spPr bwMode="auto">
            <a:xfrm>
              <a:off x="6617808" y="5249259"/>
              <a:ext cx="1128450" cy="369332"/>
            </a:xfrm>
            <a:prstGeom prst="rect">
              <a:avLst/>
            </a:prstGeom>
            <a:noFill/>
            <a:ln w="25560">
              <a:noFill/>
              <a:miter lim="800000"/>
              <a:headEnd/>
              <a:tailEnd/>
            </a:ln>
            <a:effectLst/>
          </p:spPr>
          <p:txBody>
            <a:bodyPr wrap="non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rPr>
                <a:t>AUG 2014</a:t>
              </a:r>
              <a:endParaRPr lang="it-IT" dirty="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endParaRPr>
            </a:p>
          </p:txBody>
        </p:sp>
        <p:sp>
          <p:nvSpPr>
            <p:cNvPr id="32" name="AutoShape 43"/>
            <p:cNvSpPr>
              <a:spLocks noChangeArrowheads="1"/>
            </p:cNvSpPr>
            <p:nvPr/>
          </p:nvSpPr>
          <p:spPr bwMode="auto">
            <a:xfrm rot="3152947">
              <a:off x="1399407" y="4492161"/>
              <a:ext cx="647700" cy="287337"/>
            </a:xfrm>
            <a:prstGeom prst="rightArrow">
              <a:avLst>
                <a:gd name="adj1" fmla="val 50000"/>
                <a:gd name="adj2" fmla="val 56354"/>
              </a:avLst>
            </a:prstGeom>
            <a:solidFill>
              <a:schemeClr val="bg1"/>
            </a:solidFill>
            <a:ln w="25527">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33" name="AutoShape 44"/>
            <p:cNvSpPr>
              <a:spLocks noChangeArrowheads="1"/>
            </p:cNvSpPr>
            <p:nvPr/>
          </p:nvSpPr>
          <p:spPr bwMode="auto">
            <a:xfrm>
              <a:off x="3889961" y="5292713"/>
              <a:ext cx="647700" cy="287337"/>
            </a:xfrm>
            <a:prstGeom prst="rightArrow">
              <a:avLst>
                <a:gd name="adj1" fmla="val 50000"/>
                <a:gd name="adj2" fmla="val 56354"/>
              </a:avLst>
            </a:prstGeom>
            <a:solidFill>
              <a:schemeClr val="bg1"/>
            </a:solidFill>
            <a:ln w="25527">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sp>
          <p:nvSpPr>
            <p:cNvPr id="40" name="Oval 26"/>
            <p:cNvSpPr>
              <a:spLocks noChangeArrowheads="1"/>
            </p:cNvSpPr>
            <p:nvPr/>
          </p:nvSpPr>
          <p:spPr bwMode="auto">
            <a:xfrm>
              <a:off x="2106800" y="5172981"/>
              <a:ext cx="574675" cy="576263"/>
            </a:xfrm>
            <a:prstGeom prst="ellipse">
              <a:avLst/>
            </a:prstGeom>
            <a:solidFill>
              <a:schemeClr val="bg1">
                <a:lumMod val="6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anchor="ctr"/>
            <a:lstStyle/>
            <a:p>
              <a:endParaRPr lang="en-GB">
                <a:solidFill>
                  <a:srgbClr val="000000"/>
                </a:solidFill>
                <a:latin typeface="Annie Use Your Telescope" pitchFamily="2" charset="0"/>
                <a:ea typeface="ＭＳ Ｐゴシック" charset="-128"/>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7103" y="5438394"/>
              <a:ext cx="555185" cy="8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Text Box 28"/>
            <p:cNvSpPr txBox="1">
              <a:spLocks noChangeArrowheads="1"/>
            </p:cNvSpPr>
            <p:nvPr/>
          </p:nvSpPr>
          <p:spPr bwMode="auto">
            <a:xfrm>
              <a:off x="2199729" y="4775320"/>
              <a:ext cx="1169619" cy="369332"/>
            </a:xfrm>
            <a:prstGeom prst="rect">
              <a:avLst/>
            </a:prstGeom>
            <a:noFill/>
            <a:ln w="25560">
              <a:noFill/>
              <a:miter lim="800000"/>
              <a:headEnd/>
              <a:tailEnd/>
            </a:ln>
            <a:effectLst/>
          </p:spPr>
          <p:txBody>
            <a:bodyPr wrap="square">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it-IT" dirty="0" smtClean="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rPr>
                <a:t>FEB 2014</a:t>
              </a:r>
              <a:endParaRPr lang="it-IT" dirty="0">
                <a:solidFill>
                  <a:srgbClr val="000000"/>
                </a:solidFill>
                <a:effectLst>
                  <a:outerShdw blurRad="38100" dist="38100" dir="2700000" algn="tl">
                    <a:srgbClr val="DDDDDD"/>
                  </a:outerShdw>
                </a:effectLst>
                <a:latin typeface="Calibri" pitchFamily="1" charset="0"/>
                <a:ea typeface="MS PGothic" pitchFamily="34" charset="-128"/>
                <a:cs typeface="MS PGothic" pitchFamily="34" charset="-128"/>
              </a:endParaRPr>
            </a:p>
          </p:txBody>
        </p:sp>
        <p:sp>
          <p:nvSpPr>
            <p:cNvPr id="48" name="AutoShape 10"/>
            <p:cNvSpPr>
              <a:spLocks noChangeArrowheads="1"/>
            </p:cNvSpPr>
            <p:nvPr/>
          </p:nvSpPr>
          <p:spPr bwMode="auto">
            <a:xfrm>
              <a:off x="445983" y="5249259"/>
              <a:ext cx="1453343" cy="554360"/>
            </a:xfrm>
            <a:prstGeom prst="roundRect">
              <a:avLst>
                <a:gd name="adj" fmla="val 16667"/>
              </a:avLst>
            </a:prstGeom>
            <a:solidFill>
              <a:srgbClr val="008000"/>
            </a:solidFill>
            <a:ln>
              <a:noFill/>
            </a:ln>
            <a:effectLst>
              <a:prstShdw prst="shdw17" dist="17961" dir="2700000">
                <a:srgbClr val="004D00">
                  <a:alpha val="74997"/>
                </a:srgbClr>
              </a:prstShdw>
            </a:effectLst>
            <a:extLst>
              <a:ext uri="{91240B29-F687-4F45-9708-019B960494DF}">
                <a14:hiddenLine xmlns:a14="http://schemas.microsoft.com/office/drawing/2010/main" w="25560">
                  <a:solidFill>
                    <a:srgbClr val="000000"/>
                  </a:solidFill>
                  <a:round/>
                  <a:headEnd/>
                  <a:tailEnd/>
                </a14:hiddenLine>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err="1" smtClean="0">
                  <a:ln>
                    <a:noFill/>
                  </a:ln>
                  <a:solidFill>
                    <a:srgbClr val="FFFFFF"/>
                  </a:solidFill>
                  <a:effectLst/>
                  <a:uLnTx/>
                  <a:uFillTx/>
                  <a:latin typeface="Calibri" pitchFamily="34" charset="0"/>
                  <a:ea typeface="ＭＳ Ｐゴシック" charset="-128"/>
                  <a:cs typeface="Calibri" pitchFamily="34" charset="0"/>
                </a:rPr>
                <a:t>Final</a:t>
              </a: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 S&amp;T </a:t>
              </a:r>
            </a:p>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Release</a:t>
              </a:r>
            </a:p>
          </p:txBody>
        </p:sp>
        <p:sp>
          <p:nvSpPr>
            <p:cNvPr id="50" name="AutoShape 29"/>
            <p:cNvSpPr>
              <a:spLocks noChangeArrowheads="1"/>
            </p:cNvSpPr>
            <p:nvPr/>
          </p:nvSpPr>
          <p:spPr bwMode="auto">
            <a:xfrm>
              <a:off x="6154387" y="5803619"/>
              <a:ext cx="2250240" cy="610584"/>
            </a:xfrm>
            <a:prstGeom prst="roundRect">
              <a:avLst>
                <a:gd name="adj" fmla="val 16667"/>
              </a:avLst>
            </a:prstGeom>
            <a:solidFill>
              <a:srgbClr val="008000"/>
            </a:solidFill>
            <a:ln>
              <a:noFill/>
            </a:ln>
            <a:effectLst>
              <a:prstShdw prst="shdw17" dist="17961" dir="2700000">
                <a:srgbClr val="004D00">
                  <a:alpha val="74997"/>
                </a:srgbClr>
              </a:prstShdw>
            </a:effectLst>
            <a:extLst>
              <a:ext uri="{91240B29-F687-4F45-9708-019B960494DF}">
                <a14:hiddenLine xmlns:a14="http://schemas.microsoft.com/office/drawing/2010/main" w="25560">
                  <a:solidFill>
                    <a:srgbClr val="000000"/>
                  </a:solidFill>
                  <a:round/>
                  <a:headEnd/>
                  <a:tailEnd/>
                </a14:hiddenLine>
              </a:ext>
            </a:extLst>
          </p:spPr>
          <p:txBody>
            <a:bodyPr wrap="none" anchor="ctr"/>
            <a:lstStyle/>
            <a:p>
              <a:pPr algn="ctr" defTabSz="9144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kern="0" dirty="0" smtClean="0">
                  <a:solidFill>
                    <a:srgbClr val="FFFFFF"/>
                  </a:solidFill>
                  <a:latin typeface="Calibri" pitchFamily="34" charset="0"/>
                  <a:ea typeface="ＭＳ Ｐゴシック" charset="-128"/>
                  <a:cs typeface="Calibri" pitchFamily="34" charset="0"/>
                </a:rPr>
                <a:t>Services </a:t>
              </a:r>
              <a:r>
                <a:rPr lang="it-IT" b="1" kern="0" dirty="0" err="1">
                  <a:solidFill>
                    <a:srgbClr val="FFFFFF"/>
                  </a:solidFill>
                  <a:latin typeface="Calibri" pitchFamily="34" charset="0"/>
                  <a:ea typeface="ＭＳ Ｐゴシック" charset="-128"/>
                  <a:cs typeface="Calibri" pitchFamily="34" charset="0"/>
                </a:rPr>
                <a:t>Final</a:t>
              </a:r>
              <a:r>
                <a:rPr lang="it-IT" b="1" kern="0" dirty="0">
                  <a:solidFill>
                    <a:srgbClr val="FFFFFF"/>
                  </a:solidFill>
                  <a:latin typeface="Calibri" pitchFamily="34" charset="0"/>
                  <a:ea typeface="ＭＳ Ｐゴシック" charset="-128"/>
                  <a:cs typeface="Calibri" pitchFamily="34" charset="0"/>
                </a:rPr>
                <a:t> </a:t>
              </a:r>
              <a:r>
                <a:rPr lang="it-IT" b="1" kern="0" dirty="0" err="1" smtClean="0">
                  <a:solidFill>
                    <a:srgbClr val="FFFFFF"/>
                  </a:solidFill>
                  <a:latin typeface="Calibri" pitchFamily="34" charset="0"/>
                  <a:ea typeface="ＭＳ Ｐゴシック" charset="-128"/>
                  <a:cs typeface="Calibri" pitchFamily="34" charset="0"/>
                </a:rPr>
                <a:t>Testing</a:t>
              </a:r>
              <a:endParaRPr lang="it-IT" b="1" kern="0" dirty="0" smtClean="0">
                <a:solidFill>
                  <a:srgbClr val="FFFFFF"/>
                </a:solidFill>
                <a:latin typeface="Calibri" pitchFamily="34" charset="0"/>
                <a:ea typeface="ＭＳ Ｐゴシック" charset="-128"/>
                <a:cs typeface="Calibri" pitchFamily="34" charset="0"/>
              </a:endParaRPr>
            </a:p>
            <a:p>
              <a:pPr algn="ctr" defTabSz="9144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b="1" kern="0" dirty="0" smtClean="0">
                  <a:solidFill>
                    <a:srgbClr val="FFFFFF"/>
                  </a:solidFill>
                  <a:latin typeface="Calibri" pitchFamily="34" charset="0"/>
                  <a:ea typeface="ＭＳ Ｐゴシック" charset="-128"/>
                  <a:cs typeface="Calibri" pitchFamily="34" charset="0"/>
                </a:rPr>
                <a:t> &amp; </a:t>
              </a:r>
              <a:r>
                <a:rPr lang="it-IT" b="1" kern="0" dirty="0" err="1" smtClean="0">
                  <a:solidFill>
                    <a:srgbClr val="FFFFFF"/>
                  </a:solidFill>
                  <a:latin typeface="Calibri" pitchFamily="34" charset="0"/>
                  <a:ea typeface="ＭＳ Ｐゴシック" charset="-128"/>
                  <a:cs typeface="Calibri" pitchFamily="34" charset="0"/>
                </a:rPr>
                <a:t>Assessment</a:t>
              </a:r>
              <a:endParaRPr lang="it-IT" b="1" kern="0" dirty="0" smtClean="0">
                <a:solidFill>
                  <a:srgbClr val="FFFFFF"/>
                </a:solidFill>
                <a:latin typeface="Calibri" pitchFamily="34" charset="0"/>
                <a:ea typeface="ＭＳ Ｐゴシック" charset="-128"/>
                <a:cs typeface="Calibri" pitchFamily="34" charset="0"/>
              </a:endParaRPr>
            </a:p>
          </p:txBody>
        </p:sp>
        <p:grpSp>
          <p:nvGrpSpPr>
            <p:cNvPr id="46" name="Gruppo 45"/>
            <p:cNvGrpSpPr/>
            <p:nvPr/>
          </p:nvGrpSpPr>
          <p:grpSpPr>
            <a:xfrm>
              <a:off x="3993987" y="5703272"/>
              <a:ext cx="1070213" cy="955079"/>
              <a:chOff x="7092306" y="2041203"/>
              <a:chExt cx="1978831" cy="1845000"/>
            </a:xfrm>
          </p:grpSpPr>
          <p:pic>
            <p:nvPicPr>
              <p:cNvPr id="42" name="Immagin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52389" y="2041203"/>
                <a:ext cx="981511" cy="1105558"/>
              </a:xfrm>
              <a:prstGeom prst="rect">
                <a:avLst/>
              </a:prstGeom>
            </p:spPr>
          </p:pic>
          <p:pic>
            <p:nvPicPr>
              <p:cNvPr id="43" name="Immagine 4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969461" y="2041203"/>
                <a:ext cx="1101676" cy="1105558"/>
              </a:xfrm>
              <a:prstGeom prst="rect">
                <a:avLst/>
              </a:prstGeom>
            </p:spPr>
          </p:pic>
          <p:pic>
            <p:nvPicPr>
              <p:cNvPr id="1029" name="Picture 5"/>
              <p:cNvPicPr>
                <a:picLocks noChangeAspect="1" noChangeArrowheads="1"/>
              </p:cNvPicPr>
              <p:nvPr/>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362546" y="2063001"/>
                <a:ext cx="1486793" cy="1223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Immagine 4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092306" y="2780645"/>
                <a:ext cx="1101676" cy="1105558"/>
              </a:xfrm>
              <a:prstGeom prst="rect">
                <a:avLst/>
              </a:prstGeom>
            </p:spPr>
          </p:pic>
          <p:pic>
            <p:nvPicPr>
              <p:cNvPr id="44" name="Immagine 4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75753" y="2780645"/>
                <a:ext cx="981511" cy="1105558"/>
              </a:xfrm>
              <a:prstGeom prst="rect">
                <a:avLst/>
              </a:prstGeom>
            </p:spPr>
          </p:pic>
        </p:grpSp>
        <p:sp>
          <p:nvSpPr>
            <p:cNvPr id="58" name="AutoShape 10"/>
            <p:cNvSpPr>
              <a:spLocks noChangeArrowheads="1"/>
            </p:cNvSpPr>
            <p:nvPr/>
          </p:nvSpPr>
          <p:spPr bwMode="auto">
            <a:xfrm>
              <a:off x="1468347" y="5850619"/>
              <a:ext cx="1906264" cy="644661"/>
            </a:xfrm>
            <a:prstGeom prst="roundRect">
              <a:avLst>
                <a:gd name="adj" fmla="val 16667"/>
              </a:avLst>
            </a:prstGeom>
            <a:solidFill>
              <a:srgbClr val="EF792F"/>
            </a:solidFill>
            <a:ln>
              <a:noFill/>
            </a:ln>
            <a:effectLst>
              <a:prstShdw prst="shdw17" dist="17961" dir="2700000">
                <a:srgbClr val="004D00">
                  <a:alpha val="74997"/>
                </a:srgbClr>
              </a:prstShdw>
            </a:effectLs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Earth Science </a:t>
              </a:r>
            </a:p>
            <a:p>
              <a:pPr marL="0" marR="0" lvl="0" indent="0" algn="ctr" defTabSz="914400" eaLnBrk="1" fontAlgn="auto" latinLnBrk="0" hangingPunct="1">
                <a:lnSpc>
                  <a:spcPct val="100000"/>
                </a:lnSpc>
                <a:spcBef>
                  <a:spcPts val="0"/>
                </a:spcBef>
                <a:spcAft>
                  <a:spcPts val="0"/>
                </a:spcAft>
                <a:buClrTx/>
                <a:buSz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it-IT" sz="1800" b="1" i="0" u="none" strike="noStrike" kern="0" cap="none" spc="0" normalizeH="0" baseline="0" noProof="0" dirty="0" smtClean="0">
                  <a:ln>
                    <a:noFill/>
                  </a:ln>
                  <a:solidFill>
                    <a:srgbClr val="FFFFFF"/>
                  </a:solidFill>
                  <a:effectLst/>
                  <a:uLnTx/>
                  <a:uFillTx/>
                  <a:latin typeface="Calibri" pitchFamily="34" charset="0"/>
                  <a:ea typeface="ＭＳ Ｐゴシック" charset="-128"/>
                  <a:cs typeface="Calibri" pitchFamily="34" charset="0"/>
                </a:rPr>
                <a:t>LTDP Architecture</a:t>
              </a:r>
            </a:p>
          </p:txBody>
        </p:sp>
      </p:grpSp>
    </p:spTree>
    <p:extLst>
      <p:ext uri="{BB962C8B-B14F-4D97-AF65-F5344CB8AC3E}">
        <p14:creationId xmlns:p14="http://schemas.microsoft.com/office/powerpoint/2010/main" val="49242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Cloud 47"/>
          <p:cNvSpPr/>
          <p:nvPr/>
        </p:nvSpPr>
        <p:spPr>
          <a:xfrm>
            <a:off x="4798725" y="914400"/>
            <a:ext cx="4223355" cy="1305628"/>
          </a:xfrm>
          <a:prstGeom prst="cloud">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a:p>
            <a:pPr algn="ctr"/>
            <a:r>
              <a:rPr lang="en-US" dirty="0" smtClean="0">
                <a:solidFill>
                  <a:schemeClr val="tx1"/>
                </a:solidFill>
              </a:rPr>
              <a:t>Earth Science Community</a:t>
            </a:r>
            <a:endParaRPr lang="en-US" dirty="0">
              <a:solidFill>
                <a:schemeClr val="tx1"/>
              </a:solidFill>
            </a:endParaRPr>
          </a:p>
        </p:txBody>
      </p:sp>
      <p:sp>
        <p:nvSpPr>
          <p:cNvPr id="62" name="Cloud 61"/>
          <p:cNvSpPr/>
          <p:nvPr/>
        </p:nvSpPr>
        <p:spPr>
          <a:xfrm>
            <a:off x="2621280" y="5222240"/>
            <a:ext cx="6031653" cy="1330960"/>
          </a:xfrm>
          <a:prstGeom prst="cloud">
            <a:avLst/>
          </a:prstGeom>
          <a:solidFill>
            <a:schemeClr val="accent4">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r>
              <a:rPr lang="en-US" dirty="0" smtClean="0">
                <a:solidFill>
                  <a:schemeClr val="tx1"/>
                </a:solidFill>
              </a:rPr>
              <a:t>Earth Observation Space Community</a:t>
            </a:r>
            <a:endParaRPr lang="en-US" dirty="0">
              <a:solidFill>
                <a:schemeClr val="tx1"/>
              </a:solidFill>
            </a:endParaRPr>
          </a:p>
        </p:txBody>
      </p:sp>
      <p:sp>
        <p:nvSpPr>
          <p:cNvPr id="2" name="Titolo 1"/>
          <p:cNvSpPr>
            <a:spLocks noGrp="1"/>
          </p:cNvSpPr>
          <p:nvPr>
            <p:ph type="title"/>
          </p:nvPr>
        </p:nvSpPr>
        <p:spPr>
          <a:xfrm>
            <a:off x="1421901" y="-26792"/>
            <a:ext cx="6253606" cy="800100"/>
          </a:xfrm>
        </p:spPr>
        <p:txBody>
          <a:bodyPr>
            <a:normAutofit/>
          </a:bodyPr>
          <a:lstStyle/>
          <a:p>
            <a:pPr algn="ctr"/>
            <a:r>
              <a:rPr lang="en-GB" dirty="0" smtClean="0"/>
              <a:t>SCIDIP-ES Cooperation</a:t>
            </a:r>
            <a:endParaRPr lang="en-GB" dirty="0"/>
          </a:p>
        </p:txBody>
      </p:sp>
      <p:cxnSp>
        <p:nvCxnSpPr>
          <p:cNvPr id="6" name="Connettore 4 5"/>
          <p:cNvCxnSpPr/>
          <p:nvPr/>
        </p:nvCxnSpPr>
        <p:spPr>
          <a:xfrm rot="16200000" flipV="1">
            <a:off x="1631694" y="2137664"/>
            <a:ext cx="1480005" cy="1329638"/>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pic>
        <p:nvPicPr>
          <p:cNvPr id="7" name="Immagine 6" descr="EU-Logo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048" y="1833635"/>
            <a:ext cx="564978" cy="368870"/>
          </a:xfrm>
          <a:prstGeom prst="rect">
            <a:avLst/>
          </a:prstGeom>
        </p:spPr>
      </p:pic>
      <p:sp>
        <p:nvSpPr>
          <p:cNvPr id="8" name="CasellaDiTesto 7"/>
          <p:cNvSpPr txBox="1"/>
          <p:nvPr/>
        </p:nvSpPr>
        <p:spPr>
          <a:xfrm>
            <a:off x="6074674" y="2412366"/>
            <a:ext cx="2710468" cy="338554"/>
          </a:xfrm>
          <a:prstGeom prst="rect">
            <a:avLst/>
          </a:prstGeom>
          <a:noFill/>
        </p:spPr>
        <p:txBody>
          <a:bodyPr wrap="square" rtlCol="0">
            <a:spAutoFit/>
          </a:bodyPr>
          <a:lstStyle/>
          <a:p>
            <a:r>
              <a:rPr lang="en-GB" sz="1600" dirty="0" err="1" smtClean="0"/>
              <a:t>MoUs</a:t>
            </a:r>
            <a:r>
              <a:rPr lang="en-GB" sz="1600" dirty="0" smtClean="0"/>
              <a:t>  with</a:t>
            </a:r>
            <a:r>
              <a:rPr lang="en-GB" sz="1600" dirty="0"/>
              <a:t> </a:t>
            </a:r>
            <a:r>
              <a:rPr lang="en-GB" sz="1600" dirty="0" smtClean="0"/>
              <a:t>FP7 Projects</a:t>
            </a:r>
            <a:endParaRPr lang="en-GB" sz="1600" dirty="0"/>
          </a:p>
        </p:txBody>
      </p:sp>
      <p:pic>
        <p:nvPicPr>
          <p:cNvPr id="9" name="Picture 11" descr="gcs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7331" y="5408734"/>
            <a:ext cx="198278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Connettore 2 9"/>
          <p:cNvCxnSpPr/>
          <p:nvPr/>
        </p:nvCxnSpPr>
        <p:spPr>
          <a:xfrm>
            <a:off x="4798725" y="4630420"/>
            <a:ext cx="0" cy="8494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Immagine 10" descr="APA-Logo-smal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188" y="3073165"/>
            <a:ext cx="1978025" cy="743068"/>
          </a:xfrm>
          <a:prstGeom prst="rect">
            <a:avLst/>
          </a:prstGeom>
        </p:spPr>
      </p:pic>
      <p:cxnSp>
        <p:nvCxnSpPr>
          <p:cNvPr id="12" name="Connettore 4 11"/>
          <p:cNvCxnSpPr/>
          <p:nvPr/>
        </p:nvCxnSpPr>
        <p:spPr>
          <a:xfrm rot="16200000" flipV="1">
            <a:off x="1024891" y="1965843"/>
            <a:ext cx="1865513" cy="1835267"/>
          </a:xfrm>
          <a:prstGeom prst="bentConnector3">
            <a:avLst>
              <a:gd name="adj1" fmla="val -105"/>
            </a:avLst>
          </a:prstGeom>
          <a:ln>
            <a:tailEnd type="arrow"/>
          </a:ln>
        </p:spPr>
        <p:style>
          <a:lnRef idx="3">
            <a:schemeClr val="accent1"/>
          </a:lnRef>
          <a:fillRef idx="0">
            <a:schemeClr val="accent1"/>
          </a:fillRef>
          <a:effectRef idx="2">
            <a:schemeClr val="accent1"/>
          </a:effectRef>
          <a:fontRef idx="minor">
            <a:schemeClr val="tx1"/>
          </a:fontRef>
        </p:style>
      </p:cxnSp>
      <p:pic>
        <p:nvPicPr>
          <p:cNvPr id="14" name="Immagine 13" descr="ccsd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496" y="4957763"/>
            <a:ext cx="1671036" cy="692150"/>
          </a:xfrm>
          <a:prstGeom prst="rect">
            <a:avLst/>
          </a:prstGeom>
        </p:spPr>
      </p:pic>
      <p:cxnSp>
        <p:nvCxnSpPr>
          <p:cNvPr id="15" name="Connettore 2 14"/>
          <p:cNvCxnSpPr/>
          <p:nvPr/>
        </p:nvCxnSpPr>
        <p:spPr>
          <a:xfrm flipH="1">
            <a:off x="1493520" y="4559300"/>
            <a:ext cx="1381759" cy="398463"/>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6" name="CasellaDiTesto 15"/>
          <p:cNvSpPr txBox="1"/>
          <p:nvPr/>
        </p:nvSpPr>
        <p:spPr>
          <a:xfrm>
            <a:off x="1875532" y="4771628"/>
            <a:ext cx="1300619" cy="646331"/>
          </a:xfrm>
          <a:prstGeom prst="rect">
            <a:avLst/>
          </a:prstGeom>
          <a:noFill/>
        </p:spPr>
        <p:txBody>
          <a:bodyPr wrap="none" rtlCol="0">
            <a:spAutoFit/>
          </a:bodyPr>
          <a:lstStyle/>
          <a:p>
            <a:r>
              <a:rPr lang="en-GB" dirty="0" smtClean="0"/>
              <a:t>ESA, APA, </a:t>
            </a:r>
          </a:p>
          <a:p>
            <a:r>
              <a:rPr lang="en-GB" dirty="0" smtClean="0"/>
              <a:t>GIM, STFC</a:t>
            </a:r>
          </a:p>
        </p:txBody>
      </p:sp>
      <p:pic>
        <p:nvPicPr>
          <p:cNvPr id="17" name="Immagine 16" descr="ceos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0790" y="5408734"/>
            <a:ext cx="1567807" cy="587254"/>
          </a:xfrm>
          <a:prstGeom prst="rect">
            <a:avLst/>
          </a:prstGeom>
        </p:spPr>
      </p:pic>
      <p:cxnSp>
        <p:nvCxnSpPr>
          <p:cNvPr id="18" name="Connettore 4 17"/>
          <p:cNvCxnSpPr/>
          <p:nvPr/>
        </p:nvCxnSpPr>
        <p:spPr>
          <a:xfrm>
            <a:off x="5574183" y="4136521"/>
            <a:ext cx="1314574" cy="1272213"/>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pic>
        <p:nvPicPr>
          <p:cNvPr id="20" name="Immagine 19" descr="page_banner_l.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1452" y="1050736"/>
            <a:ext cx="1982788" cy="614516"/>
          </a:xfrm>
          <a:prstGeom prst="rect">
            <a:avLst/>
          </a:prstGeom>
        </p:spPr>
      </p:pic>
      <p:cxnSp>
        <p:nvCxnSpPr>
          <p:cNvPr id="21" name="Connettore 4 20"/>
          <p:cNvCxnSpPr/>
          <p:nvPr/>
        </p:nvCxnSpPr>
        <p:spPr>
          <a:xfrm rot="16200000" flipV="1">
            <a:off x="3602378" y="2346139"/>
            <a:ext cx="2013571" cy="379125"/>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CasellaDiTesto 21"/>
          <p:cNvSpPr txBox="1"/>
          <p:nvPr/>
        </p:nvSpPr>
        <p:spPr>
          <a:xfrm>
            <a:off x="3843676" y="2062480"/>
            <a:ext cx="608009" cy="369332"/>
          </a:xfrm>
          <a:prstGeom prst="rect">
            <a:avLst/>
          </a:prstGeom>
          <a:noFill/>
        </p:spPr>
        <p:txBody>
          <a:bodyPr wrap="none" rtlCol="0">
            <a:spAutoFit/>
          </a:bodyPr>
          <a:lstStyle/>
          <a:p>
            <a:r>
              <a:rPr lang="en-GB" dirty="0" smtClean="0"/>
              <a:t>ESA</a:t>
            </a:r>
            <a:endParaRPr lang="en-GB" dirty="0"/>
          </a:p>
        </p:txBody>
      </p:sp>
      <p:pic>
        <p:nvPicPr>
          <p:cNvPr id="23" name="Immagine 22" descr="Logo.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75280" y="3713742"/>
            <a:ext cx="2914840" cy="845558"/>
          </a:xfrm>
          <a:prstGeom prst="rect">
            <a:avLst/>
          </a:prstGeom>
        </p:spPr>
      </p:pic>
      <p:sp>
        <p:nvSpPr>
          <p:cNvPr id="28" name="CasellaDiTesto 21"/>
          <p:cNvSpPr txBox="1"/>
          <p:nvPr/>
        </p:nvSpPr>
        <p:spPr>
          <a:xfrm>
            <a:off x="4838476" y="4761868"/>
            <a:ext cx="1903286" cy="369332"/>
          </a:xfrm>
          <a:prstGeom prst="rect">
            <a:avLst/>
          </a:prstGeom>
          <a:noFill/>
        </p:spPr>
        <p:txBody>
          <a:bodyPr wrap="none" rtlCol="0">
            <a:spAutoFit/>
          </a:bodyPr>
          <a:lstStyle/>
          <a:p>
            <a:r>
              <a:rPr lang="en-GB" dirty="0" smtClean="0"/>
              <a:t>ESA, DLR, CNES</a:t>
            </a:r>
          </a:p>
        </p:txBody>
      </p:sp>
      <p:sp>
        <p:nvSpPr>
          <p:cNvPr id="37" name="Cloud 36"/>
          <p:cNvSpPr/>
          <p:nvPr/>
        </p:nvSpPr>
        <p:spPr>
          <a:xfrm>
            <a:off x="96974" y="1050736"/>
            <a:ext cx="2351586" cy="1088012"/>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Non-Earth Science Community</a:t>
            </a:r>
            <a:endParaRPr lang="en-US" dirty="0"/>
          </a:p>
        </p:txBody>
      </p:sp>
      <p:cxnSp>
        <p:nvCxnSpPr>
          <p:cNvPr id="49" name="Connettore 4 5"/>
          <p:cNvCxnSpPr/>
          <p:nvPr/>
        </p:nvCxnSpPr>
        <p:spPr>
          <a:xfrm rot="5400000" flipH="1" flipV="1">
            <a:off x="4449873" y="2672287"/>
            <a:ext cx="1591769" cy="148634"/>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56" name="CasellaDiTesto 7"/>
          <p:cNvSpPr txBox="1"/>
          <p:nvPr/>
        </p:nvSpPr>
        <p:spPr>
          <a:xfrm>
            <a:off x="1838828" y="2174376"/>
            <a:ext cx="1358214" cy="646331"/>
          </a:xfrm>
          <a:prstGeom prst="rect">
            <a:avLst/>
          </a:prstGeom>
          <a:noFill/>
        </p:spPr>
        <p:txBody>
          <a:bodyPr wrap="none" rtlCol="0">
            <a:spAutoFit/>
          </a:bodyPr>
          <a:lstStyle/>
          <a:p>
            <a:r>
              <a:rPr lang="en-GB" dirty="0" err="1" smtClean="0"/>
              <a:t>MoUs</a:t>
            </a:r>
            <a:r>
              <a:rPr lang="en-GB" dirty="0" smtClean="0"/>
              <a:t>  with</a:t>
            </a:r>
          </a:p>
          <a:p>
            <a:r>
              <a:rPr lang="en-GB" dirty="0" smtClean="0"/>
              <a:t>FP7 Projects</a:t>
            </a:r>
            <a:endParaRPr lang="en-GB" dirty="0"/>
          </a:p>
        </p:txBody>
      </p:sp>
      <p:pic>
        <p:nvPicPr>
          <p:cNvPr id="61" name="Immagine 6" descr="EU-Logo_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697" y="2474383"/>
            <a:ext cx="564978" cy="368870"/>
          </a:xfrm>
          <a:prstGeom prst="rect">
            <a:avLst/>
          </a:prstGeom>
        </p:spPr>
      </p:pic>
      <p:pic>
        <p:nvPicPr>
          <p:cNvPr id="76" name="Picture 75"/>
          <p:cNvPicPr>
            <a:picLocks noChangeAspect="1"/>
          </p:cNvPicPr>
          <p:nvPr/>
        </p:nvPicPr>
        <p:blipFill>
          <a:blip r:embed="rId9"/>
          <a:stretch>
            <a:fillRect/>
          </a:stretch>
        </p:blipFill>
        <p:spPr>
          <a:xfrm>
            <a:off x="1155150" y="5408734"/>
            <a:ext cx="720382" cy="782638"/>
          </a:xfrm>
          <a:prstGeom prst="rect">
            <a:avLst/>
          </a:prstGeom>
        </p:spPr>
      </p:pic>
      <p:pic>
        <p:nvPicPr>
          <p:cNvPr id="77" name="Picture 76"/>
          <p:cNvPicPr>
            <a:picLocks noChangeAspect="1"/>
          </p:cNvPicPr>
          <p:nvPr/>
        </p:nvPicPr>
        <p:blipFill>
          <a:blip r:embed="rId10"/>
          <a:stretch>
            <a:fillRect/>
          </a:stretch>
        </p:blipFill>
        <p:spPr>
          <a:xfrm>
            <a:off x="96973" y="5444568"/>
            <a:ext cx="943041" cy="314347"/>
          </a:xfrm>
          <a:prstGeom prst="rect">
            <a:avLst/>
          </a:prstGeom>
        </p:spPr>
      </p:pic>
      <p:sp>
        <p:nvSpPr>
          <p:cNvPr id="29" name="Cloud 28"/>
          <p:cNvSpPr/>
          <p:nvPr/>
        </p:nvSpPr>
        <p:spPr>
          <a:xfrm>
            <a:off x="5872288" y="2944857"/>
            <a:ext cx="3271712" cy="925595"/>
          </a:xfrm>
          <a:prstGeom prst="cloud">
            <a:avLst/>
          </a:prstGeom>
          <a:solidFill>
            <a:srgbClr val="0099D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e-Infrastructure</a:t>
            </a:r>
            <a:endParaRPr lang="en-US" dirty="0">
              <a:solidFill>
                <a:schemeClr val="tx1"/>
              </a:solidFill>
            </a:endParaRPr>
          </a:p>
        </p:txBody>
      </p:sp>
      <p:cxnSp>
        <p:nvCxnSpPr>
          <p:cNvPr id="30" name="Connettore 4 5"/>
          <p:cNvCxnSpPr/>
          <p:nvPr/>
        </p:nvCxnSpPr>
        <p:spPr>
          <a:xfrm flipV="1">
            <a:off x="5323841" y="3200400"/>
            <a:ext cx="907629" cy="494489"/>
          </a:xfrm>
          <a:prstGeom prst="bentConnector3">
            <a:avLst>
              <a:gd name="adj1" fmla="val 3358"/>
            </a:avLst>
          </a:prstGeom>
          <a:ln>
            <a:tailEnd type="arrow"/>
          </a:ln>
        </p:spPr>
        <p:style>
          <a:lnRef idx="3">
            <a:schemeClr val="accent1"/>
          </a:lnRef>
          <a:fillRef idx="0">
            <a:schemeClr val="accent1"/>
          </a:fillRef>
          <a:effectRef idx="2">
            <a:schemeClr val="accent1"/>
          </a:effectRef>
          <a:fontRef idx="minor">
            <a:schemeClr val="tx1"/>
          </a:fontRef>
        </p:style>
      </p:cxnSp>
      <p:pic>
        <p:nvPicPr>
          <p:cNvPr id="4" name="Picture 3"/>
          <p:cNvPicPr>
            <a:picLocks noChangeAspect="1"/>
          </p:cNvPicPr>
          <p:nvPr/>
        </p:nvPicPr>
        <p:blipFill>
          <a:blip r:embed="rId11"/>
          <a:stretch>
            <a:fillRect/>
          </a:stretch>
        </p:blipFill>
        <p:spPr>
          <a:xfrm>
            <a:off x="204496" y="5762121"/>
            <a:ext cx="1076653" cy="1095879"/>
          </a:xfrm>
          <a:prstGeom prst="rect">
            <a:avLst/>
          </a:prstGeom>
        </p:spPr>
      </p:pic>
    </p:spTree>
    <p:extLst>
      <p:ext uri="{BB962C8B-B14F-4D97-AF65-F5344CB8AC3E}">
        <p14:creationId xmlns:p14="http://schemas.microsoft.com/office/powerpoint/2010/main" val="13074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7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2" grpId="0" animBg="1"/>
      <p:bldP spid="8" grpId="0"/>
      <p:bldP spid="16" grpId="0"/>
      <p:bldP spid="22" grpId="0"/>
      <p:bldP spid="28" grpId="0"/>
      <p:bldP spid="37" grpId="0" animBg="1"/>
      <p:bldP spid="56" grpId="0"/>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1901" y="-7548"/>
            <a:ext cx="6253606" cy="800100"/>
          </a:xfrm>
        </p:spPr>
        <p:txBody>
          <a:bodyPr>
            <a:normAutofit/>
          </a:bodyPr>
          <a:lstStyle/>
          <a:p>
            <a:pPr algn="ctr"/>
            <a:r>
              <a:rPr lang="en-GB" dirty="0" smtClean="0"/>
              <a:t>The Complete </a:t>
            </a:r>
            <a:r>
              <a:rPr lang="en-GB" dirty="0"/>
              <a:t>P</a:t>
            </a:r>
            <a:r>
              <a:rPr lang="en-GB" dirty="0" smtClean="0"/>
              <a:t>icture</a:t>
            </a:r>
            <a:endParaRPr lang="en-GB" dirty="0"/>
          </a:p>
        </p:txBody>
      </p:sp>
      <p:graphicFrame>
        <p:nvGraphicFramePr>
          <p:cNvPr id="4" name="Diagramma 3"/>
          <p:cNvGraphicFramePr/>
          <p:nvPr>
            <p:extLst>
              <p:ext uri="{D42A27DB-BD31-4B8C-83A1-F6EECF244321}">
                <p14:modId xmlns:p14="http://schemas.microsoft.com/office/powerpoint/2010/main" val="2570536885"/>
              </p:ext>
            </p:extLst>
          </p:nvPr>
        </p:nvGraphicFramePr>
        <p:xfrm>
          <a:off x="1165577" y="1258923"/>
          <a:ext cx="70080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o 4"/>
          <p:cNvGrpSpPr>
            <a:grpSpLocks/>
          </p:cNvGrpSpPr>
          <p:nvPr/>
        </p:nvGrpSpPr>
        <p:grpSpPr bwMode="auto">
          <a:xfrm>
            <a:off x="3419703" y="3290419"/>
            <a:ext cx="2583473" cy="288925"/>
            <a:chOff x="3675063" y="3573463"/>
            <a:chExt cx="2798762" cy="288925"/>
          </a:xfrm>
        </p:grpSpPr>
        <p:pic>
          <p:nvPicPr>
            <p:cNvPr id="6" name="Picture 2" descr="CEOS.tiff"/>
            <p:cNvPicPr>
              <a:picLocks noChangeAspect="1"/>
            </p:cNvPicPr>
            <p:nvPr/>
          </p:nvPicPr>
          <p:blipFill>
            <a:blip r:embed="rId8"/>
            <a:srcRect/>
            <a:stretch>
              <a:fillRect/>
            </a:stretch>
          </p:blipFill>
          <p:spPr bwMode="auto">
            <a:xfrm>
              <a:off x="3675063" y="3573463"/>
              <a:ext cx="735012" cy="257175"/>
            </a:xfrm>
            <a:prstGeom prst="rect">
              <a:avLst/>
            </a:prstGeom>
            <a:noFill/>
            <a:ln w="9525">
              <a:noFill/>
              <a:miter lim="800000"/>
              <a:headEnd/>
              <a:tailEnd/>
            </a:ln>
          </p:spPr>
        </p:pic>
        <p:pic>
          <p:nvPicPr>
            <p:cNvPr id="7" name="Picture 4" descr="CCSDS.tiff"/>
            <p:cNvPicPr>
              <a:picLocks noChangeAspect="1"/>
            </p:cNvPicPr>
            <p:nvPr/>
          </p:nvPicPr>
          <p:blipFill>
            <a:blip r:embed="rId9"/>
            <a:srcRect/>
            <a:stretch>
              <a:fillRect/>
            </a:stretch>
          </p:blipFill>
          <p:spPr bwMode="auto">
            <a:xfrm>
              <a:off x="5661025" y="3581400"/>
              <a:ext cx="812800" cy="280988"/>
            </a:xfrm>
            <a:prstGeom prst="rect">
              <a:avLst/>
            </a:prstGeom>
            <a:noFill/>
            <a:ln w="9525">
              <a:noFill/>
              <a:miter lim="800000"/>
              <a:headEnd/>
              <a:tailEnd/>
            </a:ln>
          </p:spPr>
        </p:pic>
        <p:pic>
          <p:nvPicPr>
            <p:cNvPr id="8" name="Picture 16" descr="ISO.tiff"/>
            <p:cNvPicPr>
              <a:picLocks noChangeAspect="1"/>
            </p:cNvPicPr>
            <p:nvPr/>
          </p:nvPicPr>
          <p:blipFill>
            <a:blip r:embed="rId10"/>
            <a:srcRect/>
            <a:stretch>
              <a:fillRect/>
            </a:stretch>
          </p:blipFill>
          <p:spPr bwMode="auto">
            <a:xfrm>
              <a:off x="4678363" y="3582988"/>
              <a:ext cx="706437" cy="203200"/>
            </a:xfrm>
            <a:prstGeom prst="rect">
              <a:avLst/>
            </a:prstGeom>
            <a:noFill/>
            <a:ln w="9525">
              <a:noFill/>
              <a:miter lim="800000"/>
              <a:headEnd/>
              <a:tailEnd/>
            </a:ln>
          </p:spPr>
        </p:pic>
      </p:grpSp>
      <p:pic>
        <p:nvPicPr>
          <p:cNvPr id="10" name="Picture 18" descr="Shaman.tiff"/>
          <p:cNvPicPr>
            <a:picLocks noChangeAspect="1"/>
          </p:cNvPicPr>
          <p:nvPr/>
        </p:nvPicPr>
        <p:blipFill>
          <a:blip r:embed="rId11"/>
          <a:srcRect/>
          <a:stretch>
            <a:fillRect/>
          </a:stretch>
        </p:blipFill>
        <p:spPr bwMode="auto">
          <a:xfrm>
            <a:off x="6367474" y="2348168"/>
            <a:ext cx="476053" cy="227856"/>
          </a:xfrm>
          <a:prstGeom prst="rect">
            <a:avLst/>
          </a:prstGeom>
          <a:noFill/>
          <a:ln w="9525">
            <a:noFill/>
            <a:miter lim="800000"/>
            <a:headEnd/>
            <a:tailEnd/>
          </a:ln>
        </p:spPr>
      </p:pic>
      <p:pic>
        <p:nvPicPr>
          <p:cNvPr id="11" name="Picture 1" descr="CASPAR.tiff"/>
          <p:cNvPicPr>
            <a:picLocks noChangeAspect="1"/>
          </p:cNvPicPr>
          <p:nvPr/>
        </p:nvPicPr>
        <p:blipFill>
          <a:blip r:embed="rId12"/>
          <a:srcRect/>
          <a:stretch>
            <a:fillRect/>
          </a:stretch>
        </p:blipFill>
        <p:spPr bwMode="auto">
          <a:xfrm>
            <a:off x="2701717" y="2668595"/>
            <a:ext cx="433695" cy="385245"/>
          </a:xfrm>
          <a:prstGeom prst="rect">
            <a:avLst/>
          </a:prstGeom>
          <a:noFill/>
          <a:ln w="9525">
            <a:noFill/>
            <a:miter lim="800000"/>
            <a:headEnd/>
            <a:tailEnd/>
          </a:ln>
        </p:spPr>
      </p:pic>
      <p:pic>
        <p:nvPicPr>
          <p:cNvPr id="12" name="Picture 17" descr="Parse.tiff"/>
          <p:cNvPicPr>
            <a:picLocks noChangeAspect="1"/>
          </p:cNvPicPr>
          <p:nvPr/>
        </p:nvPicPr>
        <p:blipFill>
          <a:blip r:embed="rId13"/>
          <a:srcRect/>
          <a:stretch>
            <a:fillRect/>
          </a:stretch>
        </p:blipFill>
        <p:spPr bwMode="auto">
          <a:xfrm>
            <a:off x="5937734" y="2628907"/>
            <a:ext cx="762005" cy="280295"/>
          </a:xfrm>
          <a:prstGeom prst="rect">
            <a:avLst/>
          </a:prstGeom>
          <a:noFill/>
          <a:ln w="9525">
            <a:noFill/>
            <a:miter lim="800000"/>
            <a:headEnd/>
            <a:tailEnd/>
          </a:ln>
        </p:spPr>
      </p:pic>
      <p:pic>
        <p:nvPicPr>
          <p:cNvPr id="13" name="Picture 63" descr="GENESI.tiff"/>
          <p:cNvPicPr>
            <a:picLocks noChangeAspect="1"/>
          </p:cNvPicPr>
          <p:nvPr/>
        </p:nvPicPr>
        <p:blipFill>
          <a:blip r:embed="rId14"/>
          <a:srcRect/>
          <a:stretch>
            <a:fillRect/>
          </a:stretch>
        </p:blipFill>
        <p:spPr bwMode="auto">
          <a:xfrm>
            <a:off x="2416421" y="2362207"/>
            <a:ext cx="997160" cy="213817"/>
          </a:xfrm>
          <a:prstGeom prst="rect">
            <a:avLst/>
          </a:prstGeom>
          <a:noFill/>
          <a:ln w="9525">
            <a:noFill/>
            <a:miter lim="800000"/>
            <a:headEnd/>
            <a:tailEnd/>
          </a:ln>
        </p:spPr>
      </p:pic>
      <p:grpSp>
        <p:nvGrpSpPr>
          <p:cNvPr id="14" name="Gruppo 13"/>
          <p:cNvGrpSpPr/>
          <p:nvPr/>
        </p:nvGrpSpPr>
        <p:grpSpPr>
          <a:xfrm>
            <a:off x="326061" y="4480554"/>
            <a:ext cx="1836821" cy="2148112"/>
            <a:chOff x="84378" y="4608137"/>
            <a:chExt cx="1836820" cy="2148112"/>
          </a:xfrm>
          <a:solidFill>
            <a:schemeClr val="bg1">
              <a:lumMod val="65000"/>
            </a:schemeClr>
          </a:solidFill>
          <a:effectLst>
            <a:glow rad="101600">
              <a:schemeClr val="accent1">
                <a:alpha val="75000"/>
              </a:schemeClr>
            </a:glow>
          </a:effectLst>
          <a:scene3d>
            <a:camera prst="obliqueTopLeft"/>
            <a:lightRig rig="threePt" dir="t"/>
          </a:scene3d>
        </p:grpSpPr>
        <p:sp>
          <p:nvSpPr>
            <p:cNvPr id="15" name="Rounded Rectangle 33"/>
            <p:cNvSpPr/>
            <p:nvPr/>
          </p:nvSpPr>
          <p:spPr>
            <a:xfrm>
              <a:off x="84378" y="4608137"/>
              <a:ext cx="1836820" cy="2148112"/>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defTabSz="457200" fontAlgn="base">
                <a:spcBef>
                  <a:spcPct val="0"/>
                </a:spcBef>
                <a:spcAft>
                  <a:spcPct val="0"/>
                </a:spcAft>
                <a:defRPr/>
              </a:pPr>
              <a:r>
                <a:rPr lang="en-US" sz="1600" dirty="0">
                  <a:solidFill>
                    <a:prstClr val="white"/>
                  </a:solidFill>
                  <a:latin typeface="Calibri"/>
                  <a:cs typeface="Calibri"/>
                </a:rPr>
                <a:t>Earth Science Case</a:t>
              </a:r>
            </a:p>
          </p:txBody>
        </p:sp>
        <p:pic>
          <p:nvPicPr>
            <p:cNvPr id="16" name="Immagine 19"/>
            <p:cNvPicPr>
              <a:picLocks noChangeAspect="1"/>
            </p:cNvPicPr>
            <p:nvPr/>
          </p:nvPicPr>
          <p:blipFill>
            <a:blip r:embed="rId15"/>
            <a:srcRect/>
            <a:stretch>
              <a:fillRect/>
            </a:stretch>
          </p:blipFill>
          <p:spPr bwMode="auto">
            <a:xfrm>
              <a:off x="133440" y="6056508"/>
              <a:ext cx="720834" cy="320260"/>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17" name="Immagine 20"/>
            <p:cNvPicPr>
              <a:picLocks noChangeAspect="1"/>
            </p:cNvPicPr>
            <p:nvPr/>
          </p:nvPicPr>
          <p:blipFill>
            <a:blip r:embed="rId16"/>
            <a:srcRect/>
            <a:stretch>
              <a:fillRect/>
            </a:stretch>
          </p:blipFill>
          <p:spPr bwMode="auto">
            <a:xfrm>
              <a:off x="481403" y="5160232"/>
              <a:ext cx="1082751" cy="230603"/>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18" name="Immagine 17"/>
            <p:cNvPicPr>
              <a:picLocks noChangeAspect="1"/>
            </p:cNvPicPr>
            <p:nvPr/>
          </p:nvPicPr>
          <p:blipFill>
            <a:blip r:embed="rId17"/>
            <a:srcRect/>
            <a:stretch>
              <a:fillRect/>
            </a:stretch>
          </p:blipFill>
          <p:spPr bwMode="auto">
            <a:xfrm>
              <a:off x="177651" y="4835497"/>
              <a:ext cx="760913" cy="225928"/>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19" name="Picture 2" descr="DLR.tiff"/>
            <p:cNvPicPr>
              <a:picLocks noChangeAspect="1"/>
            </p:cNvPicPr>
            <p:nvPr/>
          </p:nvPicPr>
          <p:blipFill>
            <a:blip r:embed="rId18"/>
            <a:srcRect/>
            <a:stretch>
              <a:fillRect/>
            </a:stretch>
          </p:blipFill>
          <p:spPr bwMode="auto">
            <a:xfrm>
              <a:off x="1360493" y="6075067"/>
              <a:ext cx="488686" cy="349635"/>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20" name="Picture 27" descr="ISPRA.tiff"/>
            <p:cNvPicPr>
              <a:picLocks noChangeAspect="1"/>
            </p:cNvPicPr>
            <p:nvPr/>
          </p:nvPicPr>
          <p:blipFill>
            <a:blip r:embed="rId19"/>
            <a:srcRect/>
            <a:stretch>
              <a:fillRect/>
            </a:stretch>
          </p:blipFill>
          <p:spPr bwMode="auto">
            <a:xfrm>
              <a:off x="976448" y="4835494"/>
              <a:ext cx="848003" cy="243973"/>
            </a:xfrm>
            <a:prstGeom prst="rect">
              <a:avLst/>
            </a:prstGeom>
            <a:ln>
              <a:headEnd/>
              <a:tailEnd/>
            </a:ln>
          </p:spPr>
          <p:style>
            <a:lnRef idx="1">
              <a:schemeClr val="accent4"/>
            </a:lnRef>
            <a:fillRef idx="3">
              <a:schemeClr val="accent4"/>
            </a:fillRef>
            <a:effectRef idx="2">
              <a:schemeClr val="accent4"/>
            </a:effectRef>
            <a:fontRef idx="minor">
              <a:schemeClr val="lt1"/>
            </a:fontRef>
          </p:style>
        </p:pic>
        <p:pic>
          <p:nvPicPr>
            <p:cNvPr id="21" name="Picture 3"/>
            <p:cNvPicPr>
              <a:picLocks noChangeAspect="1" noChangeArrowheads="1"/>
            </p:cNvPicPr>
            <p:nvPr/>
          </p:nvPicPr>
          <p:blipFill>
            <a:blip r:embed="rId20"/>
            <a:srcRect/>
            <a:stretch>
              <a:fillRect/>
            </a:stretch>
          </p:blipFill>
          <p:spPr bwMode="auto">
            <a:xfrm>
              <a:off x="894520" y="6075065"/>
              <a:ext cx="404455" cy="395330"/>
            </a:xfrm>
            <a:prstGeom prst="rect">
              <a:avLst/>
            </a:prstGeom>
            <a:ln>
              <a:headEnd/>
              <a:tailEnd/>
            </a:ln>
          </p:spPr>
          <p:style>
            <a:lnRef idx="1">
              <a:schemeClr val="accent4"/>
            </a:lnRef>
            <a:fillRef idx="3">
              <a:schemeClr val="accent4"/>
            </a:fillRef>
            <a:effectRef idx="2">
              <a:schemeClr val="accent4"/>
            </a:effectRef>
            <a:fontRef idx="minor">
              <a:schemeClr val="lt1"/>
            </a:fontRef>
          </p:style>
        </p:pic>
      </p:grpSp>
      <p:grpSp>
        <p:nvGrpSpPr>
          <p:cNvPr id="22" name="Gruppo 21"/>
          <p:cNvGrpSpPr>
            <a:grpSpLocks/>
          </p:cNvGrpSpPr>
          <p:nvPr/>
        </p:nvGrpSpPr>
        <p:grpSpPr bwMode="auto">
          <a:xfrm>
            <a:off x="1785891" y="1317713"/>
            <a:ext cx="5688623" cy="758825"/>
            <a:chOff x="1976438" y="1555750"/>
            <a:chExt cx="6162675" cy="758825"/>
          </a:xfrm>
        </p:grpSpPr>
        <p:pic>
          <p:nvPicPr>
            <p:cNvPr id="23" name="Picture 4"/>
            <p:cNvPicPr>
              <a:picLocks noChangeAspect="1" noChangeArrowheads="1"/>
            </p:cNvPicPr>
            <p:nvPr/>
          </p:nvPicPr>
          <p:blipFill>
            <a:blip r:embed="rId21"/>
            <a:srcRect/>
            <a:stretch>
              <a:fillRect/>
            </a:stretch>
          </p:blipFill>
          <p:spPr bwMode="auto">
            <a:xfrm>
              <a:off x="7258050" y="1589088"/>
              <a:ext cx="881063" cy="279400"/>
            </a:xfrm>
            <a:prstGeom prst="rect">
              <a:avLst/>
            </a:prstGeom>
            <a:noFill/>
            <a:ln w="9525">
              <a:noFill/>
              <a:miter lim="800000"/>
              <a:headEnd/>
              <a:tailEnd/>
            </a:ln>
          </p:spPr>
        </p:pic>
        <p:pic>
          <p:nvPicPr>
            <p:cNvPr id="24" name="Picture 39" descr="APA.tiff"/>
            <p:cNvPicPr>
              <a:picLocks noChangeAspect="1"/>
            </p:cNvPicPr>
            <p:nvPr/>
          </p:nvPicPr>
          <p:blipFill>
            <a:blip r:embed="rId22"/>
            <a:srcRect/>
            <a:stretch>
              <a:fillRect/>
            </a:stretch>
          </p:blipFill>
          <p:spPr bwMode="auto">
            <a:xfrm>
              <a:off x="2381250" y="1963738"/>
              <a:ext cx="957263" cy="350837"/>
            </a:xfrm>
            <a:prstGeom prst="rect">
              <a:avLst/>
            </a:prstGeom>
            <a:noFill/>
            <a:ln w="9525">
              <a:noFill/>
              <a:miter lim="800000"/>
              <a:headEnd/>
              <a:tailEnd/>
            </a:ln>
          </p:spPr>
        </p:pic>
        <p:pic>
          <p:nvPicPr>
            <p:cNvPr id="25" name="Picture 40" descr="GMES.tiff"/>
            <p:cNvPicPr>
              <a:picLocks noChangeAspect="1"/>
            </p:cNvPicPr>
            <p:nvPr/>
          </p:nvPicPr>
          <p:blipFill>
            <a:blip r:embed="rId23"/>
            <a:srcRect/>
            <a:stretch>
              <a:fillRect/>
            </a:stretch>
          </p:blipFill>
          <p:spPr bwMode="auto">
            <a:xfrm>
              <a:off x="7083425" y="1963738"/>
              <a:ext cx="771525" cy="315912"/>
            </a:xfrm>
            <a:prstGeom prst="rect">
              <a:avLst/>
            </a:prstGeom>
            <a:noFill/>
            <a:ln w="9525">
              <a:noFill/>
              <a:miter lim="800000"/>
              <a:headEnd/>
              <a:tailEnd/>
            </a:ln>
          </p:spPr>
        </p:pic>
        <p:pic>
          <p:nvPicPr>
            <p:cNvPr id="26" name="Picture 41" descr="GEO.tiff"/>
            <p:cNvPicPr>
              <a:picLocks noChangeAspect="1"/>
            </p:cNvPicPr>
            <p:nvPr/>
          </p:nvPicPr>
          <p:blipFill>
            <a:blip r:embed="rId24"/>
            <a:srcRect/>
            <a:stretch>
              <a:fillRect/>
            </a:stretch>
          </p:blipFill>
          <p:spPr bwMode="auto">
            <a:xfrm>
              <a:off x="1976438" y="1555750"/>
              <a:ext cx="1220787" cy="303213"/>
            </a:xfrm>
            <a:prstGeom prst="rect">
              <a:avLst/>
            </a:prstGeom>
            <a:noFill/>
            <a:ln w="9525">
              <a:noFill/>
              <a:miter lim="800000"/>
              <a:headEnd/>
              <a:tailEnd/>
            </a:ln>
          </p:spPr>
        </p:pic>
      </p:grpSp>
      <p:grpSp>
        <p:nvGrpSpPr>
          <p:cNvPr id="27" name="Gruppo 26"/>
          <p:cNvGrpSpPr/>
          <p:nvPr/>
        </p:nvGrpSpPr>
        <p:grpSpPr>
          <a:xfrm>
            <a:off x="306796" y="2301953"/>
            <a:ext cx="1819344" cy="2083855"/>
            <a:chOff x="130243" y="2376896"/>
            <a:chExt cx="1818966" cy="2083855"/>
          </a:xfrm>
          <a:effectLst>
            <a:glow rad="101600">
              <a:schemeClr val="accent1">
                <a:alpha val="75000"/>
              </a:schemeClr>
            </a:glow>
          </a:effectLst>
        </p:grpSpPr>
        <p:sp>
          <p:nvSpPr>
            <p:cNvPr id="28" name="Rounded Rectangle 33"/>
            <p:cNvSpPr/>
            <p:nvPr/>
          </p:nvSpPr>
          <p:spPr>
            <a:xfrm>
              <a:off x="130243" y="2376896"/>
              <a:ext cx="1818966" cy="2083855"/>
            </a:xfrm>
            <a:prstGeom prst="roundRect">
              <a:avLst/>
            </a:prstGeom>
            <a:ln>
              <a:noFill/>
            </a:ln>
          </p:spPr>
          <p:style>
            <a:lnRef idx="3">
              <a:schemeClr val="lt1"/>
            </a:lnRef>
            <a:fillRef idx="1">
              <a:schemeClr val="accent4"/>
            </a:fillRef>
            <a:effectRef idx="1">
              <a:schemeClr val="accent4"/>
            </a:effectRef>
            <a:fontRef idx="minor">
              <a:schemeClr val="lt1"/>
            </a:fontRef>
          </p:style>
          <p:txBody>
            <a:bodyPr anchor="ctr"/>
            <a:lstStyle/>
            <a:p>
              <a:pPr algn="ctr" defTabSz="457200" fontAlgn="base">
                <a:spcBef>
                  <a:spcPct val="0"/>
                </a:spcBef>
                <a:spcAft>
                  <a:spcPct val="0"/>
                </a:spcAft>
                <a:defRPr/>
              </a:pPr>
              <a:r>
                <a:rPr lang="en-US" sz="1600" dirty="0">
                  <a:solidFill>
                    <a:prstClr val="white"/>
                  </a:solidFill>
                  <a:latin typeface="Calibri"/>
                  <a:cs typeface="Calibri"/>
                </a:rPr>
                <a:t>European preservation agenda</a:t>
              </a:r>
            </a:p>
          </p:txBody>
        </p:sp>
        <p:pic>
          <p:nvPicPr>
            <p:cNvPr id="29" name="Picture 4"/>
            <p:cNvPicPr>
              <a:picLocks noChangeAspect="1" noChangeArrowheads="1"/>
            </p:cNvPicPr>
            <p:nvPr/>
          </p:nvPicPr>
          <p:blipFill>
            <a:blip r:embed="rId21"/>
            <a:srcRect/>
            <a:stretch>
              <a:fillRect/>
            </a:stretch>
          </p:blipFill>
          <p:spPr bwMode="auto">
            <a:xfrm>
              <a:off x="1094342" y="3960738"/>
              <a:ext cx="814387" cy="279400"/>
            </a:xfrm>
            <a:prstGeom prst="rect">
              <a:avLst/>
            </a:prstGeom>
            <a:ln>
              <a:noFill/>
              <a:headEnd/>
              <a:tailEnd/>
            </a:ln>
          </p:spPr>
          <p:style>
            <a:lnRef idx="1">
              <a:schemeClr val="accent2"/>
            </a:lnRef>
            <a:fillRef idx="3">
              <a:schemeClr val="accent2"/>
            </a:fillRef>
            <a:effectRef idx="2">
              <a:schemeClr val="accent2"/>
            </a:effectRef>
            <a:fontRef idx="minor">
              <a:schemeClr val="lt1"/>
            </a:fontRef>
          </p:style>
        </p:pic>
        <p:sp>
          <p:nvSpPr>
            <p:cNvPr id="30" name="Rectangle 31"/>
            <p:cNvSpPr/>
            <p:nvPr/>
          </p:nvSpPr>
          <p:spPr>
            <a:xfrm>
              <a:off x="325626" y="2490855"/>
              <a:ext cx="1400195" cy="523220"/>
            </a:xfrm>
            <a:prstGeom prst="rect">
              <a:avLst/>
            </a:prstGeom>
            <a:ln>
              <a:noFill/>
            </a:ln>
          </p:spPr>
          <p:style>
            <a:lnRef idx="1">
              <a:schemeClr val="accent5"/>
            </a:lnRef>
            <a:fillRef idx="3">
              <a:schemeClr val="accent5"/>
            </a:fillRef>
            <a:effectRef idx="2">
              <a:schemeClr val="accent5"/>
            </a:effectRef>
            <a:fontRef idx="minor">
              <a:schemeClr val="lt1"/>
            </a:fontRef>
          </p:style>
          <p:txBody>
            <a:bodyPr>
              <a:spAutoFit/>
            </a:bodyPr>
            <a:lstStyle/>
            <a:p>
              <a:pPr algn="ctr" defTabSz="457200" fontAlgn="base">
                <a:spcBef>
                  <a:spcPct val="0"/>
                </a:spcBef>
                <a:spcAft>
                  <a:spcPct val="0"/>
                </a:spcAft>
                <a:defRPr/>
              </a:pPr>
              <a:r>
                <a:rPr lang="x-none" sz="1400" b="1" dirty="0">
                  <a:ln w="1905"/>
                  <a:solidFill>
                    <a:srgbClr val="424456"/>
                  </a:solidFill>
                  <a:effectLst>
                    <a:innerShdw blurRad="69850" dist="43180" dir="5400000">
                      <a:srgbClr val="000000">
                        <a:alpha val="65000"/>
                      </a:srgbClr>
                    </a:innerShdw>
                  </a:effectLst>
                  <a:latin typeface="Calibri"/>
                  <a:cs typeface="Calibri"/>
                </a:rPr>
                <a:t>High Level Expert Group</a:t>
              </a:r>
            </a:p>
          </p:txBody>
        </p:sp>
        <p:pic>
          <p:nvPicPr>
            <p:cNvPr id="31" name="Picture 39" descr="APA.tiff"/>
            <p:cNvPicPr>
              <a:picLocks noChangeAspect="1"/>
            </p:cNvPicPr>
            <p:nvPr/>
          </p:nvPicPr>
          <p:blipFill>
            <a:blip r:embed="rId25"/>
            <a:srcRect/>
            <a:stretch>
              <a:fillRect/>
            </a:stretch>
          </p:blipFill>
          <p:spPr bwMode="auto">
            <a:xfrm>
              <a:off x="157055" y="3965010"/>
              <a:ext cx="882650" cy="350837"/>
            </a:xfrm>
            <a:prstGeom prst="rect">
              <a:avLst/>
            </a:prstGeom>
            <a:ln>
              <a:noFill/>
              <a:headEnd/>
              <a:tailEnd/>
            </a:ln>
          </p:spPr>
          <p:style>
            <a:lnRef idx="1">
              <a:schemeClr val="accent2"/>
            </a:lnRef>
            <a:fillRef idx="3">
              <a:schemeClr val="accent2"/>
            </a:fillRef>
            <a:effectRef idx="2">
              <a:schemeClr val="accent2"/>
            </a:effectRef>
            <a:fontRef idx="minor">
              <a:schemeClr val="lt1"/>
            </a:fontRef>
          </p:style>
        </p:pic>
      </p:grpSp>
      <p:sp>
        <p:nvSpPr>
          <p:cNvPr id="33" name="Freccia destra con strisce 32"/>
          <p:cNvSpPr/>
          <p:nvPr/>
        </p:nvSpPr>
        <p:spPr>
          <a:xfrm>
            <a:off x="2285210" y="4647676"/>
            <a:ext cx="757981" cy="373261"/>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it-IT">
              <a:solidFill>
                <a:prstClr val="white"/>
              </a:solidFill>
            </a:endParaRPr>
          </a:p>
        </p:txBody>
      </p:sp>
      <p:sp>
        <p:nvSpPr>
          <p:cNvPr id="35" name="CasellaDiTesto 34"/>
          <p:cNvSpPr txBox="1">
            <a:spLocks noChangeArrowheads="1"/>
          </p:cNvSpPr>
          <p:nvPr/>
        </p:nvSpPr>
        <p:spPr bwMode="auto">
          <a:xfrm rot="5400000">
            <a:off x="-1161143" y="4069839"/>
            <a:ext cx="2634054"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it-IT" dirty="0">
                <a:solidFill>
                  <a:prstClr val="black"/>
                </a:solidFill>
                <a:latin typeface="Arial" charset="0"/>
              </a:rPr>
              <a:t>From </a:t>
            </a:r>
            <a:r>
              <a:rPr lang="it-IT" dirty="0" err="1">
                <a:solidFill>
                  <a:prstClr val="black"/>
                </a:solidFill>
                <a:latin typeface="Arial" charset="0"/>
              </a:rPr>
              <a:t>generic</a:t>
            </a:r>
            <a:r>
              <a:rPr lang="it-IT" dirty="0">
                <a:solidFill>
                  <a:prstClr val="black"/>
                </a:solidFill>
                <a:latin typeface="Arial" charset="0"/>
              </a:rPr>
              <a:t> to </a:t>
            </a:r>
            <a:r>
              <a:rPr lang="it-IT" dirty="0" err="1">
                <a:solidFill>
                  <a:prstClr val="black"/>
                </a:solidFill>
                <a:latin typeface="Arial" charset="0"/>
              </a:rPr>
              <a:t>specific</a:t>
            </a:r>
            <a:endParaRPr lang="it-IT" dirty="0">
              <a:solidFill>
                <a:prstClr val="black"/>
              </a:solidFill>
              <a:latin typeface="Arial" charset="0"/>
            </a:endParaRPr>
          </a:p>
        </p:txBody>
      </p:sp>
      <p:sp>
        <p:nvSpPr>
          <p:cNvPr id="38" name="CasellaDiTesto 37"/>
          <p:cNvSpPr txBox="1">
            <a:spLocks noChangeArrowheads="1"/>
          </p:cNvSpPr>
          <p:nvPr/>
        </p:nvSpPr>
        <p:spPr bwMode="auto">
          <a:xfrm rot="16200000">
            <a:off x="7621087" y="4327807"/>
            <a:ext cx="2634054" cy="369332"/>
          </a:xfrm>
          <a:prstGeom prst="rect">
            <a:avLst/>
          </a:prstGeom>
          <a:noFill/>
          <a:ln w="9525">
            <a:noFill/>
            <a:miter lim="800000"/>
            <a:headEnd/>
            <a:tailEnd/>
          </a:ln>
        </p:spPr>
        <p:txBody>
          <a:bodyPr wrap="none">
            <a:spAutoFit/>
          </a:bodyPr>
          <a:lstStyle/>
          <a:p>
            <a:pPr defTabSz="457200" fontAlgn="base">
              <a:spcBef>
                <a:spcPct val="0"/>
              </a:spcBef>
              <a:spcAft>
                <a:spcPct val="0"/>
              </a:spcAft>
            </a:pPr>
            <a:r>
              <a:rPr lang="it-IT">
                <a:solidFill>
                  <a:prstClr val="black"/>
                </a:solidFill>
                <a:latin typeface="Arial" charset="0"/>
              </a:rPr>
              <a:t>From specific to generic</a:t>
            </a:r>
          </a:p>
        </p:txBody>
      </p:sp>
      <p:grpSp>
        <p:nvGrpSpPr>
          <p:cNvPr id="40" name="Gruppo 39"/>
          <p:cNvGrpSpPr>
            <a:grpSpLocks/>
          </p:cNvGrpSpPr>
          <p:nvPr/>
        </p:nvGrpSpPr>
        <p:grpSpPr bwMode="auto">
          <a:xfrm>
            <a:off x="6862398" y="2628907"/>
            <a:ext cx="2011973" cy="3794125"/>
            <a:chOff x="7434683" y="2807447"/>
            <a:chExt cx="2178503" cy="3793148"/>
          </a:xfrm>
        </p:grpSpPr>
        <p:sp>
          <p:nvSpPr>
            <p:cNvPr id="41" name="Rettangolo arrotondato 40"/>
            <p:cNvSpPr/>
            <p:nvPr/>
          </p:nvSpPr>
          <p:spPr>
            <a:xfrm>
              <a:off x="7434683" y="2807447"/>
              <a:ext cx="2178503" cy="379314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defTabSz="457200" fontAlgn="base">
                <a:spcBef>
                  <a:spcPct val="0"/>
                </a:spcBef>
                <a:spcAft>
                  <a:spcPct val="0"/>
                </a:spcAft>
                <a:defRPr/>
              </a:pPr>
              <a:endParaRPr lang="it-IT">
                <a:solidFill>
                  <a:prstClr val="white"/>
                </a:solidFill>
              </a:endParaRPr>
            </a:p>
          </p:txBody>
        </p:sp>
        <p:grpSp>
          <p:nvGrpSpPr>
            <p:cNvPr id="42" name="Gruppo 70"/>
            <p:cNvGrpSpPr>
              <a:grpSpLocks/>
            </p:cNvGrpSpPr>
            <p:nvPr/>
          </p:nvGrpSpPr>
          <p:grpSpPr bwMode="auto">
            <a:xfrm>
              <a:off x="7575097" y="3077852"/>
              <a:ext cx="1922096" cy="3397396"/>
              <a:chOff x="7575097" y="3077852"/>
              <a:chExt cx="1922096" cy="3397396"/>
            </a:xfrm>
          </p:grpSpPr>
          <p:sp>
            <p:nvSpPr>
              <p:cNvPr id="43" name="Rounded Rectangle 33"/>
              <p:cNvSpPr/>
              <p:nvPr/>
            </p:nvSpPr>
            <p:spPr>
              <a:xfrm>
                <a:off x="7575097" y="3077852"/>
                <a:ext cx="1887954" cy="556684"/>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defTabSz="457200" fontAlgn="base">
                  <a:spcBef>
                    <a:spcPct val="0"/>
                  </a:spcBef>
                  <a:spcAft>
                    <a:spcPct val="0"/>
                  </a:spcAft>
                  <a:defRPr/>
                </a:pPr>
                <a:r>
                  <a:rPr lang="en-US" sz="1600" b="1" dirty="0">
                    <a:solidFill>
                      <a:prstClr val="white"/>
                    </a:solidFill>
                    <a:latin typeface="Calibri"/>
                    <a:cs typeface="Calibri"/>
                  </a:rPr>
                  <a:t>European</a:t>
                </a:r>
              </a:p>
              <a:p>
                <a:pPr algn="ctr" defTabSz="457200" fontAlgn="base">
                  <a:spcBef>
                    <a:spcPct val="0"/>
                  </a:spcBef>
                  <a:spcAft>
                    <a:spcPct val="0"/>
                  </a:spcAft>
                  <a:defRPr/>
                </a:pPr>
                <a:r>
                  <a:rPr lang="en-US" sz="1600" b="1" dirty="0">
                    <a:solidFill>
                      <a:prstClr val="white"/>
                    </a:solidFill>
                    <a:latin typeface="Calibri"/>
                    <a:cs typeface="Calibri"/>
                  </a:rPr>
                  <a:t> E-</a:t>
                </a:r>
                <a:r>
                  <a:rPr lang="en-US" sz="1600" b="1" dirty="0" err="1">
                    <a:solidFill>
                      <a:prstClr val="white"/>
                    </a:solidFill>
                    <a:latin typeface="Calibri"/>
                    <a:cs typeface="Calibri"/>
                  </a:rPr>
                  <a:t>Infrastucture</a:t>
                </a:r>
                <a:endParaRPr lang="en-US" sz="1600" b="1" dirty="0">
                  <a:solidFill>
                    <a:prstClr val="white"/>
                  </a:solidFill>
                  <a:latin typeface="Calibri"/>
                  <a:cs typeface="Calibri"/>
                </a:endParaRPr>
              </a:p>
            </p:txBody>
          </p:sp>
          <p:sp>
            <p:nvSpPr>
              <p:cNvPr id="44" name="Rounded Rectangle 37"/>
              <p:cNvSpPr/>
              <p:nvPr/>
            </p:nvSpPr>
            <p:spPr>
              <a:xfrm>
                <a:off x="7607300" y="4991318"/>
                <a:ext cx="1885277" cy="1483930"/>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defTabSz="457200" fontAlgn="base">
                  <a:spcBef>
                    <a:spcPct val="0"/>
                  </a:spcBef>
                  <a:spcAft>
                    <a:spcPct val="0"/>
                  </a:spcAft>
                  <a:defRPr/>
                </a:pPr>
                <a:endParaRPr lang="en-US" dirty="0">
                  <a:solidFill>
                    <a:prstClr val="white"/>
                  </a:solidFill>
                </a:endParaRPr>
              </a:p>
            </p:txBody>
          </p:sp>
          <p:pic>
            <p:nvPicPr>
              <p:cNvPr id="45" name="Picture 41" descr="GEO.tiff"/>
              <p:cNvPicPr>
                <a:picLocks noChangeAspect="1"/>
              </p:cNvPicPr>
              <p:nvPr/>
            </p:nvPicPr>
            <p:blipFill>
              <a:blip r:embed="rId26"/>
              <a:srcRect/>
              <a:stretch>
                <a:fillRect/>
              </a:stretch>
            </p:blipFill>
            <p:spPr bwMode="auto">
              <a:xfrm>
                <a:off x="8025610" y="5296852"/>
                <a:ext cx="968820" cy="298448"/>
              </a:xfrm>
              <a:prstGeom prst="rect">
                <a:avLst/>
              </a:prstGeom>
              <a:ln>
                <a:headEnd/>
                <a:tailEnd/>
              </a:ln>
            </p:spPr>
            <p:style>
              <a:lnRef idx="1">
                <a:schemeClr val="accent5"/>
              </a:lnRef>
              <a:fillRef idx="3">
                <a:schemeClr val="accent5"/>
              </a:fillRef>
              <a:effectRef idx="2">
                <a:schemeClr val="accent5"/>
              </a:effectRef>
              <a:fontRef idx="minor">
                <a:schemeClr val="lt1"/>
              </a:fontRef>
            </p:style>
          </p:pic>
          <p:pic>
            <p:nvPicPr>
              <p:cNvPr id="46" name="Picture 40" descr="GMES.tiff"/>
              <p:cNvPicPr>
                <a:picLocks noChangeAspect="1"/>
              </p:cNvPicPr>
              <p:nvPr/>
            </p:nvPicPr>
            <p:blipFill>
              <a:blip r:embed="rId27"/>
              <a:srcRect/>
              <a:stretch>
                <a:fillRect/>
              </a:stretch>
            </p:blipFill>
            <p:spPr bwMode="auto">
              <a:xfrm>
                <a:off x="8600730" y="5942650"/>
                <a:ext cx="716381" cy="364076"/>
              </a:xfrm>
              <a:prstGeom prst="rect">
                <a:avLst/>
              </a:prstGeom>
              <a:ln>
                <a:headEnd/>
                <a:tailEnd/>
              </a:ln>
            </p:spPr>
            <p:style>
              <a:lnRef idx="1">
                <a:schemeClr val="accent5"/>
              </a:lnRef>
              <a:fillRef idx="3">
                <a:schemeClr val="accent5"/>
              </a:fillRef>
              <a:effectRef idx="2">
                <a:schemeClr val="accent5"/>
              </a:effectRef>
              <a:fontRef idx="minor">
                <a:schemeClr val="lt1"/>
              </a:fontRef>
            </p:style>
          </p:pic>
          <p:pic>
            <p:nvPicPr>
              <p:cNvPr id="47" name="Picture 4"/>
              <p:cNvPicPr>
                <a:picLocks noChangeAspect="1" noChangeArrowheads="1"/>
              </p:cNvPicPr>
              <p:nvPr/>
            </p:nvPicPr>
            <p:blipFill>
              <a:blip r:embed="rId21"/>
              <a:srcRect/>
              <a:stretch>
                <a:fillRect/>
              </a:stretch>
            </p:blipFill>
            <p:spPr bwMode="auto">
              <a:xfrm>
                <a:off x="7753350" y="5815650"/>
                <a:ext cx="700006" cy="364076"/>
              </a:xfrm>
              <a:prstGeom prst="rect">
                <a:avLst/>
              </a:prstGeom>
              <a:ln>
                <a:headEnd/>
                <a:tailEnd/>
              </a:ln>
            </p:spPr>
            <p:style>
              <a:lnRef idx="1">
                <a:schemeClr val="accent5"/>
              </a:lnRef>
              <a:fillRef idx="3">
                <a:schemeClr val="accent5"/>
              </a:fillRef>
              <a:effectRef idx="2">
                <a:schemeClr val="accent5"/>
              </a:effectRef>
              <a:fontRef idx="minor">
                <a:schemeClr val="lt1"/>
              </a:fontRef>
            </p:style>
          </p:pic>
          <p:sp>
            <p:nvSpPr>
              <p:cNvPr id="48" name="Rounded Rectangle 33"/>
              <p:cNvSpPr/>
              <p:nvPr/>
            </p:nvSpPr>
            <p:spPr>
              <a:xfrm>
                <a:off x="7626350" y="3767885"/>
                <a:ext cx="1870843" cy="926916"/>
              </a:xfrm>
              <a:prstGeom prst="roundRect">
                <a:avLst/>
              </a:prstGeom>
            </p:spPr>
            <p:style>
              <a:lnRef idx="1">
                <a:schemeClr val="accent5"/>
              </a:lnRef>
              <a:fillRef idx="3">
                <a:schemeClr val="accent5"/>
              </a:fillRef>
              <a:effectRef idx="2">
                <a:schemeClr val="accent5"/>
              </a:effectRef>
              <a:fontRef idx="minor">
                <a:schemeClr val="lt1"/>
              </a:fontRef>
            </p:style>
            <p:txBody>
              <a:bodyPr/>
              <a:lstStyle/>
              <a:p>
                <a:pPr algn="ctr" defTabSz="457200" fontAlgn="base">
                  <a:spcBef>
                    <a:spcPct val="0"/>
                  </a:spcBef>
                  <a:spcAft>
                    <a:spcPct val="0"/>
                  </a:spcAft>
                  <a:defRPr/>
                </a:pPr>
                <a:r>
                  <a:rPr lang="en-US" sz="1500" b="1" dirty="0">
                    <a:solidFill>
                      <a:prstClr val="white"/>
                    </a:solidFill>
                    <a:latin typeface="Calibri"/>
                    <a:cs typeface="Calibri"/>
                  </a:rPr>
                  <a:t>Other Communities</a:t>
                </a:r>
              </a:p>
            </p:txBody>
          </p:sp>
          <p:sp>
            <p:nvSpPr>
              <p:cNvPr id="49" name="CasellaDiTesto 48"/>
              <p:cNvSpPr txBox="1"/>
              <p:nvPr/>
            </p:nvSpPr>
            <p:spPr>
              <a:xfrm>
                <a:off x="7823646" y="4819674"/>
                <a:ext cx="1578292" cy="369237"/>
              </a:xfrm>
              <a:prstGeom prst="rect">
                <a:avLst/>
              </a:prstGeom>
            </p:spPr>
            <p:style>
              <a:lnRef idx="1">
                <a:schemeClr val="accent5"/>
              </a:lnRef>
              <a:fillRef idx="3">
                <a:schemeClr val="accent5"/>
              </a:fillRef>
              <a:effectRef idx="2">
                <a:schemeClr val="accent5"/>
              </a:effectRef>
              <a:fontRef idx="minor">
                <a:schemeClr val="lt1"/>
              </a:fontRef>
            </p:style>
            <p:txBody>
              <a:bodyPr wrap="none">
                <a:spAutoFit/>
              </a:bodyPr>
              <a:lstStyle/>
              <a:p>
                <a:pPr defTabSz="457200" fontAlgn="base">
                  <a:spcBef>
                    <a:spcPct val="0"/>
                  </a:spcBef>
                  <a:spcAft>
                    <a:spcPct val="0"/>
                  </a:spcAft>
                  <a:defRPr/>
                </a:pPr>
                <a:r>
                  <a:rPr lang="it-IT" b="1" dirty="0" err="1">
                    <a:solidFill>
                      <a:prstClr val="white"/>
                    </a:solidFill>
                    <a:latin typeface="Calibri"/>
                    <a:cs typeface="Calibri"/>
                  </a:rPr>
                  <a:t>Earth</a:t>
                </a:r>
                <a:r>
                  <a:rPr lang="it-IT" b="1" dirty="0">
                    <a:solidFill>
                      <a:prstClr val="white"/>
                    </a:solidFill>
                    <a:latin typeface="Calibri"/>
                    <a:cs typeface="Calibri"/>
                  </a:rPr>
                  <a:t> Science</a:t>
                </a:r>
              </a:p>
            </p:txBody>
          </p:sp>
          <p:pic>
            <p:nvPicPr>
              <p:cNvPr id="50" name="Picture 39" descr="APA.tiff"/>
              <p:cNvPicPr>
                <a:picLocks noChangeAspect="1"/>
              </p:cNvPicPr>
              <p:nvPr/>
            </p:nvPicPr>
            <p:blipFill>
              <a:blip r:embed="rId25"/>
              <a:srcRect/>
              <a:stretch>
                <a:fillRect/>
              </a:stretch>
            </p:blipFill>
            <p:spPr bwMode="auto">
              <a:xfrm>
                <a:off x="7870548" y="3922418"/>
                <a:ext cx="1446562" cy="582702"/>
              </a:xfrm>
              <a:prstGeom prst="rect">
                <a:avLst/>
              </a:prstGeom>
              <a:ln>
                <a:headEnd/>
                <a:tailEnd/>
              </a:ln>
            </p:spPr>
            <p:style>
              <a:lnRef idx="1">
                <a:schemeClr val="accent5"/>
              </a:lnRef>
              <a:fillRef idx="3">
                <a:schemeClr val="accent5"/>
              </a:fillRef>
              <a:effectRef idx="2">
                <a:schemeClr val="accent5"/>
              </a:effectRef>
              <a:fontRef idx="minor">
                <a:schemeClr val="lt1"/>
              </a:fontRef>
            </p:style>
          </p:pic>
        </p:grpSp>
      </p:grpSp>
      <p:pic>
        <p:nvPicPr>
          <p:cNvPr id="54" name="Immagine 53" descr="Logo.jpg"/>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076617" y="4322781"/>
            <a:ext cx="2950134" cy="952229"/>
          </a:xfrm>
          <a:prstGeom prst="rect">
            <a:avLst/>
          </a:prstGeom>
        </p:spPr>
      </p:pic>
      <p:sp>
        <p:nvSpPr>
          <p:cNvPr id="55" name="Freccia destra con strisce 54"/>
          <p:cNvSpPr/>
          <p:nvPr/>
        </p:nvSpPr>
        <p:spPr>
          <a:xfrm>
            <a:off x="6085546" y="4560581"/>
            <a:ext cx="757981" cy="373261"/>
          </a:xfrm>
          <a:prstGeom prst="striped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it-IT">
              <a:solidFill>
                <a:prstClr val="white"/>
              </a:solidFill>
            </a:endParaRPr>
          </a:p>
        </p:txBody>
      </p:sp>
    </p:spTree>
    <p:extLst>
      <p:ext uri="{BB962C8B-B14F-4D97-AF65-F5344CB8AC3E}">
        <p14:creationId xmlns:p14="http://schemas.microsoft.com/office/powerpoint/2010/main" val="15198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par>
                          <p:cTn id="27" fill="hold">
                            <p:stCondLst>
                              <p:cond delay="0"/>
                            </p:stCondLst>
                            <p:childTnLst>
                              <p:par>
                                <p:cTn id="28" presetID="37"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900" decel="100000" fill="hold"/>
                                        <p:tgtEl>
                                          <p:spTgt spid="1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1"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par>
                          <p:cTn id="42" fill="hold">
                            <p:stCondLst>
                              <p:cond delay="500"/>
                            </p:stCondLst>
                            <p:childTnLst>
                              <p:par>
                                <p:cTn id="43" presetID="1" presetClass="entr" presetSubtype="0"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par>
                          <p:cTn id="45" fill="hold">
                            <p:stCondLst>
                              <p:cond delay="500"/>
                            </p:stCondLst>
                            <p:childTnLst>
                              <p:par>
                                <p:cTn id="46" presetID="1"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randombar(horizontal)">
                                      <p:cBhvr>
                                        <p:cTn id="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1901" y="281112"/>
            <a:ext cx="6253606" cy="800100"/>
          </a:xfrm>
        </p:spPr>
        <p:txBody>
          <a:bodyPr>
            <a:noAutofit/>
          </a:bodyPr>
          <a:lstStyle/>
          <a:p>
            <a:pPr algn="ctr"/>
            <a:r>
              <a:rPr lang="en-GB" sz="3200" dirty="0" smtClean="0"/>
              <a:t>Earth Science Data Preservation</a:t>
            </a:r>
            <a:r>
              <a:rPr lang="en-GB" sz="3200" dirty="0"/>
              <a:t> </a:t>
            </a:r>
            <a:r>
              <a:rPr lang="en-GB" sz="3200" dirty="0" smtClean="0"/>
              <a:t>status and needs</a:t>
            </a:r>
            <a:endParaRPr lang="en-GB" sz="3200" dirty="0"/>
          </a:p>
        </p:txBody>
      </p:sp>
      <p:sp>
        <p:nvSpPr>
          <p:cNvPr id="3" name="Segnaposto contenuto 2"/>
          <p:cNvSpPr>
            <a:spLocks noGrp="1"/>
          </p:cNvSpPr>
          <p:nvPr>
            <p:ph idx="1"/>
          </p:nvPr>
        </p:nvSpPr>
        <p:spPr>
          <a:xfrm>
            <a:off x="203644" y="1575303"/>
            <a:ext cx="8772581" cy="4847365"/>
          </a:xfrm>
        </p:spPr>
        <p:txBody>
          <a:bodyPr>
            <a:noAutofit/>
          </a:bodyPr>
          <a:lstStyle/>
          <a:p>
            <a:r>
              <a:rPr lang="x-none" sz="2400" dirty="0"/>
              <a:t>Earth</a:t>
            </a:r>
            <a:r>
              <a:rPr lang="en-GB" sz="2400" dirty="0"/>
              <a:t>-Science data managers have </a:t>
            </a:r>
            <a:r>
              <a:rPr lang="en-GB" sz="2400" dirty="0" smtClean="0"/>
              <a:t>individually dealt </a:t>
            </a:r>
            <a:r>
              <a:rPr lang="en-GB" sz="2400" dirty="0"/>
              <a:t>for decades with preservation and access to heterogeneous and complex scientific </a:t>
            </a:r>
            <a:r>
              <a:rPr lang="en-GB" sz="2400" dirty="0" smtClean="0"/>
              <a:t>data.</a:t>
            </a:r>
            <a:endParaRPr lang="en-US" sz="1600" dirty="0"/>
          </a:p>
          <a:p>
            <a:pPr>
              <a:defRPr/>
            </a:pPr>
            <a:r>
              <a:rPr lang="en-US" sz="2400" dirty="0" smtClean="0"/>
              <a:t>BUT need to:</a:t>
            </a:r>
          </a:p>
          <a:p>
            <a:pPr lvl="1">
              <a:defRPr/>
            </a:pPr>
            <a:r>
              <a:rPr lang="en-US" sz="2000" b="1" dirty="0"/>
              <a:t>I</a:t>
            </a:r>
            <a:r>
              <a:rPr lang="en-US" sz="2000" b="1" dirty="0" smtClean="0"/>
              <a:t>mprove effectiveness</a:t>
            </a:r>
            <a:r>
              <a:rPr lang="en-US" sz="2000" dirty="0" smtClean="0"/>
              <a:t> of data preservation through the application of standard approaches </a:t>
            </a:r>
            <a:r>
              <a:rPr lang="en-US" sz="2000" dirty="0"/>
              <a:t>and tools and </a:t>
            </a:r>
            <a:r>
              <a:rPr lang="en-US" sz="2000" b="1" dirty="0"/>
              <a:t>exploitation of latest Digital Preservation developments and </a:t>
            </a:r>
            <a:r>
              <a:rPr lang="en-US" sz="2000" b="1" dirty="0" smtClean="0"/>
              <a:t>achievements </a:t>
            </a:r>
            <a:r>
              <a:rPr lang="en-US" sz="2000" dirty="0" smtClean="0"/>
              <a:t>(i.e. SCIDIP-ES services and toolkits</a:t>
            </a:r>
            <a:r>
              <a:rPr lang="en-US" sz="2000" dirty="0"/>
              <a:t>)</a:t>
            </a:r>
            <a:r>
              <a:rPr lang="en-US" sz="2000" dirty="0" smtClean="0"/>
              <a:t>. Reduce preservation threats.</a:t>
            </a:r>
          </a:p>
          <a:p>
            <a:pPr lvl="1">
              <a:defRPr/>
            </a:pPr>
            <a:r>
              <a:rPr lang="en-US" sz="2000" b="1" dirty="0"/>
              <a:t>Ensure preservation of </a:t>
            </a:r>
            <a:r>
              <a:rPr lang="en-US" sz="2000" dirty="0"/>
              <a:t>data but also of all context/provenance/quality information: </a:t>
            </a:r>
            <a:r>
              <a:rPr lang="en-GB" sz="2000" b="1" dirty="0"/>
              <a:t>Data Records, Processing Software, </a:t>
            </a:r>
            <a:r>
              <a:rPr lang="en-GB" sz="2000" b="1" dirty="0" smtClean="0"/>
              <a:t>Documentation</a:t>
            </a:r>
            <a:r>
              <a:rPr lang="en-GB" sz="2000" dirty="0"/>
              <a:t>.</a:t>
            </a:r>
          </a:p>
          <a:p>
            <a:pPr lvl="1">
              <a:defRPr/>
            </a:pPr>
            <a:r>
              <a:rPr lang="en-GB" sz="2000" b="1" dirty="0"/>
              <a:t>Harmonize preservation approaches </a:t>
            </a:r>
            <a:r>
              <a:rPr lang="en-GB" sz="2000" dirty="0"/>
              <a:t>and policies and coordinate efforts to better support pressing needs from very sensitive applications.</a:t>
            </a:r>
          </a:p>
          <a:p>
            <a:pPr lvl="1">
              <a:defRPr/>
            </a:pPr>
            <a:r>
              <a:rPr lang="en-GB" sz="2000" b="1" dirty="0"/>
              <a:t>Enhance interoperability </a:t>
            </a:r>
            <a:r>
              <a:rPr lang="en-GB" sz="2000" dirty="0"/>
              <a:t>and facilitate data usability and access by the scientific user community.</a:t>
            </a:r>
          </a:p>
          <a:p>
            <a:pPr lvl="1">
              <a:defRPr/>
            </a:pPr>
            <a:endParaRPr lang="en-US" sz="1600" dirty="0"/>
          </a:p>
          <a:p>
            <a:pPr lvl="1">
              <a:defRPr/>
            </a:pPr>
            <a:endParaRPr lang="en-US" sz="1600" dirty="0" smtClean="0"/>
          </a:p>
        </p:txBody>
      </p:sp>
    </p:spTree>
    <p:extLst>
      <p:ext uri="{BB962C8B-B14F-4D97-AF65-F5344CB8AC3E}">
        <p14:creationId xmlns:p14="http://schemas.microsoft.com/office/powerpoint/2010/main" val="4607325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1901" y="319600"/>
            <a:ext cx="6253606" cy="800100"/>
          </a:xfrm>
        </p:spPr>
        <p:txBody>
          <a:bodyPr>
            <a:noAutofit/>
          </a:bodyPr>
          <a:lstStyle/>
          <a:p>
            <a:pPr algn="ctr"/>
            <a:r>
              <a:rPr lang="en-GB" sz="3200" dirty="0" smtClean="0"/>
              <a:t>What will SCIDIP-ES do for Earth Science?</a:t>
            </a:r>
            <a:endParaRPr lang="en-GB" sz="3200" dirty="0"/>
          </a:p>
        </p:txBody>
      </p:sp>
      <p:sp>
        <p:nvSpPr>
          <p:cNvPr id="3" name="Segnaposto contenuto 2"/>
          <p:cNvSpPr>
            <a:spLocks noGrp="1"/>
          </p:cNvSpPr>
          <p:nvPr>
            <p:ph idx="1"/>
          </p:nvPr>
        </p:nvSpPr>
        <p:spPr/>
        <p:txBody>
          <a:bodyPr>
            <a:noAutofit/>
          </a:bodyPr>
          <a:lstStyle/>
          <a:p>
            <a:pPr lvl="1"/>
            <a:endParaRPr lang="en-GB" sz="1800" dirty="0" smtClean="0"/>
          </a:p>
          <a:p>
            <a:r>
              <a:rPr lang="en-GB" sz="2400" dirty="0"/>
              <a:t>Provide state of the art data preservation services and </a:t>
            </a:r>
            <a:r>
              <a:rPr lang="en-GB" sz="2400" dirty="0" smtClean="0"/>
              <a:t>toolkits.</a:t>
            </a:r>
            <a:endParaRPr lang="en-GB" sz="1600" dirty="0"/>
          </a:p>
          <a:p>
            <a:r>
              <a:rPr lang="en-GB" sz="2400" dirty="0" smtClean="0"/>
              <a:t>Raise </a:t>
            </a:r>
            <a:r>
              <a:rPr lang="en-GB" sz="2400" dirty="0"/>
              <a:t>awareness on data preservation issue and enhance dialogue in this context between ES </a:t>
            </a:r>
            <a:r>
              <a:rPr lang="en-GB" sz="2400" dirty="0" smtClean="0"/>
              <a:t>data repositories</a:t>
            </a:r>
            <a:r>
              <a:rPr lang="en-GB" sz="2400" dirty="0"/>
              <a:t>:</a:t>
            </a:r>
          </a:p>
          <a:p>
            <a:pPr lvl="1"/>
            <a:r>
              <a:rPr lang="en-GB" sz="2000" dirty="0" smtClean="0"/>
              <a:t>Paving the way for the set-up of an Earth Science LTDP Framework</a:t>
            </a:r>
            <a:endParaRPr lang="en-GB" sz="1800" dirty="0"/>
          </a:p>
          <a:p>
            <a:r>
              <a:rPr lang="en-GB" sz="2400" dirty="0"/>
              <a:t>Define common preservation policies and </a:t>
            </a:r>
            <a:r>
              <a:rPr lang="en-GB" sz="2400" dirty="0" smtClean="0"/>
              <a:t>approaches.</a:t>
            </a:r>
            <a:endParaRPr lang="en-GB" sz="1800" dirty="0"/>
          </a:p>
          <a:p>
            <a:r>
              <a:rPr lang="en-GB" sz="2400" dirty="0" smtClean="0"/>
              <a:t>Propose </a:t>
            </a:r>
            <a:r>
              <a:rPr lang="en-GB" sz="2400" dirty="0"/>
              <a:t>path for harmonizing metadata, semantics, ontologies, and data access policies:</a:t>
            </a:r>
          </a:p>
          <a:p>
            <a:pPr lvl="1"/>
            <a:r>
              <a:rPr lang="en-GB" sz="2000" dirty="0"/>
              <a:t>Facilitating data discovery and </a:t>
            </a:r>
            <a:r>
              <a:rPr lang="en-GB" sz="2000" dirty="0" smtClean="0"/>
              <a:t>use.</a:t>
            </a:r>
          </a:p>
          <a:p>
            <a:r>
              <a:rPr lang="en-US" sz="2400" dirty="0" smtClean="0">
                <a:solidFill>
                  <a:srgbClr val="000000"/>
                </a:solidFill>
                <a:ea typeface="ＭＳ Ｐゴシック" charset="0"/>
              </a:rPr>
              <a:t>Define </a:t>
            </a:r>
            <a:r>
              <a:rPr lang="en-US" sz="2400" dirty="0">
                <a:solidFill>
                  <a:srgbClr val="000000"/>
                </a:solidFill>
                <a:ea typeface="ＭＳ Ｐゴシック" charset="0"/>
              </a:rPr>
              <a:t>an </a:t>
            </a:r>
            <a:r>
              <a:rPr lang="en-US" sz="2400" dirty="0" smtClean="0">
                <a:solidFill>
                  <a:srgbClr val="000000"/>
                </a:solidFill>
                <a:ea typeface="ＭＳ Ｐゴシック" charset="0"/>
              </a:rPr>
              <a:t>Earth Science LTDP </a:t>
            </a:r>
            <a:r>
              <a:rPr lang="en-US" sz="2400" dirty="0">
                <a:solidFill>
                  <a:srgbClr val="000000"/>
                </a:solidFill>
                <a:ea typeface="ＭＳ Ｐゴシック" charset="0"/>
              </a:rPr>
              <a:t>framework governance model and architecture.</a:t>
            </a:r>
          </a:p>
          <a:p>
            <a:pPr lvl="1"/>
            <a:endParaRPr lang="en-GB" sz="1800" dirty="0"/>
          </a:p>
          <a:p>
            <a:pPr lvl="1"/>
            <a:endParaRPr lang="en-GB" sz="1800" dirty="0"/>
          </a:p>
        </p:txBody>
      </p:sp>
    </p:spTree>
    <p:extLst>
      <p:ext uri="{BB962C8B-B14F-4D97-AF65-F5344CB8AC3E}">
        <p14:creationId xmlns:p14="http://schemas.microsoft.com/office/powerpoint/2010/main" val="30153695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dirty="0" smtClean="0"/>
              <a:t>Starting from…..</a:t>
            </a:r>
            <a:endParaRPr lang="en-GB" dirty="0"/>
          </a:p>
        </p:txBody>
      </p:sp>
      <p:sp>
        <p:nvSpPr>
          <p:cNvPr id="3" name="Segnaposto contenuto 2"/>
          <p:cNvSpPr>
            <a:spLocks noGrp="1"/>
          </p:cNvSpPr>
          <p:nvPr>
            <p:ph idx="1"/>
          </p:nvPr>
        </p:nvSpPr>
        <p:spPr/>
        <p:txBody>
          <a:bodyPr>
            <a:normAutofit/>
          </a:bodyPr>
          <a:lstStyle/>
          <a:p>
            <a:pPr marL="285750" indent="-285750">
              <a:spcBef>
                <a:spcPts val="300"/>
              </a:spcBef>
              <a:buFont typeface="Arial" charset="0"/>
              <a:buChar char="•"/>
              <a:defRPr/>
            </a:pPr>
            <a:r>
              <a:rPr lang="en-GB" dirty="0" smtClean="0">
                <a:solidFill>
                  <a:srgbClr val="000000"/>
                </a:solidFill>
                <a:latin typeface="Calibri" charset="0"/>
              </a:rPr>
              <a:t>Achievements </a:t>
            </a:r>
            <a:r>
              <a:rPr lang="en-GB" dirty="0">
                <a:solidFill>
                  <a:srgbClr val="000000"/>
                </a:solidFill>
                <a:latin typeface="Calibri" charset="0"/>
              </a:rPr>
              <a:t>in </a:t>
            </a:r>
            <a:r>
              <a:rPr lang="en-GB" dirty="0" smtClean="0">
                <a:solidFill>
                  <a:srgbClr val="000000"/>
                </a:solidFill>
                <a:latin typeface="Calibri" charset="0"/>
              </a:rPr>
              <a:t>the domain of Earth </a:t>
            </a:r>
            <a:r>
              <a:rPr lang="en-GB" dirty="0">
                <a:solidFill>
                  <a:srgbClr val="000000"/>
                </a:solidFill>
                <a:latin typeface="Calibri" charset="0"/>
              </a:rPr>
              <a:t>Observation </a:t>
            </a:r>
            <a:r>
              <a:rPr lang="en-GB" dirty="0" smtClean="0">
                <a:solidFill>
                  <a:srgbClr val="000000"/>
                </a:solidFill>
                <a:latin typeface="Calibri" charset="0"/>
              </a:rPr>
              <a:t>from space: </a:t>
            </a:r>
            <a:r>
              <a:rPr lang="en-GB" dirty="0">
                <a:solidFill>
                  <a:srgbClr val="000000"/>
                </a:solidFill>
                <a:latin typeface="Calibri" charset="0"/>
              </a:rPr>
              <a:t>Ground Segment Coordination Body LTDP Working </a:t>
            </a:r>
            <a:r>
              <a:rPr lang="en-GB" dirty="0" smtClean="0">
                <a:solidFill>
                  <a:srgbClr val="000000"/>
                </a:solidFill>
                <a:latin typeface="Calibri" charset="0"/>
              </a:rPr>
              <a:t>Group.</a:t>
            </a:r>
          </a:p>
          <a:p>
            <a:pPr marL="285750" indent="-285750">
              <a:spcBef>
                <a:spcPts val="300"/>
              </a:spcBef>
              <a:buFont typeface="Arial" charset="0"/>
              <a:buChar char="•"/>
              <a:defRPr/>
            </a:pPr>
            <a:endParaRPr lang="en-GB" dirty="0" smtClean="0">
              <a:solidFill>
                <a:srgbClr val="000000"/>
              </a:solidFill>
              <a:latin typeface="Calibri" charset="0"/>
            </a:endParaRPr>
          </a:p>
          <a:p>
            <a:pPr marL="285750" indent="-285750">
              <a:spcBef>
                <a:spcPts val="300"/>
              </a:spcBef>
              <a:buFont typeface="Arial" charset="0"/>
              <a:buChar char="•"/>
              <a:defRPr/>
            </a:pPr>
            <a:endParaRPr lang="en-GB" dirty="0">
              <a:solidFill>
                <a:srgbClr val="000000"/>
              </a:solidFill>
              <a:latin typeface="Calibri" charset="0"/>
            </a:endParaRPr>
          </a:p>
          <a:p>
            <a:pPr marL="320040" lvl="1" indent="0">
              <a:spcBef>
                <a:spcPts val="300"/>
              </a:spcBef>
              <a:buNone/>
              <a:defRPr/>
            </a:pPr>
            <a:endParaRPr lang="en-GB" sz="2000" dirty="0">
              <a:solidFill>
                <a:srgbClr val="000000"/>
              </a:solidFill>
              <a:latin typeface="Calibri" charset="0"/>
            </a:endParaRPr>
          </a:p>
          <a:p>
            <a:pPr marL="0" indent="0">
              <a:spcBef>
                <a:spcPts val="300"/>
              </a:spcBef>
              <a:buClr>
                <a:schemeClr val="tx1"/>
              </a:buClr>
              <a:buNone/>
              <a:defRPr/>
            </a:pPr>
            <a:endParaRPr lang="en-GB" sz="2400" dirty="0">
              <a:latin typeface="Calibri" charset="0"/>
            </a:endParaRPr>
          </a:p>
          <a:p>
            <a:pPr marL="342900" indent="-342900" eaLnBrk="0" hangingPunct="0">
              <a:spcBef>
                <a:spcPts val="300"/>
              </a:spcBef>
              <a:buClr>
                <a:schemeClr val="tx1"/>
              </a:buClr>
              <a:buFont typeface="Arial"/>
              <a:buChar char="•"/>
              <a:defRPr/>
            </a:pPr>
            <a:r>
              <a:rPr lang="en-GB" dirty="0" smtClean="0">
                <a:solidFill>
                  <a:srgbClr val="000000"/>
                </a:solidFill>
              </a:rPr>
              <a:t>Reviewing the Earth Observation results </a:t>
            </a:r>
            <a:r>
              <a:rPr lang="en-GB" dirty="0">
                <a:solidFill>
                  <a:srgbClr val="000000"/>
                </a:solidFill>
              </a:rPr>
              <a:t>in </a:t>
            </a:r>
            <a:r>
              <a:rPr lang="en-GB" dirty="0" smtClean="0">
                <a:solidFill>
                  <a:srgbClr val="000000"/>
                </a:solidFill>
              </a:rPr>
              <a:t>light </a:t>
            </a:r>
            <a:r>
              <a:rPr lang="en-GB" dirty="0">
                <a:solidFill>
                  <a:srgbClr val="000000"/>
                </a:solidFill>
              </a:rPr>
              <a:t>of OAIS and latest digital preservation </a:t>
            </a:r>
            <a:r>
              <a:rPr lang="en-GB" dirty="0" smtClean="0">
                <a:solidFill>
                  <a:srgbClr val="000000"/>
                </a:solidFill>
              </a:rPr>
              <a:t>techniques and standards and extending them to the Earth Science domain.</a:t>
            </a:r>
          </a:p>
          <a:p>
            <a:pPr marL="342900" indent="-342900" eaLnBrk="0" hangingPunct="0">
              <a:spcBef>
                <a:spcPts val="300"/>
              </a:spcBef>
              <a:buClr>
                <a:schemeClr val="tx1"/>
              </a:buClr>
              <a:buFont typeface="Arial"/>
              <a:buChar char="•"/>
              <a:defRPr/>
            </a:pPr>
            <a:endParaRPr lang="en-GB" dirty="0" smtClean="0">
              <a:solidFill>
                <a:srgbClr val="000000"/>
              </a:solidFill>
            </a:endParaRPr>
          </a:p>
        </p:txBody>
      </p:sp>
      <p:grpSp>
        <p:nvGrpSpPr>
          <p:cNvPr id="11" name="Group 10"/>
          <p:cNvGrpSpPr/>
          <p:nvPr/>
        </p:nvGrpSpPr>
        <p:grpSpPr>
          <a:xfrm>
            <a:off x="361950" y="2759008"/>
            <a:ext cx="8677275" cy="995363"/>
            <a:chOff x="361950" y="2451104"/>
            <a:chExt cx="8677275" cy="995363"/>
          </a:xfrm>
        </p:grpSpPr>
        <p:pic>
          <p:nvPicPr>
            <p:cNvPr id="4" name="Picture 9" descr="GSCB - Represented Missions_12449755041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175" y="2654304"/>
              <a:ext cx="1058863"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84925" y="2828929"/>
              <a:ext cx="1266825" cy="30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50188" y="2451104"/>
              <a:ext cx="1189037"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7688" y="2630492"/>
              <a:ext cx="741362"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445125" y="2649542"/>
              <a:ext cx="639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25750" y="2717804"/>
              <a:ext cx="12890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1950" y="2689229"/>
              <a:ext cx="1285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9333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olo 1"/>
          <p:cNvSpPr>
            <a:spLocks noGrp="1"/>
          </p:cNvSpPr>
          <p:nvPr>
            <p:ph type="title"/>
          </p:nvPr>
        </p:nvSpPr>
        <p:spPr/>
        <p:txBody>
          <a:bodyPr/>
          <a:lstStyle/>
          <a:p>
            <a:pPr eaLnBrk="1" hangingPunct="1"/>
            <a:r>
              <a:rPr lang="en-GB" sz="3200" smtClean="0">
                <a:latin typeface="Calibri" pitchFamily="34" charset="0"/>
                <a:ea typeface="ＭＳ Ｐゴシック" pitchFamily="34" charset="-128"/>
                <a:cs typeface="Calibri" pitchFamily="34" charset="0"/>
              </a:rPr>
              <a:t>Earth Science Activities Workflow</a:t>
            </a:r>
          </a:p>
        </p:txBody>
      </p:sp>
      <p:graphicFrame>
        <p:nvGraphicFramePr>
          <p:cNvPr id="4" name="Diagramma 3"/>
          <p:cNvGraphicFramePr/>
          <p:nvPr>
            <p:extLst>
              <p:ext uri="{D42A27DB-BD31-4B8C-83A1-F6EECF244321}">
                <p14:modId xmlns:p14="http://schemas.microsoft.com/office/powerpoint/2010/main" val="524162629"/>
              </p:ext>
            </p:extLst>
          </p:nvPr>
        </p:nvGraphicFramePr>
        <p:xfrm>
          <a:off x="239713" y="1397000"/>
          <a:ext cx="8717915"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3" name="CasellaDiTesto 5"/>
          <p:cNvSpPr txBox="1">
            <a:spLocks noChangeArrowheads="1"/>
          </p:cNvSpPr>
          <p:nvPr/>
        </p:nvSpPr>
        <p:spPr bwMode="auto">
          <a:xfrm>
            <a:off x="1174750" y="4810125"/>
            <a:ext cx="4716463" cy="368300"/>
          </a:xfrm>
          <a:prstGeom prst="rect">
            <a:avLst/>
          </a:prstGeom>
          <a:noFill/>
          <a:ln w="9525">
            <a:noFill/>
            <a:miter lim="800000"/>
            <a:headEnd/>
            <a:tailEnd/>
          </a:ln>
        </p:spPr>
        <p:txBody>
          <a:bodyPr>
            <a:spAutoFit/>
          </a:bodyPr>
          <a:lstStyle/>
          <a:p>
            <a:r>
              <a:rPr lang="en-GB"/>
              <a:t>MAIN BLOCKS of ACTIVITIES</a:t>
            </a:r>
          </a:p>
        </p:txBody>
      </p:sp>
    </p:spTree>
    <p:extLst>
      <p:ext uri="{BB962C8B-B14F-4D97-AF65-F5344CB8AC3E}">
        <p14:creationId xmlns:p14="http://schemas.microsoft.com/office/powerpoint/2010/main" val="17917548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GB" dirty="0" smtClean="0">
                <a:latin typeface="Calibri" pitchFamily="34" charset="0"/>
                <a:ea typeface="ＭＳ Ｐゴシック" pitchFamily="34" charset="-128"/>
                <a:cs typeface="Calibri" pitchFamily="34" charset="0"/>
              </a:rPr>
              <a:t>Survey Rationale</a:t>
            </a:r>
          </a:p>
        </p:txBody>
      </p:sp>
      <p:sp>
        <p:nvSpPr>
          <p:cNvPr id="3" name="Content Placeholder 2"/>
          <p:cNvSpPr>
            <a:spLocks noGrp="1"/>
          </p:cNvSpPr>
          <p:nvPr>
            <p:ph idx="1"/>
          </p:nvPr>
        </p:nvSpPr>
        <p:spPr>
          <a:xfrm>
            <a:off x="203200" y="1228725"/>
            <a:ext cx="8772525" cy="4848225"/>
          </a:xfrm>
        </p:spPr>
        <p:txBody>
          <a:bodyPr/>
          <a:lstStyle/>
          <a:p>
            <a:pPr eaLnBrk="1" hangingPunct="1"/>
            <a:r>
              <a:rPr lang="en-GB" smtClean="0">
                <a:latin typeface="Calibri" pitchFamily="34" charset="0"/>
                <a:ea typeface="ＭＳ Ｐゴシック" pitchFamily="34" charset="-128"/>
                <a:cs typeface="Calibri" pitchFamily="34" charset="0"/>
              </a:rPr>
              <a:t>Survey of earth science users to assess understanding of issues and  level of expertise with respect to long-term data preservation</a:t>
            </a:r>
          </a:p>
          <a:p>
            <a:pPr eaLnBrk="1" hangingPunct="1"/>
            <a:endParaRPr lang="en-GB" smtClean="0">
              <a:latin typeface="Calibri" pitchFamily="34" charset="0"/>
              <a:ea typeface="ＭＳ Ｐゴシック" pitchFamily="34" charset="-128"/>
              <a:cs typeface="Calibri" pitchFamily="34" charset="0"/>
            </a:endParaRPr>
          </a:p>
          <a:p>
            <a:pPr eaLnBrk="1" hangingPunct="1"/>
            <a:r>
              <a:rPr lang="en-GB" smtClean="0">
                <a:latin typeface="Calibri" pitchFamily="34" charset="0"/>
                <a:ea typeface="ＭＳ Ｐゴシック" pitchFamily="34" charset="-128"/>
                <a:cs typeface="Calibri" pitchFamily="34" charset="0"/>
              </a:rPr>
              <a:t>Identify current existing and utilised:</a:t>
            </a:r>
          </a:p>
          <a:p>
            <a:pPr lvl="1" eaLnBrk="1" hangingPunct="1"/>
            <a:r>
              <a:rPr lang="en-GB" smtClean="0">
                <a:latin typeface="Calibri" pitchFamily="34" charset="0"/>
                <a:ea typeface="ＭＳ Ｐゴシック" pitchFamily="34" charset="-128"/>
                <a:cs typeface="Calibri" pitchFamily="34" charset="0"/>
              </a:rPr>
              <a:t>Data preservation policies and guidelines</a:t>
            </a:r>
          </a:p>
          <a:p>
            <a:pPr lvl="1" eaLnBrk="1" hangingPunct="1"/>
            <a:r>
              <a:rPr lang="en-GB" smtClean="0">
                <a:latin typeface="Calibri" pitchFamily="34" charset="0"/>
                <a:ea typeface="ＭＳ Ｐゴシック" pitchFamily="34" charset="-128"/>
                <a:cs typeface="Calibri" pitchFamily="34" charset="0"/>
              </a:rPr>
              <a:t>Metadata, semantic and ontology models</a:t>
            </a:r>
          </a:p>
          <a:p>
            <a:pPr lvl="1" eaLnBrk="1" hangingPunct="1"/>
            <a:r>
              <a:rPr lang="en-GB" smtClean="0">
                <a:latin typeface="Calibri" pitchFamily="34" charset="0"/>
                <a:ea typeface="ＭＳ Ｐゴシック" pitchFamily="34" charset="-128"/>
                <a:cs typeface="Calibri" pitchFamily="34" charset="0"/>
              </a:rPr>
              <a:t>Technologies for data discovery, access, management and visualisation</a:t>
            </a:r>
          </a:p>
          <a:p>
            <a:pPr eaLnBrk="1" hangingPunct="1"/>
            <a:endParaRPr lang="en-GB" smtClean="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16897155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p:txBody>
          <a:bodyPr>
            <a:noAutofit/>
          </a:bodyPr>
          <a:lstStyle/>
          <a:p>
            <a:pPr algn="ctr"/>
            <a:r>
              <a:rPr lang="en-GB" sz="4000" dirty="0" smtClean="0"/>
              <a:t>Presentation Outline</a:t>
            </a:r>
            <a:endParaRPr lang="en-GB" sz="4000" dirty="0"/>
          </a:p>
        </p:txBody>
      </p:sp>
      <p:sp>
        <p:nvSpPr>
          <p:cNvPr id="3" name="Content Placeholder 2"/>
          <p:cNvSpPr>
            <a:spLocks noGrp="1"/>
          </p:cNvSpPr>
          <p:nvPr>
            <p:ph idx="1"/>
          </p:nvPr>
        </p:nvSpPr>
        <p:spPr/>
        <p:txBody>
          <a:bodyPr>
            <a:noAutofit/>
          </a:bodyPr>
          <a:lstStyle/>
          <a:p>
            <a:r>
              <a:rPr lang="x-none" sz="3200" dirty="0" smtClean="0"/>
              <a:t>Project Overview</a:t>
            </a:r>
          </a:p>
          <a:p>
            <a:endParaRPr lang="x-none" sz="3200" dirty="0"/>
          </a:p>
          <a:p>
            <a:r>
              <a:rPr lang="x-none" sz="3200" dirty="0" smtClean="0"/>
              <a:t>Combined User Requirements and U</a:t>
            </a:r>
            <a:r>
              <a:rPr lang="en-US" sz="3200" dirty="0" smtClean="0"/>
              <a:t>s</a:t>
            </a:r>
            <a:r>
              <a:rPr lang="x-none" sz="3200" dirty="0" smtClean="0"/>
              <a:t>e Cases</a:t>
            </a:r>
          </a:p>
          <a:p>
            <a:endParaRPr lang="x-none" sz="3200" dirty="0"/>
          </a:p>
          <a:p>
            <a:r>
              <a:rPr lang="x-none" sz="3200" dirty="0" smtClean="0"/>
              <a:t>Services and Toolkits</a:t>
            </a:r>
            <a:endParaRPr lang="en-GB" sz="1800" dirty="0"/>
          </a:p>
        </p:txBody>
      </p:sp>
    </p:spTree>
    <p:extLst>
      <p:ext uri="{BB962C8B-B14F-4D97-AF65-F5344CB8AC3E}">
        <p14:creationId xmlns:p14="http://schemas.microsoft.com/office/powerpoint/2010/main" val="35793637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own Arrow 54"/>
          <p:cNvSpPr/>
          <p:nvPr/>
        </p:nvSpPr>
        <p:spPr>
          <a:xfrm>
            <a:off x="4224338" y="1531938"/>
            <a:ext cx="452437" cy="290512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51202" name="Title 1"/>
          <p:cNvSpPr>
            <a:spLocks noGrp="1"/>
          </p:cNvSpPr>
          <p:nvPr>
            <p:ph type="title"/>
          </p:nvPr>
        </p:nvSpPr>
        <p:spPr/>
        <p:txBody>
          <a:bodyPr/>
          <a:lstStyle/>
          <a:p>
            <a:pPr eaLnBrk="1" hangingPunct="1"/>
            <a:r>
              <a:rPr lang="en-GB" dirty="0" smtClean="0">
                <a:latin typeface="Calibri" pitchFamily="34" charset="0"/>
                <a:ea typeface="ＭＳ Ｐゴシック" pitchFamily="34" charset="-128"/>
                <a:cs typeface="Calibri" pitchFamily="34" charset="0"/>
              </a:rPr>
              <a:t>Survey Methodology</a:t>
            </a:r>
          </a:p>
        </p:txBody>
      </p:sp>
      <p:sp>
        <p:nvSpPr>
          <p:cNvPr id="7" name="Rounded Rectangle 6"/>
          <p:cNvSpPr/>
          <p:nvPr/>
        </p:nvSpPr>
        <p:spPr>
          <a:xfrm>
            <a:off x="298450" y="1195388"/>
            <a:ext cx="8278813" cy="3841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Independent search activity</a:t>
            </a:r>
          </a:p>
        </p:txBody>
      </p:sp>
      <p:sp>
        <p:nvSpPr>
          <p:cNvPr id="36" name="Rounded Rectangle 35"/>
          <p:cNvSpPr/>
          <p:nvPr/>
        </p:nvSpPr>
        <p:spPr>
          <a:xfrm>
            <a:off x="292100" y="1790700"/>
            <a:ext cx="3741738" cy="21240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t>T15.2 Survey of policies and technologies</a:t>
            </a:r>
          </a:p>
        </p:txBody>
      </p:sp>
      <p:sp>
        <p:nvSpPr>
          <p:cNvPr id="49" name="Rounded Rectangle 48"/>
          <p:cNvSpPr/>
          <p:nvPr/>
        </p:nvSpPr>
        <p:spPr>
          <a:xfrm>
            <a:off x="4833938" y="1790700"/>
            <a:ext cx="3743325" cy="215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t>T15.3 Survey of metadata, semantics and </a:t>
            </a:r>
            <a:r>
              <a:rPr lang="en-GB" sz="1600" b="1" dirty="0" err="1"/>
              <a:t>ontologies</a:t>
            </a:r>
            <a:endParaRPr lang="en-GB" sz="1600" b="1" dirty="0"/>
          </a:p>
        </p:txBody>
      </p:sp>
      <p:sp>
        <p:nvSpPr>
          <p:cNvPr id="54" name="Down Arrow 53"/>
          <p:cNvSpPr/>
          <p:nvPr/>
        </p:nvSpPr>
        <p:spPr>
          <a:xfrm>
            <a:off x="5786438" y="3914775"/>
            <a:ext cx="320675" cy="5413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ounded Rectangle 20"/>
          <p:cNvSpPr/>
          <p:nvPr/>
        </p:nvSpPr>
        <p:spPr>
          <a:xfrm rot="5400000">
            <a:off x="3826106" y="2423471"/>
            <a:ext cx="727782" cy="48494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600" dirty="0">
                <a:cs typeface="Arial" pitchFamily="34" charset="0"/>
              </a:rPr>
              <a:t>D</a:t>
            </a:r>
            <a:r>
              <a:rPr lang="en-GB" sz="1600" dirty="0">
                <a:cs typeface="Calibri" pitchFamily="34" charset="0"/>
              </a:rPr>
              <a:t>15.1 Report on survey of technologies, policies, metadata, semantics and </a:t>
            </a:r>
            <a:r>
              <a:rPr lang="en-GB" sz="1600" dirty="0" err="1">
                <a:cs typeface="Calibri" pitchFamily="34" charset="0"/>
              </a:rPr>
              <a:t>ontologies</a:t>
            </a:r>
            <a:endParaRPr lang="en-GB" sz="1600" dirty="0">
              <a:cs typeface="Calibri" pitchFamily="34" charset="0"/>
            </a:endParaRPr>
          </a:p>
        </p:txBody>
      </p:sp>
      <p:grpSp>
        <p:nvGrpSpPr>
          <p:cNvPr id="51208" name="Group 61"/>
          <p:cNvGrpSpPr>
            <a:grpSpLocks/>
          </p:cNvGrpSpPr>
          <p:nvPr/>
        </p:nvGrpSpPr>
        <p:grpSpPr bwMode="auto">
          <a:xfrm>
            <a:off x="838200" y="2530475"/>
            <a:ext cx="2574925" cy="1187450"/>
            <a:chOff x="5524531" y="2473107"/>
            <a:chExt cx="2843291" cy="1511897"/>
          </a:xfrm>
        </p:grpSpPr>
        <p:sp>
          <p:nvSpPr>
            <p:cNvPr id="63" name="Oval 62"/>
            <p:cNvSpPr/>
            <p:nvPr/>
          </p:nvSpPr>
          <p:spPr>
            <a:xfrm>
              <a:off x="5524531" y="2473107"/>
              <a:ext cx="2843291" cy="59020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On-line user survey</a:t>
              </a:r>
            </a:p>
            <a:p>
              <a:pPr algn="ctr">
                <a:defRPr/>
              </a:pPr>
              <a:endParaRPr lang="en-GB" dirty="0"/>
            </a:p>
          </p:txBody>
        </p:sp>
        <p:sp>
          <p:nvSpPr>
            <p:cNvPr id="64" name="Oval 63"/>
            <p:cNvSpPr/>
            <p:nvPr/>
          </p:nvSpPr>
          <p:spPr>
            <a:xfrm>
              <a:off x="5524531" y="3394798"/>
              <a:ext cx="2843291" cy="59020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In-depth user consultation</a:t>
              </a:r>
            </a:p>
            <a:p>
              <a:pPr algn="ctr">
                <a:defRPr/>
              </a:pPr>
              <a:endParaRPr lang="en-GB" dirty="0"/>
            </a:p>
          </p:txBody>
        </p:sp>
        <p:sp>
          <p:nvSpPr>
            <p:cNvPr id="65" name="Down Arrow 64"/>
            <p:cNvSpPr/>
            <p:nvPr/>
          </p:nvSpPr>
          <p:spPr>
            <a:xfrm>
              <a:off x="6819964" y="3063313"/>
              <a:ext cx="252425" cy="33148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51209" name="Group 71"/>
          <p:cNvGrpSpPr>
            <a:grpSpLocks/>
          </p:cNvGrpSpPr>
          <p:nvPr/>
        </p:nvGrpSpPr>
        <p:grpSpPr bwMode="auto">
          <a:xfrm>
            <a:off x="5418138" y="2552700"/>
            <a:ext cx="2574925" cy="1187450"/>
            <a:chOff x="5524531" y="2473107"/>
            <a:chExt cx="2843291" cy="1511897"/>
          </a:xfrm>
        </p:grpSpPr>
        <p:sp>
          <p:nvSpPr>
            <p:cNvPr id="73" name="Oval 72"/>
            <p:cNvSpPr/>
            <p:nvPr/>
          </p:nvSpPr>
          <p:spPr>
            <a:xfrm>
              <a:off x="5524531" y="2473107"/>
              <a:ext cx="2843291" cy="59020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On-line user survey</a:t>
              </a:r>
            </a:p>
            <a:p>
              <a:pPr algn="ctr">
                <a:defRPr/>
              </a:pPr>
              <a:endParaRPr lang="en-GB" dirty="0"/>
            </a:p>
          </p:txBody>
        </p:sp>
        <p:sp>
          <p:nvSpPr>
            <p:cNvPr id="74" name="Oval 73"/>
            <p:cNvSpPr/>
            <p:nvPr/>
          </p:nvSpPr>
          <p:spPr>
            <a:xfrm>
              <a:off x="5524531" y="3394798"/>
              <a:ext cx="2843291" cy="59020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In-depth user consultation</a:t>
              </a:r>
            </a:p>
            <a:p>
              <a:pPr algn="ctr">
                <a:defRPr/>
              </a:pPr>
              <a:endParaRPr lang="en-GB" dirty="0"/>
            </a:p>
          </p:txBody>
        </p:sp>
        <p:sp>
          <p:nvSpPr>
            <p:cNvPr id="75" name="Down Arrow 74"/>
            <p:cNvSpPr/>
            <p:nvPr/>
          </p:nvSpPr>
          <p:spPr>
            <a:xfrm>
              <a:off x="6819963" y="3063313"/>
              <a:ext cx="252425" cy="33148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4" name="Down Arrow 23"/>
          <p:cNvSpPr/>
          <p:nvPr/>
        </p:nvSpPr>
        <p:spPr>
          <a:xfrm>
            <a:off x="2833688" y="3883025"/>
            <a:ext cx="319087" cy="5413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233628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normAutofit fontScale="90000"/>
          </a:bodyPr>
          <a:lstStyle/>
          <a:p>
            <a:pPr eaLnBrk="1" hangingPunct="1"/>
            <a:r>
              <a:rPr lang="en-GB" dirty="0" smtClean="0">
                <a:latin typeface="Calibri" pitchFamily="34" charset="0"/>
                <a:ea typeface="ＭＳ Ｐゴシック" pitchFamily="34" charset="-128"/>
                <a:cs typeface="Calibri" pitchFamily="34" charset="0"/>
              </a:rPr>
              <a:t>Survey Results: 551 responses</a:t>
            </a:r>
          </a:p>
        </p:txBody>
      </p:sp>
      <p:pic>
        <p:nvPicPr>
          <p:cNvPr id="2" name="Immagine 1" descr="chart1.jpg"/>
          <p:cNvPicPr>
            <a:picLocks noChangeAspect="1"/>
          </p:cNvPicPr>
          <p:nvPr/>
        </p:nvPicPr>
        <p:blipFill>
          <a:blip r:embed="rId3"/>
          <a:srcRect/>
          <a:stretch>
            <a:fillRect/>
          </a:stretch>
        </p:blipFill>
        <p:spPr bwMode="auto">
          <a:xfrm>
            <a:off x="239713" y="1504950"/>
            <a:ext cx="5467350" cy="3657600"/>
          </a:xfrm>
          <a:prstGeom prst="rect">
            <a:avLst/>
          </a:prstGeom>
          <a:noFill/>
          <a:ln w="9525">
            <a:noFill/>
            <a:miter lim="800000"/>
            <a:headEnd/>
            <a:tailEnd/>
          </a:ln>
        </p:spPr>
      </p:pic>
      <p:pic>
        <p:nvPicPr>
          <p:cNvPr id="3" name="Immagine 2" descr="chart 2.jpg"/>
          <p:cNvPicPr>
            <a:picLocks noChangeAspect="1"/>
          </p:cNvPicPr>
          <p:nvPr/>
        </p:nvPicPr>
        <p:blipFill>
          <a:blip r:embed="rId4"/>
          <a:srcRect/>
          <a:stretch>
            <a:fillRect/>
          </a:stretch>
        </p:blipFill>
        <p:spPr bwMode="auto">
          <a:xfrm>
            <a:off x="2098675" y="2298700"/>
            <a:ext cx="5456238" cy="3109913"/>
          </a:xfrm>
          <a:prstGeom prst="rect">
            <a:avLst/>
          </a:prstGeom>
          <a:noFill/>
          <a:ln w="9525">
            <a:noFill/>
            <a:miter lim="800000"/>
            <a:headEnd/>
            <a:tailEnd/>
          </a:ln>
        </p:spPr>
      </p:pic>
      <p:pic>
        <p:nvPicPr>
          <p:cNvPr id="4" name="Immagine 3" descr="chart 3.jpg"/>
          <p:cNvPicPr>
            <a:picLocks noChangeAspect="1"/>
          </p:cNvPicPr>
          <p:nvPr/>
        </p:nvPicPr>
        <p:blipFill>
          <a:blip r:embed="rId5"/>
          <a:srcRect/>
          <a:stretch>
            <a:fillRect/>
          </a:stretch>
        </p:blipFill>
        <p:spPr bwMode="auto">
          <a:xfrm>
            <a:off x="3187700" y="2817813"/>
            <a:ext cx="5956300" cy="3273425"/>
          </a:xfrm>
          <a:prstGeom prst="rect">
            <a:avLst/>
          </a:prstGeom>
          <a:noFill/>
          <a:ln w="9525">
            <a:noFill/>
            <a:miter lim="800000"/>
            <a:headEnd/>
            <a:tailEnd/>
          </a:ln>
        </p:spPr>
      </p:pic>
    </p:spTree>
    <p:extLst>
      <p:ext uri="{BB962C8B-B14F-4D97-AF65-F5344CB8AC3E}">
        <p14:creationId xmlns:p14="http://schemas.microsoft.com/office/powerpoint/2010/main" val="378503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GB" dirty="0" smtClean="0">
                <a:latin typeface="Calibri" pitchFamily="34" charset="0"/>
                <a:ea typeface="ＭＳ Ｐゴシック" pitchFamily="34" charset="-128"/>
                <a:cs typeface="Calibri" pitchFamily="34" charset="0"/>
              </a:rPr>
              <a:t>Survey Results: analysis</a:t>
            </a:r>
          </a:p>
        </p:txBody>
      </p:sp>
      <p:sp>
        <p:nvSpPr>
          <p:cNvPr id="55298" name="Content Placeholder 2"/>
          <p:cNvSpPr>
            <a:spLocks noGrp="1"/>
          </p:cNvSpPr>
          <p:nvPr>
            <p:ph idx="1"/>
          </p:nvPr>
        </p:nvSpPr>
        <p:spPr>
          <a:xfrm>
            <a:off x="203200" y="1228725"/>
            <a:ext cx="8772525" cy="4848225"/>
          </a:xfrm>
        </p:spPr>
        <p:txBody>
          <a:bodyPr/>
          <a:lstStyle/>
          <a:p>
            <a:pPr eaLnBrk="1" hangingPunct="1"/>
            <a:r>
              <a:rPr lang="en-GB" smtClean="0">
                <a:latin typeface="Calibri" pitchFamily="34" charset="0"/>
                <a:ea typeface="ＭＳ Ｐゴシック" pitchFamily="34" charset="-128"/>
                <a:cs typeface="Calibri" pitchFamily="34" charset="0"/>
              </a:rPr>
              <a:t>System infrastructure and architecture</a:t>
            </a:r>
          </a:p>
          <a:p>
            <a:pPr eaLnBrk="1" hangingPunct="1"/>
            <a:r>
              <a:rPr lang="en-GB" smtClean="0">
                <a:latin typeface="Calibri" pitchFamily="34" charset="0"/>
                <a:ea typeface="ＭＳ Ｐゴシック" pitchFamily="34" charset="-128"/>
                <a:cs typeface="Calibri" pitchFamily="34" charset="0"/>
              </a:rPr>
              <a:t>Data discovery</a:t>
            </a:r>
          </a:p>
          <a:p>
            <a:pPr eaLnBrk="1" hangingPunct="1"/>
            <a:r>
              <a:rPr lang="en-GB" smtClean="0">
                <a:latin typeface="Calibri" pitchFamily="34" charset="0"/>
                <a:ea typeface="ＭＳ Ｐゴシック" pitchFamily="34" charset="-128"/>
                <a:cs typeface="Calibri" pitchFamily="34" charset="0"/>
              </a:rPr>
              <a:t>Data access</a:t>
            </a:r>
          </a:p>
          <a:p>
            <a:pPr eaLnBrk="1" hangingPunct="1"/>
            <a:r>
              <a:rPr lang="en-GB" smtClean="0">
                <a:latin typeface="Calibri" pitchFamily="34" charset="0"/>
                <a:ea typeface="ＭＳ Ｐゴシック" pitchFamily="34" charset="-128"/>
                <a:cs typeface="Calibri" pitchFamily="34" charset="0"/>
              </a:rPr>
              <a:t>Processing, knowledge, extraction and management</a:t>
            </a:r>
          </a:p>
          <a:p>
            <a:pPr eaLnBrk="1" hangingPunct="1"/>
            <a:r>
              <a:rPr lang="en-GB" smtClean="0">
                <a:latin typeface="Calibri" pitchFamily="34" charset="0"/>
                <a:ea typeface="ＭＳ Ｐゴシック" pitchFamily="34" charset="-128"/>
                <a:cs typeface="Calibri" pitchFamily="34" charset="0"/>
              </a:rPr>
              <a:t>Data preservation, technologies, policies and guidelines</a:t>
            </a:r>
          </a:p>
          <a:p>
            <a:pPr eaLnBrk="1" hangingPunct="1"/>
            <a:r>
              <a:rPr lang="en-GB" smtClean="0">
                <a:latin typeface="Calibri" pitchFamily="34" charset="0"/>
                <a:ea typeface="ＭＳ Ｐゴシック" pitchFamily="34" charset="-128"/>
                <a:cs typeface="Calibri" pitchFamily="34" charset="0"/>
              </a:rPr>
              <a:t>Metadata, semantics and ontologies</a:t>
            </a:r>
          </a:p>
        </p:txBody>
      </p:sp>
    </p:spTree>
    <p:extLst>
      <p:ext uri="{BB962C8B-B14F-4D97-AF65-F5344CB8AC3E}">
        <p14:creationId xmlns:p14="http://schemas.microsoft.com/office/powerpoint/2010/main" val="1756180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r>
              <a:rPr lang="en-GB" smtClean="0">
                <a:latin typeface="Calibri" pitchFamily="34" charset="0"/>
                <a:ea typeface="ＭＳ Ｐゴシック" pitchFamily="34" charset="-128"/>
                <a:cs typeface="Calibri" pitchFamily="34" charset="0"/>
              </a:rPr>
              <a:t>Survey conclusions</a:t>
            </a:r>
          </a:p>
        </p:txBody>
      </p:sp>
      <p:sp>
        <p:nvSpPr>
          <p:cNvPr id="3" name="Content Placeholder 2"/>
          <p:cNvSpPr>
            <a:spLocks noGrp="1"/>
          </p:cNvSpPr>
          <p:nvPr>
            <p:ph idx="1"/>
          </p:nvPr>
        </p:nvSpPr>
        <p:spPr>
          <a:xfrm>
            <a:off x="203200" y="1228725"/>
            <a:ext cx="8772525" cy="4848225"/>
          </a:xfrm>
        </p:spPr>
        <p:txBody>
          <a:bodyPr/>
          <a:lstStyle/>
          <a:p>
            <a:pPr marL="457200" indent="-277813" eaLnBrk="1" hangingPunct="1">
              <a:buFont typeface="Arial" charset="0"/>
              <a:buChar char="•"/>
              <a:defRPr/>
            </a:pPr>
            <a:r>
              <a:rPr lang="en-GB" sz="2400" dirty="0" smtClean="0"/>
              <a:t>System infrastructure and architecture</a:t>
            </a:r>
          </a:p>
          <a:p>
            <a:pPr marL="715963" lvl="1" indent="-258763" eaLnBrk="1" hangingPunct="1">
              <a:buFont typeface="Arial" charset="0"/>
              <a:buChar char="•"/>
              <a:defRPr/>
            </a:pPr>
            <a:r>
              <a:rPr lang="en-GB" sz="2000" dirty="0" smtClean="0"/>
              <a:t>Archive systems: </a:t>
            </a:r>
          </a:p>
          <a:p>
            <a:pPr marL="1066800" lvl="2" eaLnBrk="1" hangingPunct="1">
              <a:buFont typeface="Arial" charset="0"/>
              <a:buChar char="•"/>
              <a:defRPr/>
            </a:pPr>
            <a:r>
              <a:rPr lang="en-GB" sz="1600" dirty="0" smtClean="0"/>
              <a:t>EO community: proprietary systems/ Others: open source </a:t>
            </a:r>
            <a:r>
              <a:rPr lang="en-GB" sz="1600" dirty="0" err="1" smtClean="0"/>
              <a:t>e.g</a:t>
            </a:r>
            <a:r>
              <a:rPr lang="en-GB" sz="1600" dirty="0" smtClean="0"/>
              <a:t> </a:t>
            </a:r>
            <a:r>
              <a:rPr lang="en-GB" sz="1600" dirty="0" err="1" smtClean="0"/>
              <a:t>PostGres</a:t>
            </a:r>
            <a:endParaRPr lang="en-GB" sz="1600" dirty="0" smtClean="0"/>
          </a:p>
          <a:p>
            <a:pPr marL="1066800" lvl="2" eaLnBrk="1" hangingPunct="1">
              <a:buFont typeface="Arial" charset="0"/>
              <a:buChar char="•"/>
              <a:defRPr/>
            </a:pPr>
            <a:r>
              <a:rPr lang="en-GB" sz="1600" dirty="0" smtClean="0"/>
              <a:t>Often based on tape archives / disk storage for rapid access to frequently used datasets</a:t>
            </a:r>
          </a:p>
          <a:p>
            <a:pPr marL="777240" lvl="1" indent="-277813" eaLnBrk="1" hangingPunct="1">
              <a:buFont typeface="Arial" charset="0"/>
              <a:buChar char="•"/>
              <a:defRPr/>
            </a:pPr>
            <a:r>
              <a:rPr lang="en-GB" sz="2000" dirty="0" smtClean="0"/>
              <a:t>Users generally  have a better understanding of the discovery and retrieval system used to access the data than the underlying archive services</a:t>
            </a:r>
          </a:p>
          <a:p>
            <a:pPr marL="777240" lvl="1" indent="-277813" eaLnBrk="1" hangingPunct="1">
              <a:buFont typeface="Arial" charset="0"/>
              <a:buChar char="•"/>
              <a:defRPr/>
            </a:pPr>
            <a:endParaRPr lang="en-GB" sz="2000" dirty="0" smtClean="0"/>
          </a:p>
          <a:p>
            <a:pPr marL="457200" indent="-277813" eaLnBrk="1" hangingPunct="1">
              <a:buFont typeface="Arial" charset="0"/>
              <a:buChar char="•"/>
              <a:defRPr/>
            </a:pPr>
            <a:r>
              <a:rPr lang="en-GB" sz="2400" dirty="0" smtClean="0"/>
              <a:t>Data discovery</a:t>
            </a:r>
          </a:p>
          <a:p>
            <a:pPr marL="777240" lvl="1" indent="-277813" eaLnBrk="1" hangingPunct="1">
              <a:buFont typeface="Arial" charset="0"/>
              <a:buChar char="•"/>
              <a:defRPr/>
            </a:pPr>
            <a:r>
              <a:rPr lang="en-GB" sz="2000" dirty="0" smtClean="0"/>
              <a:t>Metadata standards  ISO19115/19119 widely used in the ES domain</a:t>
            </a:r>
          </a:p>
          <a:p>
            <a:pPr marL="777240" lvl="1" indent="-277813" eaLnBrk="1" hangingPunct="1">
              <a:buFont typeface="Arial" charset="0"/>
              <a:buChar char="•"/>
              <a:defRPr/>
            </a:pPr>
            <a:r>
              <a:rPr lang="en-GB" sz="2000" dirty="0" smtClean="0"/>
              <a:t>Metadata harvesting methods include OpenSearch 1.1 and Open Archives Protocol for Metadata Harvesting (OAI-PMH)</a:t>
            </a:r>
          </a:p>
          <a:p>
            <a:pPr marL="777240" lvl="1" indent="-277813" eaLnBrk="1" hangingPunct="1">
              <a:buFont typeface="Arial" charset="0"/>
              <a:buChar char="•"/>
              <a:defRPr/>
            </a:pPr>
            <a:r>
              <a:rPr lang="en-GB" sz="2000" dirty="0" smtClean="0">
                <a:solidFill>
                  <a:schemeClr val="tx1"/>
                </a:solidFill>
              </a:rPr>
              <a:t>Earth Observation data also uses the Earth Observation Metadata profile of observations and measurements</a:t>
            </a:r>
          </a:p>
          <a:p>
            <a:pPr lvl="1" eaLnBrk="1" hangingPunct="1">
              <a:buFont typeface="Arial" charset="0"/>
              <a:buChar char="•"/>
              <a:defRPr/>
            </a:pPr>
            <a:endParaRPr lang="en-GB" dirty="0"/>
          </a:p>
        </p:txBody>
      </p:sp>
    </p:spTree>
    <p:extLst>
      <p:ext uri="{BB962C8B-B14F-4D97-AF65-F5344CB8AC3E}">
        <p14:creationId xmlns:p14="http://schemas.microsoft.com/office/powerpoint/2010/main" val="1255022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pPr eaLnBrk="1" hangingPunct="1"/>
            <a:r>
              <a:rPr lang="en-GB" smtClean="0">
                <a:latin typeface="Calibri" pitchFamily="34" charset="0"/>
                <a:ea typeface="ＭＳ Ｐゴシック" pitchFamily="34" charset="-128"/>
                <a:cs typeface="Calibri" pitchFamily="34" charset="0"/>
              </a:rPr>
              <a:t>Survey conclusions</a:t>
            </a:r>
          </a:p>
        </p:txBody>
      </p:sp>
      <p:sp>
        <p:nvSpPr>
          <p:cNvPr id="3" name="Content Placeholder 2"/>
          <p:cNvSpPr>
            <a:spLocks noGrp="1"/>
          </p:cNvSpPr>
          <p:nvPr>
            <p:ph idx="1"/>
          </p:nvPr>
        </p:nvSpPr>
        <p:spPr>
          <a:xfrm>
            <a:off x="203200" y="1579563"/>
            <a:ext cx="8772525" cy="4848225"/>
          </a:xfrm>
        </p:spPr>
        <p:txBody>
          <a:bodyPr>
            <a:normAutofit fontScale="92500" lnSpcReduction="10000"/>
          </a:bodyPr>
          <a:lstStyle/>
          <a:p>
            <a:pPr marL="457200" indent="-277813" eaLnBrk="1" hangingPunct="1">
              <a:buFont typeface="Arial" charset="0"/>
              <a:buChar char="•"/>
              <a:defRPr/>
            </a:pPr>
            <a:r>
              <a:rPr lang="en-GB" sz="2400" dirty="0" smtClean="0"/>
              <a:t>Data access</a:t>
            </a:r>
          </a:p>
          <a:p>
            <a:pPr marL="777240" lvl="1" indent="-277813" eaLnBrk="1" hangingPunct="1">
              <a:buFont typeface="Arial" charset="0"/>
              <a:buChar char="•"/>
              <a:defRPr/>
            </a:pPr>
            <a:r>
              <a:rPr lang="en-GB" sz="2000" dirty="0" smtClean="0"/>
              <a:t>Web services are most commonly used for accessing an archive</a:t>
            </a:r>
          </a:p>
          <a:p>
            <a:pPr marL="777240" lvl="1" indent="-277813" eaLnBrk="1" hangingPunct="1">
              <a:buFont typeface="Arial" charset="0"/>
              <a:buChar char="•"/>
              <a:defRPr/>
            </a:pPr>
            <a:r>
              <a:rPr lang="en-GB" sz="2000" dirty="0" smtClean="0"/>
              <a:t>Web based forms + FTP download or off-line ordering also used for very large data sets</a:t>
            </a:r>
          </a:p>
          <a:p>
            <a:pPr marL="777240" lvl="1" indent="-277813" eaLnBrk="1" hangingPunct="1">
              <a:buFont typeface="Arial" charset="0"/>
              <a:buChar char="•"/>
              <a:defRPr/>
            </a:pPr>
            <a:r>
              <a:rPr lang="en-GB" sz="2000" dirty="0" smtClean="0"/>
              <a:t>Wide variety of portals currently in use for accessing different data types</a:t>
            </a:r>
          </a:p>
          <a:p>
            <a:pPr marL="777240" lvl="1" indent="-277813" eaLnBrk="1" hangingPunct="1">
              <a:buFont typeface="Arial" charset="0"/>
              <a:buChar char="•"/>
              <a:defRPr/>
            </a:pPr>
            <a:r>
              <a:rPr lang="en-GB" sz="2000" dirty="0" smtClean="0"/>
              <a:t>Large cyber infrastructure projects also providing data access services </a:t>
            </a:r>
            <a:r>
              <a:rPr lang="en-GB" sz="2000" dirty="0" err="1" smtClean="0"/>
              <a:t>e.g</a:t>
            </a:r>
            <a:r>
              <a:rPr lang="en-GB" sz="2000" dirty="0" smtClean="0"/>
              <a:t> GEOSS, </a:t>
            </a:r>
            <a:r>
              <a:rPr lang="en-GB" sz="2000" dirty="0" err="1" smtClean="0"/>
              <a:t>EarthCube</a:t>
            </a:r>
            <a:endParaRPr lang="en-GB" sz="2000" dirty="0" smtClean="0"/>
          </a:p>
          <a:p>
            <a:pPr marL="777240" lvl="1" indent="-277813" eaLnBrk="1" hangingPunct="1">
              <a:buFont typeface="Arial" charset="0"/>
              <a:buChar char="•"/>
              <a:defRPr/>
            </a:pPr>
            <a:endParaRPr lang="en-GB" sz="2000" dirty="0" smtClean="0"/>
          </a:p>
          <a:p>
            <a:pPr marL="457200" indent="-277813" eaLnBrk="1" hangingPunct="1">
              <a:buFont typeface="Arial" charset="0"/>
              <a:buChar char="•"/>
              <a:defRPr/>
            </a:pPr>
            <a:r>
              <a:rPr lang="en-GB" sz="2400" dirty="0" smtClean="0"/>
              <a:t>Processing, knowledge extraction and management</a:t>
            </a:r>
          </a:p>
          <a:p>
            <a:pPr marL="777240" lvl="1" indent="-277813" eaLnBrk="1" hangingPunct="1">
              <a:buFont typeface="Arial" charset="0"/>
              <a:buChar char="•"/>
              <a:defRPr/>
            </a:pPr>
            <a:r>
              <a:rPr lang="en-GB" sz="2200" dirty="0" smtClean="0"/>
              <a:t>Data analysis software separate from data discovery and access services</a:t>
            </a:r>
          </a:p>
          <a:p>
            <a:pPr marL="777240" lvl="1" indent="-277813" eaLnBrk="1" hangingPunct="1">
              <a:buFont typeface="Arial" charset="0"/>
              <a:buChar char="•"/>
              <a:defRPr/>
            </a:pPr>
            <a:r>
              <a:rPr lang="en-GB" sz="2200" dirty="0" smtClean="0"/>
              <a:t>Data processing using a range of tools that are not domain specific</a:t>
            </a:r>
          </a:p>
          <a:p>
            <a:pPr marL="777240" lvl="1" indent="-277813" eaLnBrk="1" hangingPunct="1">
              <a:buFont typeface="Arial" charset="0"/>
              <a:buChar char="•"/>
              <a:defRPr/>
            </a:pPr>
            <a:r>
              <a:rPr lang="en-GB" sz="2200" dirty="0" smtClean="0"/>
              <a:t>Limited number of file formats </a:t>
            </a:r>
          </a:p>
          <a:p>
            <a:pPr marL="777240" lvl="1" indent="-277813" eaLnBrk="1" hangingPunct="1">
              <a:buFont typeface="Arial" charset="0"/>
              <a:buChar char="•"/>
              <a:defRPr/>
            </a:pPr>
            <a:r>
              <a:rPr lang="en-GB" sz="2200" dirty="0" smtClean="0"/>
              <a:t>Trend towards researchers using data beyond their own disciplines and from other geographic regions</a:t>
            </a:r>
          </a:p>
          <a:p>
            <a:pPr marL="777240" lvl="1" indent="-277813" eaLnBrk="1" hangingPunct="1">
              <a:defRPr/>
            </a:pPr>
            <a:endParaRPr lang="en-GB" sz="2200" dirty="0">
              <a:solidFill>
                <a:srgbClr val="000000"/>
              </a:solidFill>
            </a:endParaRPr>
          </a:p>
          <a:p>
            <a:pPr marL="777240" lvl="1" indent="-277813" eaLnBrk="1" hangingPunct="1">
              <a:buFont typeface="Arial" charset="0"/>
              <a:buChar char="•"/>
              <a:defRPr/>
            </a:pPr>
            <a:endParaRPr lang="en-GB" sz="2000" dirty="0" smtClean="0"/>
          </a:p>
          <a:p>
            <a:pPr marL="457200" indent="-277813" eaLnBrk="1" hangingPunct="1">
              <a:buFont typeface="Arial" charset="0"/>
              <a:buChar char="•"/>
              <a:defRPr/>
            </a:pPr>
            <a:endParaRPr lang="en-GB" sz="2400" dirty="0" smtClean="0"/>
          </a:p>
          <a:p>
            <a:pPr marL="457200" indent="-277813" eaLnBrk="1" hangingPunct="1">
              <a:buFont typeface="Arial" charset="0"/>
              <a:buChar char="•"/>
              <a:defRPr/>
            </a:pPr>
            <a:endParaRPr lang="en-GB" dirty="0" smtClean="0"/>
          </a:p>
        </p:txBody>
      </p:sp>
    </p:spTree>
    <p:extLst>
      <p:ext uri="{BB962C8B-B14F-4D97-AF65-F5344CB8AC3E}">
        <p14:creationId xmlns:p14="http://schemas.microsoft.com/office/powerpoint/2010/main" val="40745357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239713" y="110218"/>
            <a:ext cx="6781800" cy="800100"/>
          </a:xfrm>
        </p:spPr>
        <p:txBody>
          <a:bodyPr/>
          <a:lstStyle/>
          <a:p>
            <a:pPr eaLnBrk="1" hangingPunct="1"/>
            <a:r>
              <a:rPr lang="en-GB" dirty="0" smtClean="0">
                <a:latin typeface="Calibri" pitchFamily="34" charset="0"/>
                <a:ea typeface="ＭＳ Ｐゴシック" pitchFamily="34" charset="-128"/>
                <a:cs typeface="Calibri" pitchFamily="34" charset="0"/>
              </a:rPr>
              <a:t>Survey conclusions</a:t>
            </a:r>
          </a:p>
        </p:txBody>
      </p:sp>
      <p:sp>
        <p:nvSpPr>
          <p:cNvPr id="65538" name="Content Placeholder 2"/>
          <p:cNvSpPr>
            <a:spLocks noGrp="1"/>
          </p:cNvSpPr>
          <p:nvPr>
            <p:ph idx="1"/>
          </p:nvPr>
        </p:nvSpPr>
        <p:spPr>
          <a:xfrm>
            <a:off x="203200" y="1188195"/>
            <a:ext cx="8772525" cy="4848225"/>
          </a:xfrm>
        </p:spPr>
        <p:txBody>
          <a:bodyPr>
            <a:normAutofit lnSpcReduction="10000"/>
          </a:bodyPr>
          <a:lstStyle/>
          <a:p>
            <a:pPr marL="457200" indent="-277813" eaLnBrk="1" hangingPunct="1"/>
            <a:r>
              <a:rPr lang="en-GB" sz="2000" dirty="0" smtClean="0">
                <a:latin typeface="Calibri" pitchFamily="34" charset="0"/>
                <a:ea typeface="ＭＳ Ｐゴシック" pitchFamily="34" charset="-128"/>
                <a:cs typeface="Calibri" pitchFamily="34" charset="0"/>
              </a:rPr>
              <a:t>Data preservation, technologies, policies and guidelines</a:t>
            </a:r>
          </a:p>
          <a:p>
            <a:pPr marL="776288" lvl="1" indent="-277813" eaLnBrk="1" hangingPunct="1"/>
            <a:r>
              <a:rPr lang="en-GB" sz="1800" dirty="0" smtClean="0">
                <a:latin typeface="Calibri" pitchFamily="34" charset="0"/>
                <a:ea typeface="ＭＳ Ｐゴシック" pitchFamily="34" charset="-128"/>
                <a:cs typeface="Calibri" pitchFamily="34" charset="0"/>
              </a:rPr>
              <a:t>Archive service providers expect to retain data for up to 10 years</a:t>
            </a:r>
          </a:p>
          <a:p>
            <a:pPr marL="776288" lvl="1" indent="-277813" eaLnBrk="1" hangingPunct="1"/>
            <a:r>
              <a:rPr lang="en-GB" sz="1800" dirty="0" smtClean="0">
                <a:latin typeface="Calibri" pitchFamily="34" charset="0"/>
                <a:ea typeface="ＭＳ Ｐゴシック" pitchFamily="34" charset="-128"/>
                <a:cs typeface="Calibri" pitchFamily="34" charset="0"/>
              </a:rPr>
              <a:t>Data producers tend towards 5 to 10 years for retention of data</a:t>
            </a:r>
          </a:p>
          <a:p>
            <a:pPr marL="776288" lvl="1" indent="-277813" eaLnBrk="1" hangingPunct="1"/>
            <a:r>
              <a:rPr lang="en-GB" sz="1800" dirty="0" smtClean="0">
                <a:latin typeface="Calibri" pitchFamily="34" charset="0"/>
                <a:ea typeface="ＭＳ Ｐゴシック" pitchFamily="34" charset="-128"/>
                <a:cs typeface="Calibri" pitchFamily="34" charset="0"/>
              </a:rPr>
              <a:t>Stakeholders would like to retain data indefinitely but in reality this is between 10 and 20 years</a:t>
            </a:r>
          </a:p>
          <a:p>
            <a:pPr marL="776288" lvl="1" indent="-277813" eaLnBrk="1" hangingPunct="1"/>
            <a:r>
              <a:rPr lang="en-GB" sz="1800" dirty="0" smtClean="0">
                <a:latin typeface="Calibri" pitchFamily="34" charset="0"/>
                <a:ea typeface="ＭＳ Ｐゴシック" pitchFamily="34" charset="-128"/>
                <a:cs typeface="Calibri" pitchFamily="34" charset="0"/>
              </a:rPr>
              <a:t>Data preservation policies most common in EO domain and follow OAIS model and LTDP guidelines</a:t>
            </a:r>
          </a:p>
          <a:p>
            <a:pPr marL="776288" lvl="1" indent="-277813" eaLnBrk="1" hangingPunct="1"/>
            <a:endParaRPr lang="en-GB" sz="900" dirty="0" smtClean="0">
              <a:latin typeface="Calibri" pitchFamily="34" charset="0"/>
              <a:ea typeface="ＭＳ Ｐゴシック" pitchFamily="34" charset="-128"/>
              <a:cs typeface="Calibri" pitchFamily="34" charset="0"/>
            </a:endParaRPr>
          </a:p>
          <a:p>
            <a:pPr marL="457200" indent="-277813" eaLnBrk="1" hangingPunct="1"/>
            <a:r>
              <a:rPr lang="en-GB" sz="2000" dirty="0" smtClean="0">
                <a:latin typeface="Calibri" pitchFamily="34" charset="0"/>
                <a:ea typeface="ＭＳ Ｐゴシック" pitchFamily="34" charset="-128"/>
                <a:cs typeface="Calibri" pitchFamily="34" charset="0"/>
              </a:rPr>
              <a:t>Metadata, semantics and </a:t>
            </a:r>
            <a:r>
              <a:rPr lang="en-GB" sz="2000" dirty="0" err="1" smtClean="0">
                <a:latin typeface="Calibri" pitchFamily="34" charset="0"/>
                <a:ea typeface="ＭＳ Ｐゴシック" pitchFamily="34" charset="-128"/>
                <a:cs typeface="Calibri" pitchFamily="34" charset="0"/>
              </a:rPr>
              <a:t>ontologies</a:t>
            </a:r>
            <a:endParaRPr lang="en-GB" sz="2000" dirty="0" smtClean="0">
              <a:latin typeface="Calibri" pitchFamily="34" charset="0"/>
              <a:ea typeface="ＭＳ Ｐゴシック" pitchFamily="34" charset="-128"/>
              <a:cs typeface="Calibri" pitchFamily="34" charset="0"/>
            </a:endParaRPr>
          </a:p>
          <a:p>
            <a:pPr marL="776288" lvl="1" indent="-277813" eaLnBrk="1" hangingPunct="1"/>
            <a:r>
              <a:rPr lang="en-GB" sz="1800" dirty="0" smtClean="0">
                <a:latin typeface="Calibri" pitchFamily="34" charset="0"/>
                <a:ea typeface="ＭＳ Ｐゴシック" pitchFamily="34" charset="-128"/>
                <a:cs typeface="Calibri" pitchFamily="34" charset="0"/>
              </a:rPr>
              <a:t>Main use is for querying and exchanging data</a:t>
            </a:r>
          </a:p>
          <a:p>
            <a:pPr marL="776288" lvl="1" indent="-277813" eaLnBrk="1" hangingPunct="1"/>
            <a:r>
              <a:rPr lang="en-GB" sz="1800" dirty="0" smtClean="0">
                <a:latin typeface="Calibri" pitchFamily="34" charset="0"/>
                <a:ea typeface="ＭＳ Ｐゴシック" pitchFamily="34" charset="-128"/>
                <a:cs typeface="Calibri" pitchFamily="34" charset="0"/>
              </a:rPr>
              <a:t>Many of the models are XML based</a:t>
            </a:r>
          </a:p>
          <a:p>
            <a:pPr marL="776288" lvl="1" indent="-277813" eaLnBrk="1" hangingPunct="1"/>
            <a:r>
              <a:rPr lang="en-GB" sz="1800" dirty="0" smtClean="0">
                <a:latin typeface="Calibri" pitchFamily="34" charset="0"/>
                <a:ea typeface="ＭＳ Ｐゴシック" pitchFamily="34" charset="-128"/>
                <a:cs typeface="Calibri" pitchFamily="34" charset="0"/>
              </a:rPr>
              <a:t>Majority are dealing with </a:t>
            </a:r>
            <a:r>
              <a:rPr lang="en-GB" sz="1800" dirty="0" err="1" smtClean="0">
                <a:latin typeface="Calibri" pitchFamily="34" charset="0"/>
                <a:ea typeface="ＭＳ Ｐゴシック" pitchFamily="34" charset="-128"/>
                <a:cs typeface="Calibri" pitchFamily="34" charset="0"/>
              </a:rPr>
              <a:t>geoinformatics</a:t>
            </a:r>
            <a:endParaRPr lang="en-GB" sz="1800" dirty="0" smtClean="0">
              <a:latin typeface="Calibri" pitchFamily="34" charset="0"/>
              <a:ea typeface="ＭＳ Ｐゴシック" pitchFamily="34" charset="-128"/>
              <a:cs typeface="Calibri" pitchFamily="34" charset="0"/>
            </a:endParaRPr>
          </a:p>
          <a:p>
            <a:pPr marL="776288" lvl="1" indent="-277813" eaLnBrk="1" hangingPunct="1"/>
            <a:endParaRPr lang="en-GB" sz="1050" dirty="0">
              <a:latin typeface="Calibri" pitchFamily="34" charset="0"/>
              <a:ea typeface="ＭＳ Ｐゴシック" pitchFamily="34" charset="-128"/>
              <a:cs typeface="Calibri" pitchFamily="34" charset="0"/>
            </a:endParaRPr>
          </a:p>
          <a:p>
            <a:pPr marL="456565" indent="-277813" eaLnBrk="1" hangingPunct="1">
              <a:defRPr/>
            </a:pPr>
            <a:r>
              <a:rPr lang="en-GB" sz="2000" dirty="0">
                <a:solidFill>
                  <a:srgbClr val="000000"/>
                </a:solidFill>
              </a:rPr>
              <a:t>Findings and recommendations from WP15 and WP33 on data discovery and access will be made available to ES Community for further implementation.  </a:t>
            </a:r>
          </a:p>
          <a:p>
            <a:pPr marL="1051878" lvl="2" indent="-277813" eaLnBrk="1" hangingPunct="1">
              <a:defRPr/>
            </a:pPr>
            <a:r>
              <a:rPr lang="en-GB" sz="1800" dirty="0">
                <a:solidFill>
                  <a:srgbClr val="000000"/>
                </a:solidFill>
              </a:rPr>
              <a:t>Collaboration with other projects (e.g. GENESI-DEC, ENVRI).</a:t>
            </a:r>
          </a:p>
          <a:p>
            <a:pPr marL="776288" lvl="1" indent="-277813" eaLnBrk="1" hangingPunct="1"/>
            <a:endParaRPr lang="en-GB" sz="1800" dirty="0" smtClean="0">
              <a:latin typeface="Calibri" pitchFamily="34" charset="0"/>
              <a:ea typeface="ＭＳ Ｐゴシック" pitchFamily="34" charset="-128"/>
              <a:cs typeface="Calibri" pitchFamily="34" charset="0"/>
            </a:endParaRPr>
          </a:p>
        </p:txBody>
      </p:sp>
    </p:spTree>
    <p:extLst>
      <p:ext uri="{BB962C8B-B14F-4D97-AF65-F5344CB8AC3E}">
        <p14:creationId xmlns:p14="http://schemas.microsoft.com/office/powerpoint/2010/main" val="2548837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own Arrow 54"/>
          <p:cNvSpPr/>
          <p:nvPr/>
        </p:nvSpPr>
        <p:spPr>
          <a:xfrm>
            <a:off x="4214178" y="1531939"/>
            <a:ext cx="452437" cy="275558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9634" name="Title 1"/>
          <p:cNvSpPr>
            <a:spLocks noGrp="1"/>
          </p:cNvSpPr>
          <p:nvPr>
            <p:ph type="title"/>
          </p:nvPr>
        </p:nvSpPr>
        <p:spPr/>
        <p:txBody>
          <a:bodyPr/>
          <a:lstStyle/>
          <a:p>
            <a:pPr eaLnBrk="1" hangingPunct="1"/>
            <a:r>
              <a:rPr lang="en-GB" dirty="0" smtClean="0">
                <a:latin typeface="Calibri" pitchFamily="34" charset="0"/>
                <a:ea typeface="ＭＳ Ｐゴシック" pitchFamily="34" charset="-128"/>
                <a:cs typeface="Calibri" pitchFamily="34" charset="0"/>
              </a:rPr>
              <a:t>Survey Methodology</a:t>
            </a:r>
          </a:p>
        </p:txBody>
      </p:sp>
      <p:sp>
        <p:nvSpPr>
          <p:cNvPr id="7" name="Rounded Rectangle 6"/>
          <p:cNvSpPr/>
          <p:nvPr/>
        </p:nvSpPr>
        <p:spPr>
          <a:xfrm>
            <a:off x="298450" y="1195388"/>
            <a:ext cx="8278813" cy="3841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t>Independent search activity</a:t>
            </a:r>
          </a:p>
        </p:txBody>
      </p:sp>
      <p:sp>
        <p:nvSpPr>
          <p:cNvPr id="31" name="Rounded Rectangle 30"/>
          <p:cNvSpPr/>
          <p:nvPr/>
        </p:nvSpPr>
        <p:spPr>
          <a:xfrm rot="5400000">
            <a:off x="3886375" y="2141159"/>
            <a:ext cx="574375" cy="717799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600" dirty="0">
                <a:cs typeface="Arial" pitchFamily="34" charset="0"/>
              </a:rPr>
              <a:t>WP33 Definition of earth science common policies, semantics, </a:t>
            </a:r>
            <a:r>
              <a:rPr lang="en-GB" sz="1600" dirty="0" err="1">
                <a:cs typeface="Arial" pitchFamily="34" charset="0"/>
              </a:rPr>
              <a:t>ontologies</a:t>
            </a:r>
            <a:r>
              <a:rPr lang="en-GB" sz="1600" dirty="0">
                <a:cs typeface="Arial" pitchFamily="34" charset="0"/>
              </a:rPr>
              <a:t>, metadata, architecture and governance model</a:t>
            </a:r>
          </a:p>
        </p:txBody>
      </p:sp>
      <p:sp>
        <p:nvSpPr>
          <p:cNvPr id="36" name="Rounded Rectangle 35"/>
          <p:cNvSpPr/>
          <p:nvPr/>
        </p:nvSpPr>
        <p:spPr>
          <a:xfrm>
            <a:off x="292100" y="1790700"/>
            <a:ext cx="3741738" cy="212407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t>T15.2 Survey of policies and technologies</a:t>
            </a:r>
          </a:p>
        </p:txBody>
      </p:sp>
      <p:sp>
        <p:nvSpPr>
          <p:cNvPr id="49" name="Rounded Rectangle 48"/>
          <p:cNvSpPr/>
          <p:nvPr/>
        </p:nvSpPr>
        <p:spPr>
          <a:xfrm>
            <a:off x="4833938" y="1790700"/>
            <a:ext cx="3743325" cy="21526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GB" sz="1600" b="1" dirty="0"/>
              <a:t>T15.3 Survey of metadata, semantics and </a:t>
            </a:r>
            <a:r>
              <a:rPr lang="en-GB" sz="1600" b="1" dirty="0" err="1"/>
              <a:t>ontologies</a:t>
            </a:r>
            <a:endParaRPr lang="en-GB" sz="1600" b="1" dirty="0"/>
          </a:p>
        </p:txBody>
      </p:sp>
      <p:sp>
        <p:nvSpPr>
          <p:cNvPr id="54" name="Down Arrow 53"/>
          <p:cNvSpPr/>
          <p:nvPr/>
        </p:nvSpPr>
        <p:spPr>
          <a:xfrm>
            <a:off x="5786438" y="3914775"/>
            <a:ext cx="320675" cy="5413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 name="Rounded Rectangle 20"/>
          <p:cNvSpPr/>
          <p:nvPr/>
        </p:nvSpPr>
        <p:spPr>
          <a:xfrm rot="5400000">
            <a:off x="3792961" y="2259834"/>
            <a:ext cx="794069" cy="484944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GB" sz="1600" dirty="0">
                <a:cs typeface="Arial" pitchFamily="34" charset="0"/>
              </a:rPr>
              <a:t>D</a:t>
            </a:r>
            <a:r>
              <a:rPr lang="en-GB" sz="1600" dirty="0">
                <a:cs typeface="Calibri" pitchFamily="34" charset="0"/>
              </a:rPr>
              <a:t>15.1 Report on survey of technologies, policies, metadata, semantics and </a:t>
            </a:r>
            <a:r>
              <a:rPr lang="en-GB" sz="1600" dirty="0" smtClean="0">
                <a:cs typeface="Calibri" pitchFamily="34" charset="0"/>
              </a:rPr>
              <a:t>  </a:t>
            </a:r>
            <a:r>
              <a:rPr lang="en-GB" sz="1600" dirty="0" err="1" smtClean="0">
                <a:cs typeface="Calibri" pitchFamily="34" charset="0"/>
              </a:rPr>
              <a:t>ontologies</a:t>
            </a:r>
            <a:endParaRPr lang="en-GB" sz="1600" dirty="0">
              <a:cs typeface="Calibri" pitchFamily="34" charset="0"/>
            </a:endParaRPr>
          </a:p>
        </p:txBody>
      </p:sp>
      <p:sp>
        <p:nvSpPr>
          <p:cNvPr id="56" name="Down Arrow 55"/>
          <p:cNvSpPr/>
          <p:nvPr/>
        </p:nvSpPr>
        <p:spPr>
          <a:xfrm>
            <a:off x="868363" y="3756025"/>
            <a:ext cx="319087" cy="16589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60" name="Down Arrow 59"/>
          <p:cNvSpPr/>
          <p:nvPr/>
        </p:nvSpPr>
        <p:spPr>
          <a:xfrm>
            <a:off x="4285615" y="5081588"/>
            <a:ext cx="319088" cy="333375"/>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9643" name="Group 61"/>
          <p:cNvGrpSpPr>
            <a:grpSpLocks/>
          </p:cNvGrpSpPr>
          <p:nvPr/>
        </p:nvGrpSpPr>
        <p:grpSpPr bwMode="auto">
          <a:xfrm>
            <a:off x="838200" y="2530475"/>
            <a:ext cx="2574925" cy="1187450"/>
            <a:chOff x="5524531" y="2473107"/>
            <a:chExt cx="2843291" cy="1511897"/>
          </a:xfrm>
        </p:grpSpPr>
        <p:sp>
          <p:nvSpPr>
            <p:cNvPr id="63" name="Oval 62"/>
            <p:cNvSpPr/>
            <p:nvPr/>
          </p:nvSpPr>
          <p:spPr>
            <a:xfrm>
              <a:off x="5524531" y="2473107"/>
              <a:ext cx="2843291" cy="59020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On-line user survey</a:t>
              </a:r>
            </a:p>
            <a:p>
              <a:pPr algn="ctr">
                <a:defRPr/>
              </a:pPr>
              <a:endParaRPr lang="en-GB" dirty="0"/>
            </a:p>
          </p:txBody>
        </p:sp>
        <p:sp>
          <p:nvSpPr>
            <p:cNvPr id="64" name="Oval 63"/>
            <p:cNvSpPr/>
            <p:nvPr/>
          </p:nvSpPr>
          <p:spPr>
            <a:xfrm>
              <a:off x="5524531" y="3394798"/>
              <a:ext cx="2843291" cy="59020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In-depth user consultation</a:t>
              </a:r>
            </a:p>
            <a:p>
              <a:pPr algn="ctr">
                <a:defRPr/>
              </a:pPr>
              <a:endParaRPr lang="en-GB" dirty="0"/>
            </a:p>
          </p:txBody>
        </p:sp>
        <p:sp>
          <p:nvSpPr>
            <p:cNvPr id="65" name="Down Arrow 64"/>
            <p:cNvSpPr/>
            <p:nvPr/>
          </p:nvSpPr>
          <p:spPr>
            <a:xfrm>
              <a:off x="6819964" y="3063313"/>
              <a:ext cx="252425" cy="33148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71" name="Down Arrow 70"/>
          <p:cNvSpPr/>
          <p:nvPr/>
        </p:nvSpPr>
        <p:spPr>
          <a:xfrm>
            <a:off x="7281863" y="3752850"/>
            <a:ext cx="319087" cy="165735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69645" name="Group 71"/>
          <p:cNvGrpSpPr>
            <a:grpSpLocks/>
          </p:cNvGrpSpPr>
          <p:nvPr/>
        </p:nvGrpSpPr>
        <p:grpSpPr bwMode="auto">
          <a:xfrm>
            <a:off x="5418138" y="2552700"/>
            <a:ext cx="2574925" cy="1187450"/>
            <a:chOff x="5524531" y="2473107"/>
            <a:chExt cx="2843291" cy="1511897"/>
          </a:xfrm>
        </p:grpSpPr>
        <p:sp>
          <p:nvSpPr>
            <p:cNvPr id="73" name="Oval 72"/>
            <p:cNvSpPr/>
            <p:nvPr/>
          </p:nvSpPr>
          <p:spPr>
            <a:xfrm>
              <a:off x="5524531" y="2473107"/>
              <a:ext cx="2843291" cy="590206"/>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On-line user survey</a:t>
              </a:r>
            </a:p>
            <a:p>
              <a:pPr algn="ctr">
                <a:defRPr/>
              </a:pPr>
              <a:endParaRPr lang="en-GB" dirty="0"/>
            </a:p>
          </p:txBody>
        </p:sp>
        <p:sp>
          <p:nvSpPr>
            <p:cNvPr id="74" name="Oval 73"/>
            <p:cNvSpPr/>
            <p:nvPr/>
          </p:nvSpPr>
          <p:spPr>
            <a:xfrm>
              <a:off x="5524531" y="3394798"/>
              <a:ext cx="2843291" cy="590206"/>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a:p>
              <a:pPr algn="ctr">
                <a:defRPr/>
              </a:pPr>
              <a:r>
                <a:rPr lang="en-GB" sz="1400" dirty="0"/>
                <a:t>In-depth user consultation</a:t>
              </a:r>
            </a:p>
            <a:p>
              <a:pPr algn="ctr">
                <a:defRPr/>
              </a:pPr>
              <a:endParaRPr lang="en-GB" dirty="0"/>
            </a:p>
          </p:txBody>
        </p:sp>
        <p:sp>
          <p:nvSpPr>
            <p:cNvPr id="75" name="Down Arrow 74"/>
            <p:cNvSpPr/>
            <p:nvPr/>
          </p:nvSpPr>
          <p:spPr>
            <a:xfrm>
              <a:off x="6819963" y="3063313"/>
              <a:ext cx="252425" cy="331485"/>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Tree>
    <p:extLst>
      <p:ext uri="{BB962C8B-B14F-4D97-AF65-F5344CB8AC3E}">
        <p14:creationId xmlns:p14="http://schemas.microsoft.com/office/powerpoint/2010/main" val="22454590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olo 1"/>
          <p:cNvSpPr>
            <a:spLocks noGrp="1"/>
          </p:cNvSpPr>
          <p:nvPr>
            <p:ph type="title" idx="4294967295"/>
          </p:nvPr>
        </p:nvSpPr>
        <p:spPr>
          <a:xfrm>
            <a:off x="349250" y="384214"/>
            <a:ext cx="6781800" cy="552450"/>
          </a:xfrm>
        </p:spPr>
        <p:txBody>
          <a:bodyPr>
            <a:noAutofit/>
          </a:bodyPr>
          <a:lstStyle/>
          <a:p>
            <a:pPr algn="ctr" eaLnBrk="1" hangingPunct="1"/>
            <a:r>
              <a:rPr lang="en-GB" sz="2800" dirty="0" smtClean="0">
                <a:latin typeface="Calibri" pitchFamily="34" charset="0"/>
                <a:ea typeface="ＭＳ Ｐゴシック" pitchFamily="34" charset="-128"/>
                <a:cs typeface="Calibri" pitchFamily="34" charset="0"/>
              </a:rPr>
              <a:t>Earth Science Harmonization </a:t>
            </a:r>
            <a:br>
              <a:rPr lang="en-GB" sz="2800" dirty="0" smtClean="0">
                <a:latin typeface="Calibri" pitchFamily="34" charset="0"/>
                <a:ea typeface="ＭＳ Ｐゴシック" pitchFamily="34" charset="-128"/>
                <a:cs typeface="Calibri" pitchFamily="34" charset="0"/>
              </a:rPr>
            </a:br>
            <a:r>
              <a:rPr lang="en-GB" sz="2800" dirty="0" smtClean="0">
                <a:latin typeface="Calibri" pitchFamily="34" charset="0"/>
                <a:ea typeface="ＭＳ Ｐゴシック" pitchFamily="34" charset="-128"/>
                <a:cs typeface="Calibri" pitchFamily="34" charset="0"/>
              </a:rPr>
              <a:t>Activities Objectives</a:t>
            </a:r>
          </a:p>
        </p:txBody>
      </p:sp>
      <p:sp>
        <p:nvSpPr>
          <p:cNvPr id="32772" name="AutoShape 4"/>
          <p:cNvSpPr>
            <a:spLocks noChangeArrowheads="1"/>
          </p:cNvSpPr>
          <p:nvPr/>
        </p:nvSpPr>
        <p:spPr bwMode="auto">
          <a:xfrm>
            <a:off x="361950" y="2457450"/>
            <a:ext cx="1308100" cy="827088"/>
          </a:xfrm>
          <a:prstGeom prst="flowChartProcess">
            <a:avLst/>
          </a:prstGeom>
          <a:ln>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GB" sz="1200" b="1">
                <a:latin typeface="Arial" charset="0"/>
                <a:ea typeface="ＭＳ Ｐゴシック" charset="0"/>
              </a:rPr>
              <a:t>TASK 33.2</a:t>
            </a:r>
          </a:p>
        </p:txBody>
      </p:sp>
      <p:sp>
        <p:nvSpPr>
          <p:cNvPr id="32774" name="AutoShape 6"/>
          <p:cNvSpPr>
            <a:spLocks noChangeArrowheads="1"/>
          </p:cNvSpPr>
          <p:nvPr/>
        </p:nvSpPr>
        <p:spPr bwMode="auto">
          <a:xfrm>
            <a:off x="349250" y="3703638"/>
            <a:ext cx="1306513" cy="827087"/>
          </a:xfrm>
          <a:prstGeom prst="flowChartProcess">
            <a:avLst/>
          </a:prstGeom>
          <a:ln>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1200" b="1">
                <a:latin typeface="Arial" charset="0"/>
                <a:ea typeface="ＭＳ Ｐゴシック" charset="0"/>
              </a:rPr>
              <a:t>TASK 33.3</a:t>
            </a:r>
          </a:p>
        </p:txBody>
      </p:sp>
      <p:sp>
        <p:nvSpPr>
          <p:cNvPr id="32776" name="AutoShape 8"/>
          <p:cNvSpPr>
            <a:spLocks noChangeArrowheads="1"/>
          </p:cNvSpPr>
          <p:nvPr/>
        </p:nvSpPr>
        <p:spPr bwMode="auto">
          <a:xfrm>
            <a:off x="376238" y="1203325"/>
            <a:ext cx="1306512" cy="827088"/>
          </a:xfrm>
          <a:prstGeom prst="flowChartProcess">
            <a:avLst/>
          </a:prstGeom>
          <a:ln>
            <a:headEnd/>
            <a:tailEnd/>
          </a:ln>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200" b="1" dirty="0">
                <a:latin typeface="Verdana" charset="0"/>
                <a:ea typeface="ＭＳ Ｐゴシック" charset="0"/>
              </a:rPr>
              <a:t>TASK 33.1</a:t>
            </a:r>
          </a:p>
        </p:txBody>
      </p:sp>
      <p:sp>
        <p:nvSpPr>
          <p:cNvPr id="32789" name="AutoShape 21"/>
          <p:cNvSpPr>
            <a:spLocks noChangeArrowheads="1"/>
          </p:cNvSpPr>
          <p:nvPr/>
        </p:nvSpPr>
        <p:spPr bwMode="auto">
          <a:xfrm>
            <a:off x="2120900" y="1511300"/>
            <a:ext cx="774700" cy="285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00FF">
                      <a:gamma/>
                      <a:shade val="60000"/>
                      <a:invGamma/>
                      <a:alpha val="74998"/>
                    </a:srgbClr>
                  </a:outerShdw>
                </a:effectLst>
              </a14:hiddenEffects>
            </a:ext>
          </a:extLst>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a:latin typeface="Arial" charset="0"/>
              <a:ea typeface="ＭＳ Ｐゴシック" charset="0"/>
            </a:endParaRPr>
          </a:p>
        </p:txBody>
      </p:sp>
      <p:sp>
        <p:nvSpPr>
          <p:cNvPr id="32790" name="AutoShape 22"/>
          <p:cNvSpPr>
            <a:spLocks noChangeArrowheads="1"/>
          </p:cNvSpPr>
          <p:nvPr/>
        </p:nvSpPr>
        <p:spPr bwMode="auto">
          <a:xfrm>
            <a:off x="2120900" y="2654618"/>
            <a:ext cx="774700" cy="285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00FF">
                      <a:gamma/>
                      <a:shade val="60000"/>
                      <a:invGamma/>
                      <a:alpha val="74998"/>
                    </a:srgbClr>
                  </a:outerShdw>
                </a:effectLst>
              </a14:hiddenEffects>
            </a:ext>
          </a:extLst>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latin typeface="Arial" charset="0"/>
              <a:ea typeface="ＭＳ Ｐゴシック" charset="0"/>
            </a:endParaRPr>
          </a:p>
        </p:txBody>
      </p:sp>
      <p:sp>
        <p:nvSpPr>
          <p:cNvPr id="32791" name="AutoShape 23"/>
          <p:cNvSpPr>
            <a:spLocks noChangeArrowheads="1"/>
          </p:cNvSpPr>
          <p:nvPr/>
        </p:nvSpPr>
        <p:spPr bwMode="auto">
          <a:xfrm>
            <a:off x="2120900" y="3885883"/>
            <a:ext cx="774700" cy="285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00FF">
                      <a:gamma/>
                      <a:shade val="60000"/>
                      <a:invGamma/>
                      <a:alpha val="74998"/>
                    </a:srgbClr>
                  </a:outerShdw>
                </a:effectLst>
              </a14:hiddenEffects>
            </a:ext>
          </a:extLst>
        </p:spPr>
        <p:style>
          <a:lnRef idx="0">
            <a:schemeClr val="accent3"/>
          </a:lnRef>
          <a:fillRef idx="3">
            <a:schemeClr val="accent3"/>
          </a:fillRef>
          <a:effectRef idx="3">
            <a:schemeClr val="accent3"/>
          </a:effectRef>
          <a:fontRef idx="minor">
            <a:schemeClr val="lt1"/>
          </a:fontRef>
        </p:style>
        <p:txBody>
          <a:bodyPr wrap="none" anchor="ctr"/>
          <a:lstStyle/>
          <a:p>
            <a:pPr>
              <a:defRPr/>
            </a:pPr>
            <a:endParaRPr lang="en-US">
              <a:latin typeface="Arial" charset="0"/>
              <a:ea typeface="ＭＳ Ｐゴシック" charset="0"/>
            </a:endParaRPr>
          </a:p>
        </p:txBody>
      </p:sp>
      <p:sp>
        <p:nvSpPr>
          <p:cNvPr id="22" name="AutoShape 6"/>
          <p:cNvSpPr>
            <a:spLocks noChangeArrowheads="1"/>
          </p:cNvSpPr>
          <p:nvPr/>
        </p:nvSpPr>
        <p:spPr bwMode="auto">
          <a:xfrm>
            <a:off x="349250" y="4978400"/>
            <a:ext cx="1306513" cy="827088"/>
          </a:xfrm>
          <a:prstGeom prst="flowChartProcess">
            <a:avLst/>
          </a:prstGeom>
          <a:ln>
            <a:headEnd/>
            <a:tailEnd/>
          </a:ln>
          <a:extLst/>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1200" b="1" dirty="0">
                <a:latin typeface="Arial" charset="0"/>
                <a:ea typeface="ＭＳ Ｐゴシック" charset="0"/>
              </a:rPr>
              <a:t>TASK 33.4</a:t>
            </a:r>
          </a:p>
        </p:txBody>
      </p:sp>
      <p:sp>
        <p:nvSpPr>
          <p:cNvPr id="23" name="AutoShape 23"/>
          <p:cNvSpPr>
            <a:spLocks noChangeArrowheads="1"/>
          </p:cNvSpPr>
          <p:nvPr/>
        </p:nvSpPr>
        <p:spPr bwMode="auto">
          <a:xfrm>
            <a:off x="2120900" y="5120005"/>
            <a:ext cx="774700" cy="28575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0000FF">
                      <a:gamma/>
                      <a:shade val="60000"/>
                      <a:invGamma/>
                      <a:alpha val="74998"/>
                    </a:srgbClr>
                  </a:outerShdw>
                </a:effectLst>
              </a14:hiddenEffects>
            </a:ext>
          </a:extLst>
        </p:spPr>
        <p:style>
          <a:lnRef idx="0">
            <a:schemeClr val="accent4"/>
          </a:lnRef>
          <a:fillRef idx="3">
            <a:schemeClr val="accent4"/>
          </a:fillRef>
          <a:effectRef idx="3">
            <a:schemeClr val="accent4"/>
          </a:effectRef>
          <a:fontRef idx="minor">
            <a:schemeClr val="lt1"/>
          </a:fontRef>
        </p:style>
        <p:txBody>
          <a:bodyPr wrap="none" anchor="ctr"/>
          <a:lstStyle/>
          <a:p>
            <a:pPr>
              <a:defRPr/>
            </a:pPr>
            <a:endParaRPr lang="en-US">
              <a:latin typeface="Arial" charset="0"/>
              <a:ea typeface="ＭＳ Ｐゴシック" charset="0"/>
            </a:endParaRPr>
          </a:p>
        </p:txBody>
      </p:sp>
      <p:sp>
        <p:nvSpPr>
          <p:cNvPr id="13" name="TextBox 12"/>
          <p:cNvSpPr txBox="1"/>
          <p:nvPr/>
        </p:nvSpPr>
        <p:spPr>
          <a:xfrm>
            <a:off x="3148211" y="1013640"/>
            <a:ext cx="5828014" cy="5078314"/>
          </a:xfrm>
          <a:prstGeom prst="rect">
            <a:avLst/>
          </a:prstGeom>
          <a:noFill/>
        </p:spPr>
        <p:txBody>
          <a:bodyPr wrap="square" rtlCol="0">
            <a:spAutoFit/>
          </a:bodyPr>
          <a:lstStyle/>
          <a:p>
            <a:pPr eaLnBrk="1" hangingPunct="1"/>
            <a:r>
              <a:rPr lang="en-GB" dirty="0">
                <a:latin typeface="Calibri" pitchFamily="34" charset="0"/>
                <a:cs typeface="Calibri" pitchFamily="34" charset="0"/>
              </a:rPr>
              <a:t>Analyse data preservation policies in </a:t>
            </a:r>
            <a:r>
              <a:rPr lang="en-GB" dirty="0" smtClean="0">
                <a:latin typeface="Calibri" pitchFamily="34" charset="0"/>
                <a:cs typeface="Calibri" pitchFamily="34" charset="0"/>
              </a:rPr>
              <a:t>the different Earth Science domains </a:t>
            </a:r>
            <a:r>
              <a:rPr lang="en-GB" dirty="0">
                <a:latin typeface="Calibri" pitchFamily="34" charset="0"/>
                <a:cs typeface="Calibri" pitchFamily="34" charset="0"/>
              </a:rPr>
              <a:t>and define common one. Analyse data access </a:t>
            </a:r>
            <a:r>
              <a:rPr lang="en-GB" dirty="0" smtClean="0">
                <a:latin typeface="Calibri" pitchFamily="34" charset="0"/>
                <a:cs typeface="Calibri" pitchFamily="34" charset="0"/>
              </a:rPr>
              <a:t>policies and consider possibility to propose one for subsets of ES data.</a:t>
            </a:r>
          </a:p>
          <a:p>
            <a:pPr eaLnBrk="1" hangingPunct="1"/>
            <a:endParaRPr lang="en-GB" dirty="0">
              <a:latin typeface="Calibri" pitchFamily="34" charset="0"/>
              <a:cs typeface="Calibri" pitchFamily="34" charset="0"/>
            </a:endParaRPr>
          </a:p>
          <a:p>
            <a:pPr eaLnBrk="1" hangingPunct="1"/>
            <a:endParaRPr lang="en-GB" dirty="0">
              <a:latin typeface="Calibri" pitchFamily="34" charset="0"/>
              <a:cs typeface="Calibri" pitchFamily="34" charset="0"/>
            </a:endParaRPr>
          </a:p>
          <a:p>
            <a:pPr eaLnBrk="1" hangingPunct="1"/>
            <a:r>
              <a:rPr lang="en-GB" dirty="0" smtClean="0">
                <a:latin typeface="Calibri" pitchFamily="34" charset="0"/>
                <a:cs typeface="Calibri" pitchFamily="34" charset="0"/>
              </a:rPr>
              <a:t>Define strategy for </a:t>
            </a:r>
            <a:r>
              <a:rPr lang="en-GB" dirty="0">
                <a:latin typeface="Calibri" pitchFamily="34" charset="0"/>
                <a:cs typeface="Calibri" pitchFamily="34" charset="0"/>
              </a:rPr>
              <a:t>harmonisation of metadata, ontologies and semantics.</a:t>
            </a:r>
          </a:p>
          <a:p>
            <a:pPr eaLnBrk="1" hangingPunct="1"/>
            <a:endParaRPr lang="en-GB" dirty="0">
              <a:latin typeface="Calibri" pitchFamily="34" charset="0"/>
              <a:cs typeface="Calibri" pitchFamily="34" charset="0"/>
            </a:endParaRPr>
          </a:p>
          <a:p>
            <a:pPr eaLnBrk="1" hangingPunct="1"/>
            <a:endParaRPr lang="en-GB" dirty="0" smtClean="0">
              <a:latin typeface="Calibri" pitchFamily="34" charset="0"/>
              <a:cs typeface="Calibri" pitchFamily="34" charset="0"/>
            </a:endParaRPr>
          </a:p>
          <a:p>
            <a:pPr eaLnBrk="1" hangingPunct="1"/>
            <a:r>
              <a:rPr lang="en-GB" dirty="0" smtClean="0">
                <a:latin typeface="Calibri" pitchFamily="34" charset="0"/>
                <a:cs typeface="Calibri" pitchFamily="34" charset="0"/>
              </a:rPr>
              <a:t>Analyse </a:t>
            </a:r>
            <a:r>
              <a:rPr lang="en-GB" dirty="0">
                <a:latin typeface="Calibri" pitchFamily="34" charset="0"/>
                <a:cs typeface="Calibri" pitchFamily="34" charset="0"/>
              </a:rPr>
              <a:t>gaps in terms of data preservation and interoperability.</a:t>
            </a:r>
          </a:p>
          <a:p>
            <a:pPr eaLnBrk="1" hangingPunct="1"/>
            <a:endParaRPr lang="en-GB" dirty="0">
              <a:latin typeface="Calibri" pitchFamily="34" charset="0"/>
              <a:cs typeface="Calibri" pitchFamily="34" charset="0"/>
            </a:endParaRPr>
          </a:p>
          <a:p>
            <a:pPr eaLnBrk="1" hangingPunct="1"/>
            <a:endParaRPr lang="en-GB" dirty="0" smtClean="0">
              <a:latin typeface="Calibri" pitchFamily="34" charset="0"/>
              <a:cs typeface="Calibri" pitchFamily="34" charset="0"/>
            </a:endParaRPr>
          </a:p>
          <a:p>
            <a:pPr eaLnBrk="1" hangingPunct="1"/>
            <a:endParaRPr lang="en-GB" dirty="0" smtClean="0">
              <a:latin typeface="Calibri" pitchFamily="34" charset="0"/>
              <a:cs typeface="Calibri" pitchFamily="34" charset="0"/>
            </a:endParaRPr>
          </a:p>
          <a:p>
            <a:pPr eaLnBrk="1" hangingPunct="1"/>
            <a:r>
              <a:rPr lang="en-GB" dirty="0" smtClean="0">
                <a:latin typeface="Calibri" pitchFamily="34" charset="0"/>
                <a:cs typeface="Calibri" pitchFamily="34" charset="0"/>
              </a:rPr>
              <a:t>Define </a:t>
            </a:r>
            <a:r>
              <a:rPr lang="en-GB" dirty="0">
                <a:latin typeface="Calibri" pitchFamily="34" charset="0"/>
                <a:cs typeface="Calibri" pitchFamily="34" charset="0"/>
              </a:rPr>
              <a:t>European LTDP Framework functional architecture and governing principles.</a:t>
            </a:r>
          </a:p>
          <a:p>
            <a:endParaRPr lang="en-US" dirty="0"/>
          </a:p>
        </p:txBody>
      </p:sp>
    </p:spTree>
    <p:extLst>
      <p:ext uri="{BB962C8B-B14F-4D97-AF65-F5344CB8AC3E}">
        <p14:creationId xmlns:p14="http://schemas.microsoft.com/office/powerpoint/2010/main" val="1812096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nodeType="withEffect">
                                  <p:stCondLst>
                                    <p:cond delay="0"/>
                                  </p:stCondLst>
                                  <p:childTnLst>
                                    <p:set>
                                      <p:cBhvr>
                                        <p:cTn id="6" dur="1" fill="hold">
                                          <p:stCondLst>
                                            <p:cond delay="0"/>
                                          </p:stCondLst>
                                        </p:cTn>
                                        <p:tgtEl>
                                          <p:spTgt spid="32789"/>
                                        </p:tgtEl>
                                        <p:attrNameLst>
                                          <p:attrName>style.visibility</p:attrName>
                                        </p:attrNameLst>
                                      </p:cBhvr>
                                      <p:to>
                                        <p:strVal val="visible"/>
                                      </p:to>
                                    </p:set>
                                    <p:animEffect transition="in" filter="strips(downRight)">
                                      <p:cBhvr>
                                        <p:cTn id="7" dur="500"/>
                                        <p:tgtEl>
                                          <p:spTgt spid="32789"/>
                                        </p:tgtEl>
                                      </p:cBhvr>
                                    </p:animEffect>
                                  </p:childTnLst>
                                </p:cTn>
                              </p:par>
                              <p:par>
                                <p:cTn id="8" presetID="18" presetClass="entr" presetSubtype="6" fill="hold" nodeType="withEffect">
                                  <p:stCondLst>
                                    <p:cond delay="0"/>
                                  </p:stCondLst>
                                  <p:childTnLst>
                                    <p:set>
                                      <p:cBhvr>
                                        <p:cTn id="9" dur="1" fill="hold">
                                          <p:stCondLst>
                                            <p:cond delay="0"/>
                                          </p:stCondLst>
                                        </p:cTn>
                                        <p:tgtEl>
                                          <p:spTgt spid="32790"/>
                                        </p:tgtEl>
                                        <p:attrNameLst>
                                          <p:attrName>style.visibility</p:attrName>
                                        </p:attrNameLst>
                                      </p:cBhvr>
                                      <p:to>
                                        <p:strVal val="visible"/>
                                      </p:to>
                                    </p:set>
                                    <p:animEffect transition="in" filter="strips(downRight)">
                                      <p:cBhvr>
                                        <p:cTn id="10" dur="500"/>
                                        <p:tgtEl>
                                          <p:spTgt spid="32790"/>
                                        </p:tgtEl>
                                      </p:cBhvr>
                                    </p:animEffect>
                                  </p:childTnLst>
                                </p:cTn>
                              </p:par>
                              <p:par>
                                <p:cTn id="11" presetID="18" presetClass="entr" presetSubtype="6" fill="hold" nodeType="withEffect">
                                  <p:stCondLst>
                                    <p:cond delay="0"/>
                                  </p:stCondLst>
                                  <p:childTnLst>
                                    <p:set>
                                      <p:cBhvr>
                                        <p:cTn id="12" dur="1" fill="hold">
                                          <p:stCondLst>
                                            <p:cond delay="0"/>
                                          </p:stCondLst>
                                        </p:cTn>
                                        <p:tgtEl>
                                          <p:spTgt spid="32791"/>
                                        </p:tgtEl>
                                        <p:attrNameLst>
                                          <p:attrName>style.visibility</p:attrName>
                                        </p:attrNameLst>
                                      </p:cBhvr>
                                      <p:to>
                                        <p:strVal val="visible"/>
                                      </p:to>
                                    </p:set>
                                    <p:animEffect transition="in" filter="strips(downRight)">
                                      <p:cBhvr>
                                        <p:cTn id="13" dur="500"/>
                                        <p:tgtEl>
                                          <p:spTgt spid="32791"/>
                                        </p:tgtEl>
                                      </p:cBhvr>
                                    </p:animEffect>
                                  </p:childTnLst>
                                </p:cTn>
                              </p:par>
                              <p:par>
                                <p:cTn id="14" presetID="18" presetClass="entr" presetSubtype="6"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trips(downRigh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701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ttangolo 4"/>
          <p:cNvSpPr>
            <a:spLocks noChangeArrowheads="1"/>
          </p:cNvSpPr>
          <p:nvPr/>
        </p:nvSpPr>
        <p:spPr bwMode="auto">
          <a:xfrm>
            <a:off x="445477" y="992102"/>
            <a:ext cx="8197362"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a:r>
              <a:rPr lang="en-GB" sz="2000" b="1" dirty="0">
                <a:latin typeface="Calibri" charset="0"/>
                <a:cs typeface="Calibri" charset="0"/>
              </a:rPr>
              <a:t>Project: </a:t>
            </a:r>
            <a:r>
              <a:rPr lang="en-GB" sz="2000" b="1" dirty="0" err="1">
                <a:latin typeface="Calibri" charset="0"/>
                <a:cs typeface="Calibri" charset="0"/>
              </a:rPr>
              <a:t>SCIence</a:t>
            </a:r>
            <a:r>
              <a:rPr lang="en-GB" sz="2000" b="1" dirty="0">
                <a:latin typeface="Calibri" charset="0"/>
                <a:cs typeface="Calibri" charset="0"/>
              </a:rPr>
              <a:t> Data Infrastructure for Preservation – Earth Science (SCIDIP-ES</a:t>
            </a:r>
            <a:r>
              <a:rPr lang="en-US" sz="2000" dirty="0">
                <a:latin typeface="Calibri" charset="0"/>
                <a:cs typeface="Calibri" charset="0"/>
              </a:rPr>
              <a:t>)</a:t>
            </a:r>
          </a:p>
          <a:p>
            <a:pPr marL="342900" indent="-342900" algn="ctr"/>
            <a:endParaRPr lang="en-GB" sz="800" b="1" dirty="0">
              <a:latin typeface="Calibri" charset="0"/>
            </a:endParaRPr>
          </a:p>
          <a:p>
            <a:pPr marL="342900" indent="-342900" algn="ctr"/>
            <a:r>
              <a:rPr lang="en-GB" sz="2000" b="1" dirty="0">
                <a:latin typeface="Calibri" charset="0"/>
              </a:rPr>
              <a:t>INFRA-2011-1.2.2 Data infrastructures for e-Science</a:t>
            </a:r>
            <a:endParaRPr lang="en-GB" sz="2000" b="1" dirty="0">
              <a:solidFill>
                <a:srgbClr val="0A549F"/>
              </a:solidFill>
              <a:latin typeface="Calibri" charset="0"/>
            </a:endParaRPr>
          </a:p>
        </p:txBody>
      </p:sp>
      <p:sp>
        <p:nvSpPr>
          <p:cNvPr id="49154" name="TextBox 6"/>
          <p:cNvSpPr txBox="1">
            <a:spLocks noChangeArrowheads="1"/>
          </p:cNvSpPr>
          <p:nvPr/>
        </p:nvSpPr>
        <p:spPr bwMode="auto">
          <a:xfrm>
            <a:off x="1687609" y="200025"/>
            <a:ext cx="618761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4000" dirty="0">
                <a:solidFill>
                  <a:schemeClr val="tx1">
                    <a:lumMod val="85000"/>
                    <a:lumOff val="15000"/>
                  </a:schemeClr>
                </a:solidFill>
                <a:latin typeface="Calibri"/>
                <a:ea typeface="+mj-ea"/>
                <a:cs typeface="Calibri"/>
              </a:rPr>
              <a:t>Introduction </a:t>
            </a:r>
            <a:r>
              <a:rPr lang="en-US" sz="4000" dirty="0" smtClean="0">
                <a:solidFill>
                  <a:schemeClr val="tx1">
                    <a:lumMod val="85000"/>
                    <a:lumOff val="15000"/>
                  </a:schemeClr>
                </a:solidFill>
                <a:latin typeface="Calibri"/>
                <a:ea typeface="+mj-ea"/>
                <a:cs typeface="Calibri"/>
              </a:rPr>
              <a:t>&amp; Participants</a:t>
            </a:r>
            <a:endParaRPr lang="en-US" sz="4000" dirty="0">
              <a:solidFill>
                <a:schemeClr val="tx1">
                  <a:lumMod val="85000"/>
                  <a:lumOff val="15000"/>
                </a:schemeClr>
              </a:solidFill>
              <a:latin typeface="Calibri"/>
              <a:ea typeface="+mj-ea"/>
              <a:cs typeface="Calibri"/>
            </a:endParaRPr>
          </a:p>
        </p:txBody>
      </p:sp>
      <p:sp>
        <p:nvSpPr>
          <p:cNvPr id="49155" name="TextBox 22"/>
          <p:cNvSpPr txBox="1">
            <a:spLocks noChangeArrowheads="1"/>
          </p:cNvSpPr>
          <p:nvPr/>
        </p:nvSpPr>
        <p:spPr bwMode="auto">
          <a:xfrm>
            <a:off x="445477" y="2267833"/>
            <a:ext cx="3263412"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sz="1800" b="1" dirty="0">
                <a:latin typeface="Calibri" charset="0"/>
                <a:cs typeface="Calibri" charset="0"/>
              </a:rPr>
              <a:t>Project ID:</a:t>
            </a:r>
            <a:r>
              <a:rPr lang="en-GB" sz="1800" dirty="0">
                <a:latin typeface="Calibri" charset="0"/>
                <a:cs typeface="Calibri" charset="0"/>
              </a:rPr>
              <a:t>  </a:t>
            </a:r>
            <a:r>
              <a:rPr lang="it-IT" sz="1800" dirty="0">
                <a:latin typeface="Calibri" charset="0"/>
                <a:cs typeface="Calibri" charset="0"/>
              </a:rPr>
              <a:t>283401</a:t>
            </a:r>
            <a:endParaRPr lang="en-US" sz="1800" dirty="0">
              <a:latin typeface="Calibri" charset="0"/>
              <a:cs typeface="Calibri" charset="0"/>
            </a:endParaRPr>
          </a:p>
          <a:p>
            <a:pPr eaLnBrk="1" hangingPunct="1">
              <a:buFont typeface="Arial" charset="0"/>
              <a:buChar char="•"/>
            </a:pPr>
            <a:r>
              <a:rPr lang="it-IT" sz="1800" b="1" dirty="0">
                <a:latin typeface="Calibri" charset="0"/>
                <a:cs typeface="Calibri" charset="0"/>
              </a:rPr>
              <a:t>Project </a:t>
            </a:r>
            <a:r>
              <a:rPr lang="it-IT" sz="1800" b="1" dirty="0" err="1">
                <a:latin typeface="Calibri" charset="0"/>
                <a:cs typeface="Calibri" charset="0"/>
              </a:rPr>
              <a:t>Type</a:t>
            </a:r>
            <a:r>
              <a:rPr lang="en-GB" sz="1800" dirty="0">
                <a:latin typeface="Calibri" charset="0"/>
                <a:cs typeface="Calibri" charset="0"/>
              </a:rPr>
              <a:t>: CP-CSA</a:t>
            </a:r>
            <a:endParaRPr lang="en-US" sz="1800" dirty="0">
              <a:latin typeface="Calibri" charset="0"/>
              <a:cs typeface="Calibri" charset="0"/>
            </a:endParaRPr>
          </a:p>
          <a:p>
            <a:pPr eaLnBrk="1" hangingPunct="1">
              <a:buFont typeface="Arial" charset="0"/>
              <a:buChar char="•"/>
            </a:pPr>
            <a:r>
              <a:rPr lang="en-GB" sz="1800" b="1" dirty="0">
                <a:latin typeface="Calibri" charset="0"/>
                <a:cs typeface="Calibri" charset="0"/>
              </a:rPr>
              <a:t>Start Date</a:t>
            </a:r>
            <a:r>
              <a:rPr lang="en-GB" sz="1800" dirty="0">
                <a:latin typeface="Calibri" charset="0"/>
                <a:cs typeface="Calibri" charset="0"/>
              </a:rPr>
              <a:t>: 01.09.2011</a:t>
            </a:r>
            <a:endParaRPr lang="en-US" sz="1800" dirty="0">
              <a:latin typeface="Calibri" charset="0"/>
              <a:cs typeface="Calibri" charset="0"/>
            </a:endParaRPr>
          </a:p>
          <a:p>
            <a:pPr eaLnBrk="1" hangingPunct="1">
              <a:buFont typeface="Arial" charset="0"/>
              <a:buChar char="•"/>
            </a:pPr>
            <a:r>
              <a:rPr lang="en-GB" sz="1800" b="1" dirty="0">
                <a:latin typeface="Calibri" charset="0"/>
                <a:cs typeface="Calibri" charset="0"/>
              </a:rPr>
              <a:t>Duration</a:t>
            </a:r>
            <a:r>
              <a:rPr lang="en-GB" sz="1800" dirty="0">
                <a:latin typeface="Calibri" charset="0"/>
                <a:cs typeface="Calibri" charset="0"/>
              </a:rPr>
              <a:t>: 36 Months</a:t>
            </a:r>
            <a:endParaRPr lang="en-US" sz="1800" dirty="0">
              <a:latin typeface="Calibri" charset="0"/>
              <a:cs typeface="Calibri" charset="0"/>
            </a:endParaRPr>
          </a:p>
          <a:p>
            <a:pPr eaLnBrk="1" hangingPunct="1">
              <a:buFont typeface="Arial" charset="0"/>
              <a:buChar char="•"/>
            </a:pPr>
            <a:r>
              <a:rPr lang="en-GB" sz="1800" b="1" dirty="0">
                <a:latin typeface="Calibri" charset="0"/>
                <a:cs typeface="Calibri" charset="0"/>
              </a:rPr>
              <a:t>Website</a:t>
            </a:r>
            <a:r>
              <a:rPr lang="en-GB" sz="1800" dirty="0">
                <a:latin typeface="Calibri" charset="0"/>
                <a:cs typeface="Calibri" charset="0"/>
              </a:rPr>
              <a:t>: www.scidip-es.eu</a:t>
            </a:r>
            <a:endParaRPr lang="en-US" sz="1800" dirty="0">
              <a:latin typeface="Calibri" charset="0"/>
              <a:cs typeface="Calibri" charset="0"/>
            </a:endParaRPr>
          </a:p>
          <a:p>
            <a:pPr eaLnBrk="1" hangingPunct="1"/>
            <a:endParaRPr lang="it-IT" sz="1800" dirty="0"/>
          </a:p>
        </p:txBody>
      </p:sp>
      <p:sp>
        <p:nvSpPr>
          <p:cNvPr id="49156" name="TextBox 23"/>
          <p:cNvSpPr txBox="1">
            <a:spLocks noChangeArrowheads="1"/>
          </p:cNvSpPr>
          <p:nvPr/>
        </p:nvSpPr>
        <p:spPr bwMode="auto">
          <a:xfrm>
            <a:off x="4043578" y="2217697"/>
            <a:ext cx="4789761" cy="1754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buFont typeface="Arial" charset="0"/>
              <a:buChar char="•"/>
            </a:pPr>
            <a:r>
              <a:rPr lang="en-GB" sz="1800" b="1" dirty="0">
                <a:latin typeface="Calibri" charset="0"/>
                <a:cs typeface="Calibri" charset="0"/>
              </a:rPr>
              <a:t>Total Budget</a:t>
            </a:r>
            <a:r>
              <a:rPr lang="en-GB" sz="1800" dirty="0">
                <a:latin typeface="Calibri" charset="0"/>
                <a:cs typeface="Calibri" charset="0"/>
              </a:rPr>
              <a:t>: 7,721,082 </a:t>
            </a:r>
            <a:r>
              <a:rPr lang="it-IT" sz="1800" dirty="0">
                <a:latin typeface="Calibri" charset="0"/>
                <a:cs typeface="Calibri" charset="0"/>
              </a:rPr>
              <a:t>€</a:t>
            </a:r>
            <a:endParaRPr lang="en-US" sz="1800" dirty="0">
              <a:latin typeface="Calibri" charset="0"/>
              <a:cs typeface="Calibri" charset="0"/>
            </a:endParaRPr>
          </a:p>
          <a:p>
            <a:pPr eaLnBrk="1" hangingPunct="1">
              <a:buFont typeface="Arial" charset="0"/>
              <a:buChar char="•"/>
            </a:pPr>
            <a:r>
              <a:rPr lang="it-IT" sz="1800" b="1" dirty="0">
                <a:latin typeface="Calibri" charset="0"/>
                <a:cs typeface="Calibri" charset="0"/>
              </a:rPr>
              <a:t>EC </a:t>
            </a:r>
            <a:r>
              <a:rPr lang="it-IT" sz="1800" b="1" dirty="0" err="1">
                <a:latin typeface="Calibri" charset="0"/>
                <a:cs typeface="Calibri" charset="0"/>
              </a:rPr>
              <a:t>Funding</a:t>
            </a:r>
            <a:r>
              <a:rPr lang="it-IT" sz="1800" b="1" dirty="0">
                <a:latin typeface="Calibri" charset="0"/>
                <a:cs typeface="Calibri" charset="0"/>
              </a:rPr>
              <a:t>: </a:t>
            </a:r>
            <a:r>
              <a:rPr lang="it-IT" sz="1800" dirty="0">
                <a:latin typeface="Calibri" charset="0"/>
                <a:cs typeface="Calibri" charset="0"/>
              </a:rPr>
              <a:t>6,599,992</a:t>
            </a:r>
            <a:r>
              <a:rPr lang="it-IT" sz="1800" b="1" dirty="0">
                <a:latin typeface="Calibri" charset="0"/>
                <a:cs typeface="Calibri" charset="0"/>
              </a:rPr>
              <a:t> </a:t>
            </a:r>
            <a:r>
              <a:rPr lang="it-IT" sz="1800" dirty="0">
                <a:latin typeface="Calibri" charset="0"/>
                <a:cs typeface="Calibri" charset="0"/>
              </a:rPr>
              <a:t>€</a:t>
            </a:r>
            <a:endParaRPr lang="en-US" sz="1800" dirty="0">
              <a:latin typeface="Calibri" charset="0"/>
              <a:cs typeface="Calibri" charset="0"/>
            </a:endParaRPr>
          </a:p>
          <a:p>
            <a:pPr eaLnBrk="1" hangingPunct="1">
              <a:buFont typeface="Arial" charset="0"/>
              <a:buChar char="•"/>
            </a:pPr>
            <a:r>
              <a:rPr lang="it-IT" sz="1800" b="1" dirty="0">
                <a:latin typeface="Calibri" charset="0"/>
                <a:cs typeface="Calibri" charset="0"/>
              </a:rPr>
              <a:t>Total </a:t>
            </a:r>
            <a:r>
              <a:rPr lang="it-IT" sz="1800" b="1" dirty="0" err="1">
                <a:latin typeface="Calibri" charset="0"/>
                <a:cs typeface="Calibri" charset="0"/>
              </a:rPr>
              <a:t>funded</a:t>
            </a:r>
            <a:r>
              <a:rPr lang="it-IT" sz="1800" b="1" dirty="0">
                <a:latin typeface="Calibri" charset="0"/>
                <a:cs typeface="Calibri" charset="0"/>
              </a:rPr>
              <a:t> </a:t>
            </a:r>
            <a:r>
              <a:rPr lang="it-IT" sz="1800" b="1" dirty="0" err="1">
                <a:latin typeface="Calibri" charset="0"/>
                <a:cs typeface="Calibri" charset="0"/>
              </a:rPr>
              <a:t>effort</a:t>
            </a:r>
            <a:r>
              <a:rPr lang="it-IT" sz="1800" b="1" dirty="0">
                <a:latin typeface="Calibri" charset="0"/>
                <a:cs typeface="Calibri" charset="0"/>
              </a:rPr>
              <a:t> in </a:t>
            </a:r>
            <a:r>
              <a:rPr lang="it-IT" sz="1800" b="1" dirty="0" err="1">
                <a:latin typeface="Calibri" charset="0"/>
                <a:cs typeface="Calibri" charset="0"/>
              </a:rPr>
              <a:t>person</a:t>
            </a:r>
            <a:r>
              <a:rPr lang="it-IT" sz="1800" b="1" dirty="0">
                <a:latin typeface="Calibri" charset="0"/>
                <a:cs typeface="Calibri" charset="0"/>
              </a:rPr>
              <a:t>/</a:t>
            </a:r>
            <a:r>
              <a:rPr lang="it-IT" sz="1800" b="1" dirty="0" err="1">
                <a:latin typeface="Calibri" charset="0"/>
                <a:cs typeface="Calibri" charset="0"/>
              </a:rPr>
              <a:t>months</a:t>
            </a:r>
            <a:r>
              <a:rPr lang="it-IT" sz="1800" dirty="0">
                <a:latin typeface="Calibri" charset="0"/>
                <a:cs typeface="Calibri" charset="0"/>
              </a:rPr>
              <a:t>: 605</a:t>
            </a:r>
            <a:endParaRPr lang="en-US" sz="1800" dirty="0">
              <a:latin typeface="Calibri" charset="0"/>
              <a:cs typeface="Calibri" charset="0"/>
            </a:endParaRPr>
          </a:p>
          <a:p>
            <a:pPr eaLnBrk="1" hangingPunct="1">
              <a:buFont typeface="Arial" charset="0"/>
              <a:buChar char="•"/>
            </a:pPr>
            <a:r>
              <a:rPr lang="it-IT" sz="1800" b="1" dirty="0">
                <a:latin typeface="Calibri" charset="0"/>
                <a:cs typeface="Calibri" charset="0"/>
              </a:rPr>
              <a:t>Coordinator: </a:t>
            </a:r>
            <a:r>
              <a:rPr lang="it-IT" sz="1800" b="1" dirty="0" err="1">
                <a:latin typeface="Calibri" charset="0"/>
                <a:cs typeface="Calibri" charset="0"/>
              </a:rPr>
              <a:t>European</a:t>
            </a:r>
            <a:r>
              <a:rPr lang="it-IT" sz="1800" b="1" dirty="0">
                <a:latin typeface="Calibri" charset="0"/>
                <a:cs typeface="Calibri" charset="0"/>
              </a:rPr>
              <a:t> Space Agency</a:t>
            </a:r>
          </a:p>
          <a:p>
            <a:pPr eaLnBrk="1" hangingPunct="1">
              <a:buFont typeface="Arial" charset="0"/>
              <a:buChar char="•"/>
            </a:pPr>
            <a:r>
              <a:rPr lang="it-IT" sz="1800" b="1" dirty="0" err="1">
                <a:latin typeface="Calibri" charset="0"/>
                <a:cs typeface="Calibri" charset="0"/>
              </a:rPr>
              <a:t>Contact</a:t>
            </a:r>
            <a:r>
              <a:rPr lang="it-IT" sz="1800" b="1" dirty="0">
                <a:latin typeface="Calibri" charset="0"/>
                <a:cs typeface="Calibri" charset="0"/>
              </a:rPr>
              <a:t> </a:t>
            </a:r>
            <a:r>
              <a:rPr lang="it-IT" sz="1800" b="1" dirty="0" err="1">
                <a:latin typeface="Calibri" charset="0"/>
                <a:cs typeface="Calibri" charset="0"/>
              </a:rPr>
              <a:t>Person</a:t>
            </a:r>
            <a:r>
              <a:rPr lang="it-IT" sz="1800" dirty="0">
                <a:latin typeface="Calibri" charset="0"/>
                <a:cs typeface="Calibri" charset="0"/>
              </a:rPr>
              <a:t>: </a:t>
            </a:r>
            <a:r>
              <a:rPr lang="en-GB" sz="1800" dirty="0">
                <a:latin typeface="Calibri" charset="0"/>
                <a:cs typeface="Calibri" charset="0"/>
              </a:rPr>
              <a:t>Mirko Albani (</a:t>
            </a:r>
            <a:r>
              <a:rPr lang="en-GB" sz="1800" dirty="0" smtClean="0">
                <a:latin typeface="Calibri" charset="0"/>
                <a:cs typeface="Calibri" charset="0"/>
              </a:rPr>
              <a:t>ESA)</a:t>
            </a:r>
            <a:endParaRPr lang="en-US" sz="1800" dirty="0">
              <a:latin typeface="Calibri" charset="0"/>
              <a:cs typeface="Calibri" charset="0"/>
            </a:endParaRPr>
          </a:p>
          <a:p>
            <a:pPr eaLnBrk="1" hangingPunct="1"/>
            <a:endParaRPr lang="it-IT" sz="1800" dirty="0"/>
          </a:p>
        </p:txBody>
      </p:sp>
      <p:sp>
        <p:nvSpPr>
          <p:cNvPr id="49157" name="Rettangolo 4"/>
          <p:cNvSpPr>
            <a:spLocks noChangeArrowheads="1"/>
          </p:cNvSpPr>
          <p:nvPr/>
        </p:nvSpPr>
        <p:spPr bwMode="auto">
          <a:xfrm>
            <a:off x="2589335" y="3820980"/>
            <a:ext cx="3930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sz="2000" dirty="0">
                <a:latin typeface="Calibri" charset="0"/>
                <a:cs typeface="Calibri" charset="0"/>
              </a:rPr>
              <a:t> </a:t>
            </a:r>
            <a:r>
              <a:rPr lang="en-GB" sz="2000" b="1" dirty="0">
                <a:latin typeface="Calibri" charset="0"/>
                <a:cs typeface="Calibri" charset="0"/>
              </a:rPr>
              <a:t>Project Consortium (17 partners)</a:t>
            </a:r>
            <a:r>
              <a:rPr lang="en-GB" sz="2000" dirty="0">
                <a:latin typeface="Calibri" charset="0"/>
                <a:cs typeface="Calibri" charset="0"/>
              </a:rPr>
              <a:t>: 	</a:t>
            </a:r>
            <a:endParaRPr lang="en-US" sz="2000" dirty="0">
              <a:latin typeface="Calibri" charset="0"/>
              <a:cs typeface="Calibri" charset="0"/>
            </a:endParaRPr>
          </a:p>
        </p:txBody>
      </p:sp>
      <p:pic>
        <p:nvPicPr>
          <p:cNvPr id="49174" name="Immagin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3071" y="4432041"/>
            <a:ext cx="1362148"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5" name="Immagin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4912" y="4955916"/>
            <a:ext cx="88428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6" name="Immagine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62125" y="4951153"/>
            <a:ext cx="1231966"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7" name="Immagine 22" descr="logo ACS.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98228" y="5032116"/>
            <a:ext cx="107320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8" name="Picture 21" descr="APA.tif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649245" y="4927341"/>
            <a:ext cx="828720"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descr="DLR.tif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3512" y="5098792"/>
            <a:ext cx="60960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10" descr="ISPRA.tiff"/>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052039" y="5717916"/>
            <a:ext cx="17086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1" name="Picture 1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398835" y="5257541"/>
            <a:ext cx="1121019"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2" name="Picture 1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73398" y="5677478"/>
            <a:ext cx="1433146"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3" name="Picture 13"/>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3077" y="4433628"/>
            <a:ext cx="9202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4"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17474" y="5489317"/>
            <a:ext cx="852854"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5" name="Picture 19" descr="Capgemini"/>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86200" y="5373429"/>
            <a:ext cx="146392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6" name="Picture 14"/>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99392" y="4781292"/>
            <a:ext cx="1249974"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7" name="Picture 15"/>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25213" y="5900479"/>
            <a:ext cx="1302726"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8" name="Picture 27"/>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558312" y="5843328"/>
            <a:ext cx="1506415"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9" name="Picture 1638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999392" y="5286117"/>
            <a:ext cx="127195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0" name="Immagine 16"/>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2313843" y="4319328"/>
            <a:ext cx="1395046"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1" name="Picture 43" descr="363px-Seventh_Framework_Programme_logo.svg.png"/>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737821" y="272946"/>
            <a:ext cx="496766"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72" name="Picture 44" descr="logo_ue.gif"/>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70717" y="236434"/>
            <a:ext cx="549519"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asellaDiTesto 38"/>
          <p:cNvSpPr txBox="1"/>
          <p:nvPr/>
        </p:nvSpPr>
        <p:spPr>
          <a:xfrm>
            <a:off x="4156399" y="6446988"/>
            <a:ext cx="1636174" cy="369332"/>
          </a:xfrm>
          <a:prstGeom prst="rect">
            <a:avLst/>
          </a:prstGeom>
          <a:noFill/>
        </p:spPr>
        <p:txBody>
          <a:bodyPr wrap="square" rtlCol="0">
            <a:spAutoFit/>
          </a:bodyPr>
          <a:lstStyle/>
          <a:p>
            <a:r>
              <a:rPr lang="en-GB" b="1" dirty="0" smtClean="0"/>
              <a:t>Industrial</a:t>
            </a:r>
            <a:endParaRPr lang="en-GB" b="1" dirty="0"/>
          </a:p>
        </p:txBody>
      </p:sp>
      <p:sp>
        <p:nvSpPr>
          <p:cNvPr id="34" name="CasellaDiTesto 29"/>
          <p:cNvSpPr txBox="1"/>
          <p:nvPr/>
        </p:nvSpPr>
        <p:spPr>
          <a:xfrm>
            <a:off x="571516" y="6418741"/>
            <a:ext cx="2454886" cy="369332"/>
          </a:xfrm>
          <a:prstGeom prst="rect">
            <a:avLst/>
          </a:prstGeom>
          <a:noFill/>
        </p:spPr>
        <p:txBody>
          <a:bodyPr wrap="square" rtlCol="0">
            <a:spAutoFit/>
          </a:bodyPr>
          <a:lstStyle/>
          <a:p>
            <a:r>
              <a:rPr lang="en-GB" b="1" dirty="0" smtClean="0"/>
              <a:t>Earth Science</a:t>
            </a:r>
            <a:endParaRPr lang="en-GB" b="1" dirty="0"/>
          </a:p>
        </p:txBody>
      </p:sp>
      <p:sp>
        <p:nvSpPr>
          <p:cNvPr id="36" name="CasellaDiTesto 51"/>
          <p:cNvSpPr txBox="1"/>
          <p:nvPr/>
        </p:nvSpPr>
        <p:spPr>
          <a:xfrm>
            <a:off x="6787989" y="6452267"/>
            <a:ext cx="2356011" cy="369332"/>
          </a:xfrm>
          <a:prstGeom prst="rect">
            <a:avLst/>
          </a:prstGeom>
          <a:noFill/>
        </p:spPr>
        <p:txBody>
          <a:bodyPr wrap="square" rtlCol="0">
            <a:spAutoFit/>
          </a:bodyPr>
          <a:lstStyle/>
          <a:p>
            <a:r>
              <a:rPr lang="en-GB" b="1" dirty="0" smtClean="0"/>
              <a:t>Researchers</a:t>
            </a:r>
            <a:endParaRPr lang="en-GB" b="1" dirty="0"/>
          </a:p>
        </p:txBody>
      </p:sp>
    </p:spTree>
    <p:extLst>
      <p:ext uri="{BB962C8B-B14F-4D97-AF65-F5344CB8AC3E}">
        <p14:creationId xmlns:p14="http://schemas.microsoft.com/office/powerpoint/2010/main" val="2553679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6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16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17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1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16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17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1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1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916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91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916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17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917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917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91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p:txBody>
          <a:bodyPr>
            <a:noAutofit/>
          </a:bodyPr>
          <a:lstStyle/>
          <a:p>
            <a:pPr algn="ctr"/>
            <a:r>
              <a:rPr lang="en-GB" sz="4000" dirty="0"/>
              <a:t>International Context</a:t>
            </a:r>
          </a:p>
        </p:txBody>
      </p:sp>
      <p:sp>
        <p:nvSpPr>
          <p:cNvPr id="3" name="Content Placeholder 2"/>
          <p:cNvSpPr>
            <a:spLocks noGrp="1"/>
          </p:cNvSpPr>
          <p:nvPr>
            <p:ph idx="1"/>
          </p:nvPr>
        </p:nvSpPr>
        <p:spPr/>
        <p:txBody>
          <a:bodyPr>
            <a:noAutofit/>
          </a:bodyPr>
          <a:lstStyle/>
          <a:p>
            <a:r>
              <a:rPr lang="en-GB" sz="2400" dirty="0" smtClean="0"/>
              <a:t>“</a:t>
            </a:r>
            <a:r>
              <a:rPr lang="en-GB" sz="2400" dirty="0"/>
              <a:t>A fundamental characteristic of our age is the raising tide of data – global, diverse, valuable and </a:t>
            </a:r>
            <a:r>
              <a:rPr lang="en-GB" sz="2400" dirty="0" smtClean="0"/>
              <a:t>complex. </a:t>
            </a:r>
            <a:r>
              <a:rPr lang="en-GB" sz="2400" dirty="0"/>
              <a:t>In the realm of science, this is both an opportunity and a challenge.”</a:t>
            </a:r>
          </a:p>
          <a:p>
            <a:pPr lvl="1">
              <a:lnSpc>
                <a:spcPct val="90000"/>
              </a:lnSpc>
              <a:spcBef>
                <a:spcPts val="600"/>
              </a:spcBef>
              <a:buClr>
                <a:srgbClr val="990033"/>
              </a:buClr>
              <a:buNone/>
            </a:pPr>
            <a:r>
              <a:rPr lang="en-GB" sz="1400" i="1" dirty="0">
                <a:solidFill>
                  <a:schemeClr val="tx2"/>
                </a:solidFill>
                <a:latin typeface="Calibri" charset="0"/>
              </a:rPr>
              <a:t>Report of the High-Level Group on Scientific Data, October 2010, </a:t>
            </a:r>
            <a:r>
              <a:rPr lang="en-US" sz="1400" i="1" dirty="0">
                <a:solidFill>
                  <a:schemeClr val="tx2"/>
                </a:solidFill>
                <a:latin typeface="Calibri" charset="0"/>
              </a:rPr>
              <a:t>“Riding the Wave: how Europe can gain from the raising tide of scientific data”</a:t>
            </a:r>
          </a:p>
          <a:p>
            <a:pPr lvl="1">
              <a:lnSpc>
                <a:spcPct val="90000"/>
              </a:lnSpc>
              <a:spcBef>
                <a:spcPts val="600"/>
              </a:spcBef>
              <a:buClr>
                <a:srgbClr val="990033"/>
              </a:buClr>
              <a:buNone/>
            </a:pPr>
            <a:endParaRPr lang="en-GB" sz="1100" dirty="0">
              <a:solidFill>
                <a:srgbClr val="990033"/>
              </a:solidFill>
              <a:latin typeface="Calibri" charset="0"/>
            </a:endParaRPr>
          </a:p>
          <a:p>
            <a:r>
              <a:rPr lang="en-GB" sz="2400" b="1" dirty="0"/>
              <a:t>Data Intensive Science (4</a:t>
            </a:r>
            <a:r>
              <a:rPr lang="en-GB" sz="2400" b="1" baseline="30000" dirty="0"/>
              <a:t>th</a:t>
            </a:r>
            <a:r>
              <a:rPr lang="en-GB" sz="2400" b="1" dirty="0"/>
              <a:t> Paradigm): </a:t>
            </a:r>
            <a:r>
              <a:rPr lang="en-GB" sz="2400" dirty="0"/>
              <a:t>data at the centre of the scientific process.</a:t>
            </a:r>
          </a:p>
          <a:p>
            <a:pPr marL="0" indent="0">
              <a:buNone/>
            </a:pPr>
            <a:endParaRPr lang="en-GB" sz="1100" b="1" dirty="0">
              <a:solidFill>
                <a:schemeClr val="tx1"/>
              </a:solidFill>
            </a:endParaRPr>
          </a:p>
          <a:p>
            <a:r>
              <a:rPr lang="en-GB" sz="2400" b="1" dirty="0" smtClean="0">
                <a:solidFill>
                  <a:schemeClr val="tx1"/>
                </a:solidFill>
              </a:rPr>
              <a:t>EC Recommendation 2012/417/EU, July 2012: </a:t>
            </a:r>
            <a:r>
              <a:rPr lang="en-GB" sz="2400" dirty="0" smtClean="0">
                <a:solidFill>
                  <a:schemeClr val="tx1"/>
                </a:solidFill>
              </a:rPr>
              <a:t>“Access to and preservation of scientific information”.</a:t>
            </a:r>
            <a:endParaRPr lang="en-GB" sz="2400" dirty="0">
              <a:solidFill>
                <a:schemeClr val="tx1"/>
              </a:solidFill>
            </a:endParaRPr>
          </a:p>
          <a:p>
            <a:endParaRPr lang="en-GB" sz="1100" b="1" dirty="0"/>
          </a:p>
          <a:p>
            <a:r>
              <a:rPr lang="en-GB" sz="2400" b="1" dirty="0" smtClean="0"/>
              <a:t>Data </a:t>
            </a:r>
            <a:r>
              <a:rPr lang="en-GB" sz="2400" b="1" dirty="0"/>
              <a:t>is the new gold. “We have a huge goldmine </a:t>
            </a:r>
            <a:r>
              <a:rPr lang="en-GB" sz="2400" b="1" dirty="0" smtClean="0"/>
              <a:t>….. </a:t>
            </a:r>
            <a:r>
              <a:rPr lang="en-GB" sz="2400" b="1" dirty="0"/>
              <a:t>Let’s start mining it.”</a:t>
            </a:r>
            <a:endParaRPr lang="it-IT" sz="2400" dirty="0"/>
          </a:p>
          <a:p>
            <a:pPr marL="320040" lvl="1" indent="0">
              <a:buNone/>
            </a:pPr>
            <a:r>
              <a:rPr lang="en-GB" sz="1400" i="1" dirty="0" err="1"/>
              <a:t>Neelie</a:t>
            </a:r>
            <a:r>
              <a:rPr lang="en-GB" sz="1400" i="1" dirty="0"/>
              <a:t> </a:t>
            </a:r>
            <a:r>
              <a:rPr lang="en-GB" sz="1400" i="1" dirty="0" err="1"/>
              <a:t>Kroes</a:t>
            </a:r>
            <a:r>
              <a:rPr lang="en-GB" sz="1400" i="1" dirty="0"/>
              <a:t>, Vice-President of the European Commission responsible for the Digital Agenda </a:t>
            </a:r>
            <a:endParaRPr lang="en-GB" sz="1400" dirty="0"/>
          </a:p>
        </p:txBody>
      </p:sp>
    </p:spTree>
    <p:extLst>
      <p:ext uri="{BB962C8B-B14F-4D97-AF65-F5344CB8AC3E}">
        <p14:creationId xmlns:p14="http://schemas.microsoft.com/office/powerpoint/2010/main" val="304194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oAutofit/>
          </a:bodyPr>
          <a:lstStyle/>
          <a:p>
            <a:r>
              <a:rPr lang="en-GB" sz="2800" dirty="0"/>
              <a:t>An example of data lifecycle:</a:t>
            </a:r>
            <a:br>
              <a:rPr lang="en-GB" sz="2800" dirty="0"/>
            </a:br>
            <a:r>
              <a:rPr lang="en-GB" sz="2800" dirty="0"/>
              <a:t>sensed data need to be acquired</a:t>
            </a:r>
            <a:r>
              <a:rPr lang="it-IT" sz="2800" dirty="0"/>
              <a:t>…</a:t>
            </a:r>
            <a:r>
              <a:rPr lang="en-GB" sz="2800" dirty="0"/>
              <a:t> </a:t>
            </a:r>
          </a:p>
        </p:txBody>
      </p:sp>
      <p:sp>
        <p:nvSpPr>
          <p:cNvPr id="5" name="Content Placeholder 4"/>
          <p:cNvSpPr>
            <a:spLocks noGrp="1"/>
          </p:cNvSpPr>
          <p:nvPr>
            <p:ph idx="1"/>
          </p:nvPr>
        </p:nvSpPr>
        <p:spPr/>
        <p:txBody>
          <a:bodyPr/>
          <a:lstStyle/>
          <a:p>
            <a:endParaRPr lang="en-US"/>
          </a:p>
        </p:txBody>
      </p:sp>
      <p:pic>
        <p:nvPicPr>
          <p:cNvPr id="4" name="Immagine 3" descr="GOCE_Level1B_datapro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9244"/>
            <a:ext cx="9144000" cy="5689146"/>
          </a:xfrm>
          <a:prstGeom prst="rect">
            <a:avLst/>
          </a:prstGeom>
        </p:spPr>
      </p:pic>
      <p:graphicFrame>
        <p:nvGraphicFramePr>
          <p:cNvPr id="2" name="Tabella 1"/>
          <p:cNvGraphicFramePr>
            <a:graphicFrameLocks noGrp="1"/>
          </p:cNvGraphicFramePr>
          <p:nvPr>
            <p:extLst>
              <p:ext uri="{D42A27DB-BD31-4B8C-83A1-F6EECF244321}">
                <p14:modId xmlns:p14="http://schemas.microsoft.com/office/powerpoint/2010/main" val="2088729895"/>
              </p:ext>
            </p:extLst>
          </p:nvPr>
        </p:nvGraphicFramePr>
        <p:xfrm>
          <a:off x="130064" y="4145280"/>
          <a:ext cx="1290320" cy="2499360"/>
        </p:xfrm>
        <a:graphic>
          <a:graphicData uri="http://schemas.openxmlformats.org/drawingml/2006/table">
            <a:tbl>
              <a:tblPr firstRow="1" bandRow="1">
                <a:tableStyleId>{C083E6E3-FA7D-4D7B-A595-EF9225AFEA82}</a:tableStyleId>
              </a:tblPr>
              <a:tblGrid>
                <a:gridCol w="668935"/>
                <a:gridCol w="621385"/>
              </a:tblGrid>
              <a:tr h="284480">
                <a:tc>
                  <a:txBody>
                    <a:bodyPr/>
                    <a:lstStyle/>
                    <a:p>
                      <a:endParaRPr lang="en-GB" dirty="0"/>
                    </a:p>
                  </a:txBody>
                  <a:tcPr/>
                </a:tc>
                <a:tc>
                  <a:txBody>
                    <a:bodyPr/>
                    <a:lstStyle/>
                    <a:p>
                      <a:endParaRPr lang="en-GB" dirty="0"/>
                    </a:p>
                  </a:txBody>
                  <a:tcPr/>
                </a:tc>
              </a:tr>
              <a:tr h="284480">
                <a:tc>
                  <a:txBody>
                    <a:bodyPr/>
                    <a:lstStyle/>
                    <a:p>
                      <a:r>
                        <a:rPr lang="en-GB" sz="1400" dirty="0" smtClean="0">
                          <a:solidFill>
                            <a:schemeClr val="bg1"/>
                          </a:solidFill>
                          <a:latin typeface="Calibri"/>
                          <a:cs typeface="Calibri"/>
                        </a:rPr>
                        <a:t>001</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4100</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002</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4102</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003</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4102</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004</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6144</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005</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6150</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006</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7168</a:t>
                      </a:r>
                      <a:endParaRPr lang="en-GB" sz="1400" dirty="0">
                        <a:solidFill>
                          <a:schemeClr val="bg1"/>
                        </a:solidFill>
                        <a:latin typeface="Calibri"/>
                        <a:cs typeface="Calibri"/>
                      </a:endParaRPr>
                    </a:p>
                  </a:txBody>
                  <a:tcPr/>
                </a:tc>
              </a:tr>
              <a:tr h="284480">
                <a:tc>
                  <a:txBody>
                    <a:bodyPr/>
                    <a:lstStyle/>
                    <a:p>
                      <a:r>
                        <a:rPr lang="en-GB" sz="1400" dirty="0" smtClean="0">
                          <a:solidFill>
                            <a:schemeClr val="bg1"/>
                          </a:solidFill>
                          <a:latin typeface="Calibri"/>
                          <a:cs typeface="Calibri"/>
                        </a:rPr>
                        <a:t>007</a:t>
                      </a:r>
                      <a:endParaRPr lang="en-GB" sz="1400" dirty="0">
                        <a:solidFill>
                          <a:schemeClr val="bg1"/>
                        </a:solidFill>
                        <a:latin typeface="Calibri"/>
                        <a:cs typeface="Calibri"/>
                      </a:endParaRPr>
                    </a:p>
                  </a:txBody>
                  <a:tcPr/>
                </a:tc>
                <a:tc>
                  <a:txBody>
                    <a:bodyPr/>
                    <a:lstStyle/>
                    <a:p>
                      <a:r>
                        <a:rPr lang="en-GB" sz="1400" dirty="0" smtClean="0">
                          <a:solidFill>
                            <a:schemeClr val="bg1"/>
                          </a:solidFill>
                          <a:latin typeface="Calibri"/>
                          <a:cs typeface="Calibri"/>
                        </a:rPr>
                        <a:t>6146</a:t>
                      </a:r>
                      <a:endParaRPr lang="en-GB" sz="1400" dirty="0">
                        <a:solidFill>
                          <a:schemeClr val="bg1"/>
                        </a:solidFill>
                        <a:latin typeface="Calibri"/>
                        <a:cs typeface="Calibri"/>
                      </a:endParaRPr>
                    </a:p>
                  </a:txBody>
                  <a:tcPr/>
                </a:tc>
              </a:tr>
            </a:tbl>
          </a:graphicData>
        </a:graphic>
      </p:graphicFrame>
      <p:sp>
        <p:nvSpPr>
          <p:cNvPr id="3" name="Rettangolo 2"/>
          <p:cNvSpPr/>
          <p:nvPr/>
        </p:nvSpPr>
        <p:spPr>
          <a:xfrm>
            <a:off x="130064" y="372872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0 </a:t>
            </a:r>
            <a:endParaRPr lang="en-GB" sz="1600" dirty="0">
              <a:latin typeface="Calibri"/>
              <a:cs typeface="Calibri"/>
            </a:endParaRPr>
          </a:p>
        </p:txBody>
      </p:sp>
      <p:pic>
        <p:nvPicPr>
          <p:cNvPr id="6" name="Immagine 11" descr="goce_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37391"/>
            <a:ext cx="1420384" cy="876294"/>
          </a:xfrm>
          <a:prstGeom prst="rect">
            <a:avLst/>
          </a:prstGeom>
        </p:spPr>
      </p:pic>
    </p:spTree>
    <p:extLst>
      <p:ext uri="{BB962C8B-B14F-4D97-AF65-F5344CB8AC3E}">
        <p14:creationId xmlns:p14="http://schemas.microsoft.com/office/powerpoint/2010/main" val="3439208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rtlCol="0">
            <a:noAutofit/>
          </a:bodyPr>
          <a:lstStyle/>
          <a:p>
            <a:pPr fontAlgn="auto">
              <a:spcAft>
                <a:spcPts val="0"/>
              </a:spcAft>
              <a:defRPr/>
            </a:pPr>
            <a:r>
              <a:rPr lang="en-GB" sz="2800" dirty="0"/>
              <a:t>...to be combined and processed to get this</a:t>
            </a:r>
          </a:p>
        </p:txBody>
      </p:sp>
      <p:sp>
        <p:nvSpPr>
          <p:cNvPr id="3" name="Content Placeholder 2"/>
          <p:cNvSpPr>
            <a:spLocks noGrp="1"/>
          </p:cNvSpPr>
          <p:nvPr>
            <p:ph idx="1"/>
          </p:nvPr>
        </p:nvSpPr>
        <p:spPr/>
        <p:txBody>
          <a:bodyPr/>
          <a:lstStyle/>
          <a:p>
            <a:endParaRPr lang="en-US"/>
          </a:p>
        </p:txBody>
      </p:sp>
      <p:sp>
        <p:nvSpPr>
          <p:cNvPr id="51205" name="Slide Number Placeholder 4"/>
          <p:cNvSpPr>
            <a:spLocks noGrp="1"/>
          </p:cNvSpPr>
          <p:nvPr>
            <p:ph type="sldNum" sz="quarter" idx="4294967295"/>
          </p:nvPr>
        </p:nvSpPr>
        <p:spPr bwMode="auto">
          <a:xfrm>
            <a:off x="7239000" y="64770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2E24996-C8BF-4EDB-A663-6FC4512AB23B}" type="slidenum">
              <a:rPr lang="it-IT" smtClean="0">
                <a:latin typeface="Verdana" pitchFamily="34" charset="0"/>
              </a:rPr>
              <a:pPr fontAlgn="base">
                <a:spcBef>
                  <a:spcPct val="0"/>
                </a:spcBef>
                <a:spcAft>
                  <a:spcPct val="0"/>
                </a:spcAft>
              </a:pPr>
              <a:t>6</a:t>
            </a:fld>
            <a:endParaRPr lang="it-IT" smtClean="0">
              <a:latin typeface="Verdana" pitchFamily="34" charset="0"/>
            </a:endParaRPr>
          </a:p>
        </p:txBody>
      </p:sp>
      <p:pic>
        <p:nvPicPr>
          <p:cNvPr id="2" name="Immagine 1" descr="80939-goce-first-global-gravity-mode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85333"/>
            <a:ext cx="9144000" cy="5672667"/>
          </a:xfrm>
          <a:prstGeom prst="rect">
            <a:avLst/>
          </a:prstGeom>
        </p:spPr>
      </p:pic>
      <p:sp>
        <p:nvSpPr>
          <p:cNvPr id="5" name="Rettangolo 4"/>
          <p:cNvSpPr/>
          <p:nvPr/>
        </p:nvSpPr>
        <p:spPr>
          <a:xfrm>
            <a:off x="7166751"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2 </a:t>
            </a:r>
            <a:endParaRPr lang="en-GB" sz="1600" dirty="0">
              <a:latin typeface="Calibri"/>
              <a:cs typeface="Calibri"/>
            </a:endParaRPr>
          </a:p>
        </p:txBody>
      </p:sp>
      <p:sp>
        <p:nvSpPr>
          <p:cNvPr id="6" name="Rettangolo 5"/>
          <p:cNvSpPr/>
          <p:nvPr/>
        </p:nvSpPr>
        <p:spPr>
          <a:xfrm>
            <a:off x="76361"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0 </a:t>
            </a:r>
            <a:endParaRPr lang="en-GB" sz="1600" dirty="0">
              <a:latin typeface="Calibri"/>
              <a:cs typeface="Calibri"/>
            </a:endParaRPr>
          </a:p>
        </p:txBody>
      </p:sp>
      <p:sp>
        <p:nvSpPr>
          <p:cNvPr id="7" name="Rettangolo 6"/>
          <p:cNvSpPr/>
          <p:nvPr/>
        </p:nvSpPr>
        <p:spPr>
          <a:xfrm>
            <a:off x="3503184" y="5781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1 </a:t>
            </a:r>
            <a:endParaRPr lang="en-GB" sz="1600" dirty="0">
              <a:latin typeface="Calibri"/>
              <a:cs typeface="Calibri"/>
            </a:endParaRPr>
          </a:p>
        </p:txBody>
      </p:sp>
      <p:sp>
        <p:nvSpPr>
          <p:cNvPr id="8" name="Rettangolo 7"/>
          <p:cNvSpPr/>
          <p:nvPr/>
        </p:nvSpPr>
        <p:spPr>
          <a:xfrm>
            <a:off x="1826784" y="497840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Processing</a:t>
            </a:r>
            <a:endParaRPr lang="en-GB" sz="1600" dirty="0">
              <a:latin typeface="Calibri"/>
              <a:cs typeface="Calibri"/>
            </a:endParaRPr>
          </a:p>
        </p:txBody>
      </p:sp>
      <p:sp>
        <p:nvSpPr>
          <p:cNvPr id="9" name="Rettangolo 8"/>
          <p:cNvSpPr/>
          <p:nvPr/>
        </p:nvSpPr>
        <p:spPr>
          <a:xfrm>
            <a:off x="5326904" y="4826001"/>
            <a:ext cx="1290320" cy="728132"/>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Processing/combining</a:t>
            </a:r>
            <a:endParaRPr lang="en-GB" sz="1600" dirty="0">
              <a:latin typeface="Calibri"/>
              <a:cs typeface="Calibri"/>
            </a:endParaRPr>
          </a:p>
        </p:txBody>
      </p:sp>
      <p:cxnSp>
        <p:nvCxnSpPr>
          <p:cNvPr id="4" name="Connettore 1 3"/>
          <p:cNvCxnSpPr>
            <a:stCxn id="6" idx="0"/>
            <a:endCxn id="8" idx="1"/>
          </p:cNvCxnSpPr>
          <p:nvPr/>
        </p:nvCxnSpPr>
        <p:spPr>
          <a:xfrm flipV="1">
            <a:off x="721521" y="5186680"/>
            <a:ext cx="1105263" cy="594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Connettore 1 13"/>
          <p:cNvCxnSpPr>
            <a:stCxn id="8" idx="3"/>
            <a:endCxn id="7" idx="0"/>
          </p:cNvCxnSpPr>
          <p:nvPr/>
        </p:nvCxnSpPr>
        <p:spPr>
          <a:xfrm>
            <a:off x="3117104" y="5186680"/>
            <a:ext cx="1031240" cy="59436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Connettore 1 15"/>
          <p:cNvCxnSpPr>
            <a:stCxn id="7" idx="0"/>
            <a:endCxn id="9" idx="1"/>
          </p:cNvCxnSpPr>
          <p:nvPr/>
        </p:nvCxnSpPr>
        <p:spPr>
          <a:xfrm flipV="1">
            <a:off x="4148344" y="5190067"/>
            <a:ext cx="1178560" cy="590973"/>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Connettore 1 20"/>
          <p:cNvCxnSpPr>
            <a:stCxn id="9" idx="3"/>
            <a:endCxn id="5" idx="0"/>
          </p:cNvCxnSpPr>
          <p:nvPr/>
        </p:nvCxnSpPr>
        <p:spPr>
          <a:xfrm>
            <a:off x="6617224" y="5190067"/>
            <a:ext cx="1194687" cy="590973"/>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06445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421901" y="69428"/>
            <a:ext cx="6253606" cy="800100"/>
          </a:xfrm>
        </p:spPr>
        <p:txBody>
          <a:bodyPr rtlCol="0">
            <a:noAutofit/>
          </a:bodyPr>
          <a:lstStyle/>
          <a:p>
            <a:pPr>
              <a:defRPr/>
            </a:pPr>
            <a:r>
              <a:rPr lang="en-GB" sz="2800" dirty="0"/>
              <a:t>...through complex processing schemes</a:t>
            </a:r>
          </a:p>
        </p:txBody>
      </p:sp>
      <p:sp>
        <p:nvSpPr>
          <p:cNvPr id="4" name="Content Placeholder 3"/>
          <p:cNvSpPr>
            <a:spLocks noGrp="1"/>
          </p:cNvSpPr>
          <p:nvPr>
            <p:ph idx="1"/>
          </p:nvPr>
        </p:nvSpPr>
        <p:spPr/>
        <p:txBody>
          <a:bodyPr/>
          <a:lstStyle/>
          <a:p>
            <a:endParaRPr lang="en-US"/>
          </a:p>
        </p:txBody>
      </p:sp>
      <p:pic>
        <p:nvPicPr>
          <p:cNvPr id="2" name="Immagine 1" descr="1-s2.0-S0094576508002683-g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20" y="1566473"/>
            <a:ext cx="8397079" cy="4251336"/>
          </a:xfrm>
          <a:prstGeom prst="rect">
            <a:avLst/>
          </a:prstGeom>
        </p:spPr>
      </p:pic>
      <p:pic>
        <p:nvPicPr>
          <p:cNvPr id="3" name="Immagine 2" descr="1-s2.0-S0094576508002683-gr1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919" y="1566473"/>
            <a:ext cx="8397079" cy="4251336"/>
          </a:xfrm>
          <a:prstGeom prst="rect">
            <a:avLst/>
          </a:prstGeom>
        </p:spPr>
      </p:pic>
      <p:sp>
        <p:nvSpPr>
          <p:cNvPr id="6" name="Rettangolo 5"/>
          <p:cNvSpPr/>
          <p:nvPr/>
        </p:nvSpPr>
        <p:spPr>
          <a:xfrm>
            <a:off x="6490224" y="1119433"/>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Algorithm</a:t>
            </a:r>
            <a:endParaRPr lang="en-GB" sz="1600" dirty="0">
              <a:latin typeface="Calibri"/>
              <a:cs typeface="Calibri"/>
            </a:endParaRPr>
          </a:p>
        </p:txBody>
      </p:sp>
      <p:sp>
        <p:nvSpPr>
          <p:cNvPr id="7" name="Rettangolo 6"/>
          <p:cNvSpPr/>
          <p:nvPr/>
        </p:nvSpPr>
        <p:spPr>
          <a:xfrm>
            <a:off x="6490224" y="1717040"/>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Manual</a:t>
            </a:r>
            <a:endParaRPr lang="en-GB" sz="1600" dirty="0">
              <a:latin typeface="Calibri"/>
              <a:cs typeface="Calibri"/>
            </a:endParaRPr>
          </a:p>
        </p:txBody>
      </p:sp>
    </p:spTree>
    <p:extLst>
      <p:ext uri="{BB962C8B-B14F-4D97-AF65-F5344CB8AC3E}">
        <p14:creationId xmlns:p14="http://schemas.microsoft.com/office/powerpoint/2010/main" val="1264834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eoid.m4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73795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421901" y="30186"/>
            <a:ext cx="6253606" cy="800100"/>
          </a:xfrm>
        </p:spPr>
        <p:txBody>
          <a:bodyPr>
            <a:noAutofit/>
          </a:bodyPr>
          <a:lstStyle/>
          <a:p>
            <a:pPr algn="ctr"/>
            <a:r>
              <a:rPr lang="en-GB" sz="3600" dirty="0" smtClean="0"/>
              <a:t>Data &amp; Knowledge Preservation</a:t>
            </a:r>
            <a:endParaRPr lang="en-GB" sz="3600" dirty="0"/>
          </a:p>
        </p:txBody>
      </p:sp>
      <p:sp>
        <p:nvSpPr>
          <p:cNvPr id="3" name="Segnaposto contenuto 2"/>
          <p:cNvSpPr>
            <a:spLocks noGrp="1"/>
          </p:cNvSpPr>
          <p:nvPr>
            <p:ph idx="1"/>
          </p:nvPr>
        </p:nvSpPr>
        <p:spPr>
          <a:xfrm>
            <a:off x="203644" y="2255218"/>
            <a:ext cx="8772581" cy="4285322"/>
          </a:xfrm>
        </p:spPr>
        <p:txBody>
          <a:bodyPr>
            <a:normAutofit lnSpcReduction="10000"/>
          </a:bodyPr>
          <a:lstStyle/>
          <a:p>
            <a:pPr algn="just">
              <a:buClrTx/>
              <a:buFont typeface="Arial"/>
              <a:buChar char="•"/>
              <a:defRPr/>
            </a:pPr>
            <a:r>
              <a:rPr lang="en-US" sz="2400" b="1" i="1" dirty="0"/>
              <a:t>The preservation of </a:t>
            </a:r>
            <a:r>
              <a:rPr lang="en-US" sz="2400" b="1" i="1" dirty="0" smtClean="0"/>
              <a:t>data </a:t>
            </a:r>
            <a:r>
              <a:rPr lang="en-US" sz="2400" b="1" i="1" dirty="0"/>
              <a:t>(the “bytes”) is useless without the preservation of the </a:t>
            </a:r>
            <a:r>
              <a:rPr lang="en-US" sz="2400" b="1" i="1" u="sng" dirty="0"/>
              <a:t>knowledge</a:t>
            </a:r>
            <a:r>
              <a:rPr lang="en-US" sz="2400" b="1" i="1" dirty="0"/>
              <a:t> associated with the data (e.g. the “quality</a:t>
            </a:r>
            <a:r>
              <a:rPr lang="en-US" sz="2400" b="1" i="1" dirty="0" smtClean="0"/>
              <a:t>”, the process to generate them).</a:t>
            </a:r>
            <a:endParaRPr lang="en-GB" sz="2400" dirty="0" smtClean="0"/>
          </a:p>
          <a:p>
            <a:pPr algn="just">
              <a:buClrTx/>
              <a:buFont typeface="Arial"/>
              <a:buChar char="•"/>
              <a:defRPr/>
            </a:pPr>
            <a:r>
              <a:rPr lang="en-GB" dirty="0" smtClean="0"/>
              <a:t>We must:</a:t>
            </a:r>
          </a:p>
          <a:p>
            <a:pPr lvl="1" algn="just">
              <a:buClrTx/>
              <a:buFont typeface="Wingdings" charset="2"/>
              <a:buChar char="§"/>
              <a:defRPr/>
            </a:pPr>
            <a:r>
              <a:rPr lang="en-GB" dirty="0" smtClean="0">
                <a:solidFill>
                  <a:schemeClr val="tx1"/>
                </a:solidFill>
              </a:rPr>
              <a:t>Ensure </a:t>
            </a:r>
            <a:r>
              <a:rPr lang="en-GB" dirty="0">
                <a:solidFill>
                  <a:schemeClr val="tx1"/>
                </a:solidFill>
              </a:rPr>
              <a:t>and secure the preservation of archived data and associated </a:t>
            </a:r>
            <a:r>
              <a:rPr lang="en-GB" dirty="0" smtClean="0">
                <a:solidFill>
                  <a:schemeClr val="tx1"/>
                </a:solidFill>
              </a:rPr>
              <a:t>knowledge ideally for an unlimited time span.</a:t>
            </a:r>
            <a:endParaRPr lang="en-US" dirty="0">
              <a:solidFill>
                <a:schemeClr val="tx1"/>
              </a:solidFill>
            </a:endParaRPr>
          </a:p>
          <a:p>
            <a:pPr lvl="1" algn="just">
              <a:buClrTx/>
              <a:buFont typeface="Wingdings" charset="2"/>
              <a:buChar char="§"/>
              <a:defRPr/>
            </a:pPr>
            <a:r>
              <a:rPr lang="en-GB" dirty="0" smtClean="0">
                <a:solidFill>
                  <a:schemeClr val="tx1"/>
                </a:solidFill>
              </a:rPr>
              <a:t>Ensure</a:t>
            </a:r>
            <a:r>
              <a:rPr lang="en-GB" dirty="0">
                <a:solidFill>
                  <a:schemeClr val="tx1"/>
                </a:solidFill>
              </a:rPr>
              <a:t>, enhance and facilitate archived data accessibility.</a:t>
            </a:r>
          </a:p>
          <a:p>
            <a:pPr lvl="2" algn="just">
              <a:buClrTx/>
              <a:buFont typeface="Wingdings" charset="2"/>
              <a:buChar char="§"/>
              <a:defRPr/>
            </a:pPr>
            <a:r>
              <a:rPr lang="en-GB" dirty="0">
                <a:solidFill>
                  <a:schemeClr val="tx1"/>
                </a:solidFill>
              </a:rPr>
              <a:t>Allowing to combine data from different sources and to perform more complex analyses (data unfamiliar become familiar)</a:t>
            </a:r>
          </a:p>
          <a:p>
            <a:pPr lvl="1" algn="just">
              <a:buClrTx/>
              <a:buFont typeface="Wingdings" charset="2"/>
              <a:buChar char="§"/>
              <a:defRPr/>
            </a:pPr>
            <a:r>
              <a:rPr lang="en-GB" dirty="0" smtClean="0">
                <a:solidFill>
                  <a:schemeClr val="tx1"/>
                </a:solidFill>
              </a:rPr>
              <a:t>Ensure coherency of approaches among </a:t>
            </a:r>
            <a:r>
              <a:rPr lang="en-GB" dirty="0">
                <a:solidFill>
                  <a:schemeClr val="tx1"/>
                </a:solidFill>
              </a:rPr>
              <a:t>different </a:t>
            </a:r>
            <a:r>
              <a:rPr lang="en-GB" dirty="0" smtClean="0">
                <a:solidFill>
                  <a:schemeClr val="tx1"/>
                </a:solidFill>
              </a:rPr>
              <a:t>Earth Science providers.</a:t>
            </a:r>
            <a:endParaRPr lang="en-GB" dirty="0">
              <a:solidFill>
                <a:schemeClr val="tx1"/>
              </a:solidFill>
            </a:endParaRPr>
          </a:p>
          <a:p>
            <a:endParaRPr lang="en-GB" dirty="0"/>
          </a:p>
        </p:txBody>
      </p:sp>
      <p:sp>
        <p:nvSpPr>
          <p:cNvPr id="13" name="Rettangolo 3"/>
          <p:cNvSpPr/>
          <p:nvPr/>
        </p:nvSpPr>
        <p:spPr>
          <a:xfrm>
            <a:off x="4772482" y="1145037"/>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File specs. </a:t>
            </a:r>
            <a:endParaRPr lang="en-GB" sz="1600" dirty="0">
              <a:latin typeface="Calibri"/>
              <a:cs typeface="Calibri"/>
            </a:endParaRPr>
          </a:p>
        </p:txBody>
      </p:sp>
      <p:sp>
        <p:nvSpPr>
          <p:cNvPr id="14" name="Rettangolo 4"/>
          <p:cNvSpPr/>
          <p:nvPr/>
        </p:nvSpPr>
        <p:spPr>
          <a:xfrm>
            <a:off x="1862932" y="1132343"/>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0 </a:t>
            </a:r>
            <a:endParaRPr lang="en-GB" sz="1600" dirty="0">
              <a:latin typeface="Calibri"/>
              <a:cs typeface="Calibri"/>
            </a:endParaRPr>
          </a:p>
        </p:txBody>
      </p:sp>
      <p:sp>
        <p:nvSpPr>
          <p:cNvPr id="15" name="Rettangolo 5"/>
          <p:cNvSpPr/>
          <p:nvPr/>
        </p:nvSpPr>
        <p:spPr>
          <a:xfrm>
            <a:off x="3318715" y="1132343"/>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Level 1 </a:t>
            </a:r>
            <a:endParaRPr lang="en-GB" sz="1600" dirty="0">
              <a:latin typeface="Calibri"/>
              <a:cs typeface="Calibri"/>
            </a:endParaRPr>
          </a:p>
        </p:txBody>
      </p:sp>
      <p:sp>
        <p:nvSpPr>
          <p:cNvPr id="16" name="Rettangolo 6"/>
          <p:cNvSpPr/>
          <p:nvPr/>
        </p:nvSpPr>
        <p:spPr>
          <a:xfrm>
            <a:off x="1862932" y="1592077"/>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Processor</a:t>
            </a:r>
            <a:endParaRPr lang="en-GB" sz="1600" dirty="0">
              <a:latin typeface="Calibri"/>
              <a:cs typeface="Calibri"/>
            </a:endParaRPr>
          </a:p>
        </p:txBody>
      </p:sp>
      <p:sp>
        <p:nvSpPr>
          <p:cNvPr id="17" name="Rettangolo 7"/>
          <p:cNvSpPr/>
          <p:nvPr/>
        </p:nvSpPr>
        <p:spPr>
          <a:xfrm>
            <a:off x="3318715" y="1592077"/>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Algorithm</a:t>
            </a:r>
            <a:endParaRPr lang="en-GB" sz="1600" dirty="0">
              <a:latin typeface="Calibri"/>
              <a:cs typeface="Calibri"/>
            </a:endParaRPr>
          </a:p>
        </p:txBody>
      </p:sp>
      <p:sp>
        <p:nvSpPr>
          <p:cNvPr id="18" name="Rettangolo 8"/>
          <p:cNvSpPr/>
          <p:nvPr/>
        </p:nvSpPr>
        <p:spPr>
          <a:xfrm>
            <a:off x="4772482" y="1592077"/>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User Manual</a:t>
            </a:r>
            <a:endParaRPr lang="en-GB" sz="1600" dirty="0">
              <a:latin typeface="Calibri"/>
              <a:cs typeface="Calibri"/>
            </a:endParaRPr>
          </a:p>
        </p:txBody>
      </p:sp>
      <p:sp>
        <p:nvSpPr>
          <p:cNvPr id="19" name="Rettangolo 9"/>
          <p:cNvSpPr/>
          <p:nvPr/>
        </p:nvSpPr>
        <p:spPr>
          <a:xfrm>
            <a:off x="6215202" y="1145037"/>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err="1" smtClean="0">
                <a:latin typeface="Calibri"/>
                <a:cs typeface="Calibri"/>
              </a:rPr>
              <a:t>Desc</a:t>
            </a:r>
            <a:r>
              <a:rPr lang="en-GB" sz="1600" dirty="0" smtClean="0">
                <a:latin typeface="Calibri"/>
                <a:cs typeface="Calibri"/>
              </a:rPr>
              <a:t>. Info</a:t>
            </a:r>
            <a:endParaRPr lang="en-GB" sz="1600" dirty="0">
              <a:latin typeface="Calibri"/>
              <a:cs typeface="Calibri"/>
            </a:endParaRPr>
          </a:p>
        </p:txBody>
      </p:sp>
      <p:sp>
        <p:nvSpPr>
          <p:cNvPr id="20" name="Rettangolo 10"/>
          <p:cNvSpPr/>
          <p:nvPr/>
        </p:nvSpPr>
        <p:spPr>
          <a:xfrm>
            <a:off x="6215202" y="1592077"/>
            <a:ext cx="1290320" cy="416560"/>
          </a:xfrm>
          <a:prstGeom prst="rect">
            <a:avLst/>
          </a:prstGeom>
          <a:ln>
            <a:solidFill>
              <a:schemeClr val="accent6">
                <a:lumMod val="20000"/>
                <a:lumOff val="8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600" dirty="0" smtClean="0">
                <a:latin typeface="Calibri"/>
                <a:cs typeface="Calibri"/>
              </a:rPr>
              <a:t>Publications</a:t>
            </a:r>
            <a:endParaRPr lang="en-GB" sz="1600" dirty="0">
              <a:latin typeface="Calibri"/>
              <a:cs typeface="Calibri"/>
            </a:endParaRPr>
          </a:p>
        </p:txBody>
      </p:sp>
    </p:spTree>
    <p:extLst>
      <p:ext uri="{BB962C8B-B14F-4D97-AF65-F5344CB8AC3E}">
        <p14:creationId xmlns:p14="http://schemas.microsoft.com/office/powerpoint/2010/main" val="16643160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CIDIP-E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4192</TotalTime>
  <Words>2403</Words>
  <Application>Microsoft Office PowerPoint</Application>
  <PresentationFormat>On-screen Show (4:3)</PresentationFormat>
  <Paragraphs>351</Paragraphs>
  <Slides>28</Slides>
  <Notes>20</Notes>
  <HiddenSlides>0</HiddenSlides>
  <MMClips>1</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NewSCIDIP-ES</vt:lpstr>
      <vt:lpstr>Project Overview</vt:lpstr>
      <vt:lpstr>Presentation Outline</vt:lpstr>
      <vt:lpstr>PowerPoint Presentation</vt:lpstr>
      <vt:lpstr>International Context</vt:lpstr>
      <vt:lpstr>An example of data lifecycle: sensed data need to be acquired… </vt:lpstr>
      <vt:lpstr>...to be combined and processed to get this</vt:lpstr>
      <vt:lpstr>...through complex processing schemes</vt:lpstr>
      <vt:lpstr>PowerPoint Presentation</vt:lpstr>
      <vt:lpstr>Data &amp; Knowledge Preservation</vt:lpstr>
      <vt:lpstr>Genesis of the SCIDIP-ES project</vt:lpstr>
      <vt:lpstr>SCIDIP-ES Objectives</vt:lpstr>
      <vt:lpstr>SCIDIP-ES Journey</vt:lpstr>
      <vt:lpstr>SCIDIP-ES Cooperation</vt:lpstr>
      <vt:lpstr>The Complete Picture</vt:lpstr>
      <vt:lpstr>Earth Science Data Preservation status and needs</vt:lpstr>
      <vt:lpstr>What will SCIDIP-ES do for Earth Science?</vt:lpstr>
      <vt:lpstr>Starting from…..</vt:lpstr>
      <vt:lpstr>Earth Science Activities Workflow</vt:lpstr>
      <vt:lpstr>Survey Rationale</vt:lpstr>
      <vt:lpstr>Survey Methodology</vt:lpstr>
      <vt:lpstr>Survey Results: 551 responses</vt:lpstr>
      <vt:lpstr>Survey Results: analysis</vt:lpstr>
      <vt:lpstr>Survey conclusions</vt:lpstr>
      <vt:lpstr>Survey conclusions</vt:lpstr>
      <vt:lpstr>Survey conclusions</vt:lpstr>
      <vt:lpstr>Survey Methodology</vt:lpstr>
      <vt:lpstr>Earth Science Harmonization  Activities Objectives</vt:lpstr>
      <vt:lpstr>PowerPoint Presentation</vt:lpstr>
    </vt:vector>
  </TitlesOfParts>
  <Company>ask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Fulvio Marelli</dc:creator>
  <cp:lastModifiedBy>dlg</cp:lastModifiedBy>
  <cp:revision>506</cp:revision>
  <dcterms:created xsi:type="dcterms:W3CDTF">2011-08-05T06:27:06Z</dcterms:created>
  <dcterms:modified xsi:type="dcterms:W3CDTF">2012-12-01T11:59:20Z</dcterms:modified>
</cp:coreProperties>
</file>