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428" r:id="rId3"/>
    <p:sldId id="429" r:id="rId4"/>
    <p:sldId id="430" r:id="rId5"/>
    <p:sldId id="431"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60" r:id="rId23"/>
    <p:sldId id="461" r:id="rId24"/>
    <p:sldId id="459" r:id="rId25"/>
    <p:sldId id="448" r:id="rId26"/>
    <p:sldId id="449" r:id="rId27"/>
    <p:sldId id="450" r:id="rId2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8"/>
    <a:srgbClr val="00964B"/>
    <a:srgbClr val="EF79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89744" autoAdjust="0"/>
  </p:normalViewPr>
  <p:slideViewPr>
    <p:cSldViewPr snapToGrid="0" snapToObjects="1">
      <p:cViewPr>
        <p:scale>
          <a:sx n="66" d="100"/>
          <a:sy n="66" d="100"/>
        </p:scale>
        <p:origin x="-7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2DB9D0-F84B-E147-9EAE-EBE15F232400}" type="datetime1">
              <a:rPr lang="it-IT" smtClean="0"/>
              <a:t>01/12/2012</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7EE8A-194C-5544-908B-1B6B131BD0D9}" type="slidenum">
              <a:rPr lang="en-GB" smtClean="0"/>
              <a:t>‹#›</a:t>
            </a:fld>
            <a:endParaRPr lang="en-GB"/>
          </a:p>
        </p:txBody>
      </p:sp>
    </p:spTree>
    <p:extLst>
      <p:ext uri="{BB962C8B-B14F-4D97-AF65-F5344CB8AC3E}">
        <p14:creationId xmlns:p14="http://schemas.microsoft.com/office/powerpoint/2010/main" val="2086882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866FC-1444-7347-8314-8036662263D8}" type="datetime1">
              <a:rPr lang="it-IT" smtClean="0"/>
              <a:t>01/12/2012</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6ADFD-A2AC-FD4F-B259-C9484C53F3A7}" type="slidenum">
              <a:rPr lang="en-GB" smtClean="0"/>
              <a:t>‹#›</a:t>
            </a:fld>
            <a:endParaRPr lang="en-GB"/>
          </a:p>
        </p:txBody>
      </p:sp>
    </p:spTree>
    <p:extLst>
      <p:ext uri="{BB962C8B-B14F-4D97-AF65-F5344CB8AC3E}">
        <p14:creationId xmlns:p14="http://schemas.microsoft.com/office/powerpoint/2010/main" val="272681499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Provide examples here</a:t>
            </a:r>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4</a:t>
            </a:fld>
            <a:endParaRPr lang="en-GB"/>
          </a:p>
        </p:txBody>
      </p:sp>
    </p:spTree>
    <p:extLst>
      <p:ext uri="{BB962C8B-B14F-4D97-AF65-F5344CB8AC3E}">
        <p14:creationId xmlns:p14="http://schemas.microsoft.com/office/powerpoint/2010/main" val="1409137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15</a:t>
            </a:fld>
            <a:endParaRPr lang="en-GB"/>
          </a:p>
        </p:txBody>
      </p:sp>
    </p:spTree>
    <p:extLst>
      <p:ext uri="{BB962C8B-B14F-4D97-AF65-F5344CB8AC3E}">
        <p14:creationId xmlns:p14="http://schemas.microsoft.com/office/powerpoint/2010/main" val="365336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16</a:t>
            </a:fld>
            <a:endParaRPr lang="en-GB"/>
          </a:p>
        </p:txBody>
      </p:sp>
    </p:spTree>
    <p:extLst>
      <p:ext uri="{BB962C8B-B14F-4D97-AF65-F5344CB8AC3E}">
        <p14:creationId xmlns:p14="http://schemas.microsoft.com/office/powerpoint/2010/main" val="236554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27AF8BA-FB7C-4103-974E-98ADF19B58BE}" type="slidenum">
              <a:rPr lang="en-GB" smtClean="0">
                <a:latin typeface="Arial" charset="0"/>
              </a:rPr>
              <a:pPr/>
              <a:t>17</a:t>
            </a:fld>
            <a:endParaRPr lang="en-GB"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2000" cy="3429000"/>
          </a:xfrm>
          <a:ln/>
        </p:spPr>
      </p:sp>
      <p:sp>
        <p:nvSpPr>
          <p:cNvPr id="12288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it-IT" dirty="0" smtClean="0"/>
              <a:t>T</a:t>
            </a:r>
            <a:r>
              <a:rPr lang="en-GB" dirty="0" smtClean="0"/>
              <a:t>his can be inserted only</a:t>
            </a:r>
            <a:r>
              <a:rPr lang="en-GB" baseline="0" dirty="0" smtClean="0"/>
              <a:t> once, later on</a:t>
            </a:r>
            <a:r>
              <a:rPr lang="it-IT" baseline="0" dirty="0" smtClean="0"/>
              <a:t>… with </a:t>
            </a:r>
            <a:r>
              <a:rPr lang="it-IT" baseline="0" dirty="0" err="1" smtClean="0"/>
              <a:t>caspar</a:t>
            </a:r>
            <a:r>
              <a:rPr lang="it-IT" baseline="0" dirty="0" smtClean="0"/>
              <a:t> “</a:t>
            </a:r>
            <a:r>
              <a:rPr lang="it-IT" baseline="0" dirty="0" err="1" smtClean="0"/>
              <a:t>answers</a:t>
            </a:r>
            <a:r>
              <a:rPr lang="it-IT" baseline="0" dirty="0" smtClean="0"/>
              <a:t>”</a:t>
            </a:r>
            <a:endParaRPr lang="en-GB" dirty="0" smtClean="0"/>
          </a:p>
          <a:p>
            <a:pPr>
              <a:spcBef>
                <a:spcPct val="0"/>
              </a:spcBef>
            </a:pPr>
            <a:endParaRPr lang="en-US"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baseline="0" dirty="0" smtClean="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19</a:t>
            </a:fld>
            <a:endParaRPr lang="en-GB"/>
          </a:p>
        </p:txBody>
      </p:sp>
    </p:spTree>
    <p:extLst>
      <p:ext uri="{BB962C8B-B14F-4D97-AF65-F5344CB8AC3E}">
        <p14:creationId xmlns:p14="http://schemas.microsoft.com/office/powerpoint/2010/main" val="291983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they satisfied the main needs</a:t>
            </a:r>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27A6ADFD-A2AC-FD4F-B259-C9484C53F3A7}" type="slidenum">
              <a:rPr lang="en-GB" smtClean="0"/>
              <a:t>20</a:t>
            </a:fld>
            <a:endParaRPr lang="en-GB"/>
          </a:p>
        </p:txBody>
      </p:sp>
    </p:spTree>
    <p:extLst>
      <p:ext uri="{BB962C8B-B14F-4D97-AF65-F5344CB8AC3E}">
        <p14:creationId xmlns:p14="http://schemas.microsoft.com/office/powerpoint/2010/main" val="2220698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This is the </a:t>
            </a:r>
            <a:r>
              <a:rPr lang="en-GB" smtClean="0"/>
              <a:t>overall picture </a:t>
            </a:r>
            <a:r>
              <a:rPr lang="en-GB" dirty="0" smtClean="0"/>
              <a:t>bringing together the pieces we introduced above and will talk about in detail later</a:t>
            </a:r>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21</a:t>
            </a:fld>
            <a:endParaRPr lang="en-GB"/>
          </a:p>
        </p:txBody>
      </p:sp>
    </p:spTree>
    <p:extLst>
      <p:ext uri="{BB962C8B-B14F-4D97-AF65-F5344CB8AC3E}">
        <p14:creationId xmlns:p14="http://schemas.microsoft.com/office/powerpoint/2010/main" val="2069514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ea typeface="ＭＳ Ｐゴシック" pitchFamily="34" charset="-128"/>
              </a:rPr>
              <a:t>We want to emphasize here that there is a need for specific preservation software and start giving some names to things. </a:t>
            </a:r>
          </a:p>
        </p:txBody>
      </p:sp>
      <p:sp>
        <p:nvSpPr>
          <p:cNvPr id="4" name="Segnaposto piè di pagina 3"/>
          <p:cNvSpPr>
            <a:spLocks noGrp="1"/>
          </p:cNvSpPr>
          <p:nvPr>
            <p:ph type="ftr" sz="quarter" idx="4"/>
          </p:nvPr>
        </p:nvSpPr>
        <p:spPr/>
        <p:txBody>
          <a:bodyPr/>
          <a:lstStyle/>
          <a:p>
            <a:pPr>
              <a:defRPr/>
            </a:pPr>
            <a:endParaRPr lang="en-GB"/>
          </a:p>
        </p:txBody>
      </p:sp>
      <p:sp>
        <p:nvSpPr>
          <p:cNvPr id="88069" name="Segnaposto numero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0F1258-8538-4459-B239-6C37E968953E}" type="slidenum">
              <a:rPr lang="en-GB">
                <a:latin typeface="Calibri" pitchFamily="34" charset="0"/>
              </a:rPr>
              <a:pPr eaLnBrk="1" hangingPunct="1"/>
              <a:t>22</a:t>
            </a:fld>
            <a:endParaRPr lang="en-GB">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a:solidFill>
                  <a:schemeClr val="tx1"/>
                </a:solidFill>
                <a:latin typeface="Arial" pitchFamily="34" charset="0"/>
                <a:ea typeface="ＭＳ Ｐゴシック" pitchFamily="34" charset="-128"/>
              </a:defRPr>
            </a:lvl1pPr>
            <a:lvl2pPr marL="742950" indent="-285750" defTabSz="954088" eaLnBrk="0" hangingPunct="0">
              <a:defRPr>
                <a:solidFill>
                  <a:schemeClr val="tx1"/>
                </a:solidFill>
                <a:latin typeface="Arial" pitchFamily="34" charset="0"/>
                <a:ea typeface="ＭＳ Ｐゴシック" pitchFamily="34" charset="-128"/>
              </a:defRPr>
            </a:lvl2pPr>
            <a:lvl3pPr marL="1143000" indent="-228600" defTabSz="954088" eaLnBrk="0" hangingPunct="0">
              <a:defRPr>
                <a:solidFill>
                  <a:schemeClr val="tx1"/>
                </a:solidFill>
                <a:latin typeface="Arial" pitchFamily="34" charset="0"/>
                <a:ea typeface="ＭＳ Ｐゴシック" pitchFamily="34" charset="-128"/>
              </a:defRPr>
            </a:lvl3pPr>
            <a:lvl4pPr marL="1600200" indent="-228600" defTabSz="954088" eaLnBrk="0" hangingPunct="0">
              <a:defRPr>
                <a:solidFill>
                  <a:schemeClr val="tx1"/>
                </a:solidFill>
                <a:latin typeface="Arial" pitchFamily="34" charset="0"/>
                <a:ea typeface="ＭＳ Ｐゴシック" pitchFamily="34" charset="-128"/>
              </a:defRPr>
            </a:lvl4pPr>
            <a:lvl5pPr marL="2057400" indent="-228600" defTabSz="954088" eaLnBrk="0" hangingPunct="0">
              <a:defRPr>
                <a:solidFill>
                  <a:schemeClr val="tx1"/>
                </a:solidFill>
                <a:latin typeface="Arial" pitchFamily="34" charset="0"/>
                <a:ea typeface="ＭＳ Ｐゴシック" pitchFamily="34" charset="-128"/>
              </a:defRPr>
            </a:lvl5pPr>
            <a:lvl6pPr marL="2514600" indent="-228600" defTabSz="9540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540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540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540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083E8CE-777D-483B-8C72-BB9BE9FF07A3}" type="slidenum">
              <a:rPr lang="en-GB"/>
              <a:pPr eaLnBrk="1" hangingPunct="1"/>
              <a:t>23</a:t>
            </a:fld>
            <a:endParaRPr lang="en-GB"/>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12813" y="4341813"/>
            <a:ext cx="5032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pitchFamily="34" charset="0"/>
                <a:ea typeface="ＭＳ Ｐゴシック" pitchFamily="34" charset="-128"/>
              </a:rPr>
              <a:t>Just to be clear – I am focussing on the OAIS Information Model</a:t>
            </a:r>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KEY MESSAGE: SCIDIP-ES supports the OAIS Information Model. It SUPPLEMENTS existing archives. </a:t>
            </a:r>
            <a:r>
              <a:rPr lang="en-GB" b="1" smtClean="0"/>
              <a:t>Key components are distributed, heterogeneous and asynchronous </a:t>
            </a:r>
          </a:p>
          <a:p>
            <a:pPr>
              <a:spcBef>
                <a:spcPct val="0"/>
              </a:spcBef>
            </a:pPr>
            <a:endParaRPr lang="en-GB" smtClean="0"/>
          </a:p>
          <a:p>
            <a:pPr>
              <a:spcBef>
                <a:spcPct val="0"/>
              </a:spcBef>
            </a:pPr>
            <a:r>
              <a:rPr lang="en-GB" dirty="0" smtClean="0"/>
              <a:t>This maps the infrastructure to the OAIS INFORMATION MODEL</a:t>
            </a:r>
          </a:p>
          <a:p>
            <a:pPr>
              <a:spcBef>
                <a:spcPct val="0"/>
              </a:spcBef>
            </a:pPr>
            <a:endParaRPr lang="en-GB" dirty="0" smtClean="0">
              <a:solidFill>
                <a:srgbClr val="FF0000"/>
              </a:solidFill>
            </a:endParaRPr>
          </a:p>
          <a:p>
            <a:pPr>
              <a:spcBef>
                <a:spcPct val="0"/>
              </a:spcBef>
            </a:pPr>
            <a:r>
              <a:rPr lang="en-GB" dirty="0" smtClean="0">
                <a:solidFill>
                  <a:srgbClr val="FF0000"/>
                </a:solidFill>
              </a:rPr>
              <a:t>There will be different nodes in the system (primary and secondary) linked together. ES data owners might use the primary nodes for some services, implement other services in their own infrastructure and provide services through the external world. External SCIDIP-ES providers/users can use the Primary nodes and the services exposed to the external by the secondary nodes. </a:t>
            </a:r>
          </a:p>
          <a:p>
            <a:pPr>
              <a:spcBef>
                <a:spcPct val="0"/>
              </a:spcBef>
            </a:pPr>
            <a:endParaRPr lang="en-GB" b="1" dirty="0" smtClean="0">
              <a:solidFill>
                <a:srgbClr val="FF0000"/>
              </a:solidFill>
            </a:endParaRPr>
          </a:p>
          <a:p>
            <a:pPr>
              <a:spcBef>
                <a:spcPct val="0"/>
              </a:spcBef>
            </a:pPr>
            <a:r>
              <a:rPr lang="en-GB" b="1" dirty="0" smtClean="0">
                <a:solidFill>
                  <a:srgbClr val="FF0000"/>
                </a:solidFill>
              </a:rPr>
              <a:t>Note that we CANNOT demand that the existing repositories throw out their existing systems – we supplement existing systems.</a:t>
            </a:r>
          </a:p>
          <a:p>
            <a:pPr>
              <a:spcBef>
                <a:spcPct val="0"/>
              </a:spcBef>
            </a:pPr>
            <a:endParaRPr lang="en-GB" b="1" dirty="0" smtClean="0">
              <a:solidFill>
                <a:srgbClr val="FF0000"/>
              </a:solidFill>
            </a:endParaRPr>
          </a:p>
          <a:p>
            <a:pPr>
              <a:spcBef>
                <a:spcPct val="0"/>
              </a:spcBef>
            </a:pPr>
            <a:r>
              <a:rPr lang="en-GB" b="1" dirty="0" smtClean="0">
                <a:solidFill>
                  <a:srgbClr val="FF0000"/>
                </a:solidFill>
              </a:rPr>
              <a:t>We will take as our first example ES – very distributed, very heterogeneous, large number of users across many disciplines:</a:t>
            </a:r>
          </a:p>
          <a:p>
            <a:pPr>
              <a:spcBef>
                <a:spcPct val="0"/>
              </a:spcBef>
            </a:pPr>
            <a:endParaRPr lang="en-GB" b="1" dirty="0" smtClean="0">
              <a:solidFill>
                <a:srgbClr val="FF0000"/>
              </a:solidFill>
            </a:endParaRPr>
          </a:p>
          <a:p>
            <a:pPr>
              <a:spcBef>
                <a:spcPct val="0"/>
              </a:spcBef>
            </a:pPr>
            <a:r>
              <a:rPr lang="en-GB" dirty="0" smtClean="0"/>
              <a:t>The bits may be stored in the STORAGE offering or in own storage systems (e.g</a:t>
            </a:r>
            <a:r>
              <a:rPr lang="en-GB" dirty="0" smtClean="0">
                <a:solidFill>
                  <a:srgbClr val="FF0000"/>
                </a:solidFill>
              </a:rPr>
              <a:t>. </a:t>
            </a:r>
            <a:r>
              <a:rPr lang="en-GB" b="1" dirty="0" smtClean="0">
                <a:solidFill>
                  <a:srgbClr val="FF0000"/>
                </a:solidFill>
              </a:rPr>
              <a:t>ESA (ITALY) will store its own data, STFC will offer paid STORAGE service).</a:t>
            </a:r>
          </a:p>
          <a:p>
            <a:pPr>
              <a:spcBef>
                <a:spcPct val="0"/>
              </a:spcBef>
            </a:pPr>
            <a:r>
              <a:rPr lang="en-GB" dirty="0" smtClean="0"/>
              <a:t>Representation Information is held in the REGISTRY in STFC (UK) or in local registries (we can not say that ALL will use the Central system). </a:t>
            </a:r>
          </a:p>
          <a:p>
            <a:pPr>
              <a:spcBef>
                <a:spcPct val="0"/>
              </a:spcBef>
            </a:pPr>
            <a:r>
              <a:rPr lang="en-GB" dirty="0" smtClean="0"/>
              <a:t>Creation of additional RepInfo is co-ordinated by the ORCHESTRATION () and GAP MANAGER ()</a:t>
            </a:r>
          </a:p>
          <a:p>
            <a:pPr>
              <a:spcBef>
                <a:spcPct val="0"/>
              </a:spcBef>
            </a:pPr>
            <a:r>
              <a:rPr lang="en-GB" dirty="0" smtClean="0"/>
              <a:t>RepInfo is created at various places around Europe e.g. GERMANY using the REPINFO TOOLKIT</a:t>
            </a:r>
          </a:p>
          <a:p>
            <a:pPr>
              <a:spcBef>
                <a:spcPct val="0"/>
              </a:spcBef>
            </a:pPr>
            <a:r>
              <a:rPr lang="en-GB" dirty="0" smtClean="0"/>
              <a:t>The AIP is created where the data is captured/created (</a:t>
            </a:r>
            <a:r>
              <a:rPr lang="en-GB" b="1" dirty="0" smtClean="0"/>
              <a:t>where the expertise resides</a:t>
            </a:r>
            <a:r>
              <a:rPr lang="en-GB" dirty="0" smtClean="0"/>
              <a:t>) e.g. Norway using the PACKGING component.</a:t>
            </a:r>
          </a:p>
          <a:p>
            <a:pPr>
              <a:spcBef>
                <a:spcPct val="0"/>
              </a:spcBef>
            </a:pPr>
            <a:r>
              <a:rPr lang="en-GB" dirty="0" smtClean="0"/>
              <a:t>Additional information is needed in the packaging including PROVENANCE [AUTHENTICITY and ANNOTATION], DRM, ACCESS and DESCRIPTIVE INFO.</a:t>
            </a:r>
          </a:p>
          <a:p>
            <a:pPr>
              <a:spcBef>
                <a:spcPct val="0"/>
              </a:spcBef>
            </a:pPr>
            <a:r>
              <a:rPr lang="en-GB" dirty="0" smtClean="0"/>
              <a:t>The “GUARANTOR NODE” provides the services to exchange between the separate service nodes and the </a:t>
            </a:r>
            <a:r>
              <a:rPr lang="en-GB" dirty="0" err="1" smtClean="0"/>
              <a:t>fallback</a:t>
            </a:r>
            <a:r>
              <a:rPr lang="en-GB" dirty="0" smtClean="0"/>
              <a:t> if services are withdrawn at other nodes</a:t>
            </a:r>
          </a:p>
          <a:p>
            <a:pPr>
              <a:spcBef>
                <a:spcPct val="0"/>
              </a:spcBef>
            </a:pPr>
            <a:r>
              <a:rPr lang="en-GB" dirty="0" smtClean="0"/>
              <a:t>The mapping to the OAIS Functional Model may be described as:</a:t>
            </a:r>
          </a:p>
          <a:p>
            <a:pPr>
              <a:spcBef>
                <a:spcPct val="0"/>
              </a:spcBef>
            </a:pPr>
            <a:r>
              <a:rPr lang="en-GB" dirty="0" smtClean="0"/>
              <a:t>   - creation of AIPs</a:t>
            </a:r>
          </a:p>
          <a:p>
            <a:pPr>
              <a:spcBef>
                <a:spcPct val="0"/>
              </a:spcBef>
            </a:pPr>
            <a:r>
              <a:rPr lang="en-GB" dirty="0" smtClean="0"/>
              <a:t>   - ARCHIVAL STORAGE – the STORAGE component</a:t>
            </a:r>
          </a:p>
          <a:p>
            <a:pPr>
              <a:spcBef>
                <a:spcPct val="0"/>
              </a:spcBef>
            </a:pPr>
            <a:r>
              <a:rPr lang="en-GB" dirty="0" smtClean="0"/>
              <a:t>                                    - this would also include at least some of the DATA MANAGEMENT</a:t>
            </a:r>
          </a:p>
          <a:p>
            <a:pPr>
              <a:spcBef>
                <a:spcPct val="0"/>
              </a:spcBef>
            </a:pPr>
            <a:r>
              <a:rPr lang="en-GB" dirty="0" smtClean="0"/>
              <a:t>   - INGEST                    - the PACKAGING component – which picks up information from </a:t>
            </a:r>
          </a:p>
          <a:p>
            <a:pPr>
              <a:spcBef>
                <a:spcPct val="0"/>
              </a:spcBef>
            </a:pPr>
            <a:r>
              <a:rPr lang="en-GB" dirty="0" smtClean="0"/>
              <a:t>                                        REPINFO REGISTRY, AUTHENTICITY/ANNOTATION </a:t>
            </a:r>
            <a:r>
              <a:rPr lang="en-GB" dirty="0" err="1" smtClean="0"/>
              <a:t>etc</a:t>
            </a:r>
            <a:endParaRPr lang="en-GB" dirty="0" smtClean="0"/>
          </a:p>
          <a:p>
            <a:pPr>
              <a:spcBef>
                <a:spcPct val="0"/>
              </a:spcBef>
            </a:pPr>
            <a:r>
              <a:rPr lang="en-GB" dirty="0" smtClean="0"/>
              <a:t>   - PRESERVATION PLANNING – from ORCHESTRATION, GAP MGR and REPINFO REGISTRY</a:t>
            </a:r>
          </a:p>
          <a:p>
            <a:pPr>
              <a:spcBef>
                <a:spcPct val="0"/>
              </a:spcBef>
            </a:pPr>
            <a:r>
              <a:rPr lang="en-GB" dirty="0" smtClean="0"/>
              <a:t>   - ACCESS                    - normally provided by the host archive – this is the front-end which</a:t>
            </a:r>
          </a:p>
          <a:p>
            <a:pPr>
              <a:spcBef>
                <a:spcPct val="0"/>
              </a:spcBef>
            </a:pPr>
            <a:r>
              <a:rPr lang="en-GB" dirty="0" smtClean="0"/>
              <a:t>                                        is heavily branded and made specific for the user community</a:t>
            </a:r>
          </a:p>
          <a:p>
            <a:pPr>
              <a:spcBef>
                <a:spcPct val="0"/>
              </a:spcBef>
            </a:pPr>
            <a:r>
              <a:rPr lang="en-GB" dirty="0" smtClean="0"/>
              <a:t>                                        However use can be made of the GAP MGR and REPINFO REGISTRY to</a:t>
            </a:r>
          </a:p>
          <a:p>
            <a:pPr>
              <a:spcBef>
                <a:spcPct val="0"/>
              </a:spcBef>
            </a:pPr>
            <a:r>
              <a:rPr lang="en-GB" dirty="0" smtClean="0"/>
              <a:t>                                        create packages which are appropriate for the knowledge base of the users</a:t>
            </a:r>
          </a:p>
          <a:p>
            <a:pPr>
              <a:spcBef>
                <a:spcPct val="0"/>
              </a:spcBef>
            </a:pPr>
            <a:endParaRPr lang="it-IT" dirty="0" smtClean="0"/>
          </a:p>
        </p:txBody>
      </p:sp>
      <p:sp>
        <p:nvSpPr>
          <p:cNvPr id="235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D5CE71D-C5A8-4029-92DE-B6621816F47E}" type="slidenum">
              <a:rPr lang="en-GB" sz="1200">
                <a:latin typeface="Calibri" pitchFamily="34" charset="0"/>
              </a:rPr>
              <a:pPr algn="r"/>
              <a:t>25</a:t>
            </a:fld>
            <a:endParaRPr lang="en-GB"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fld id="{AD456064-8A9E-4D5C-A206-F20ECB7526DA}"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is migrated – big job but is done sometimes.</a:t>
            </a:r>
            <a:r>
              <a:rPr lang="en-GB" baseline="0" dirty="0" smtClean="0"/>
              <a:t> </a:t>
            </a:r>
          </a:p>
          <a:p>
            <a:endParaRPr lang="en-GB" baseline="0" dirty="0" smtClean="0"/>
          </a:p>
          <a:p>
            <a:r>
              <a:rPr lang="en-GB" baseline="0" dirty="0" smtClean="0"/>
              <a:t>Emulation is sometimes used but mainly for repeating processing for some specific reason. More generally users do not want to simply repeat what has been done before.</a:t>
            </a:r>
            <a:endParaRPr lang="en-GB" dirty="0"/>
          </a:p>
        </p:txBody>
      </p:sp>
      <p:sp>
        <p:nvSpPr>
          <p:cNvPr id="4" name="Slide Number Placeholder 3"/>
          <p:cNvSpPr>
            <a:spLocks noGrp="1"/>
          </p:cNvSpPr>
          <p:nvPr>
            <p:ph type="sldNum" sz="quarter" idx="10"/>
          </p:nvPr>
        </p:nvSpPr>
        <p:spPr/>
        <p:txBody>
          <a:bodyPr/>
          <a:lstStyle/>
          <a:p>
            <a:fld id="{5F74FEE1-7A12-FD4C-8457-07F04EF600E9}" type="slidenum">
              <a:rPr lang="en-GB" smtClean="0"/>
              <a:t>5</a:t>
            </a:fld>
            <a:endParaRPr lang="en-GB"/>
          </a:p>
        </p:txBody>
      </p:sp>
    </p:spTree>
    <p:extLst>
      <p:ext uri="{BB962C8B-B14F-4D97-AF65-F5344CB8AC3E}">
        <p14:creationId xmlns:p14="http://schemas.microsoft.com/office/powerpoint/2010/main" val="66183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56322D-E52E-466D-B310-8189149F4D11}" type="slidenum">
              <a:rPr lang="en-GB">
                <a:latin typeface="Arial" pitchFamily="34" charset="0"/>
              </a:rPr>
              <a:pPr fontAlgn="base">
                <a:spcBef>
                  <a:spcPct val="0"/>
                </a:spcBef>
                <a:spcAft>
                  <a:spcPct val="0"/>
                </a:spcAft>
              </a:pPr>
              <a:t>6</a:t>
            </a:fld>
            <a:endParaRPr lang="en-GB">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EF7E25F-66AE-40CF-86EC-565A01529E3F}" type="slidenum">
              <a:rPr lang="en-GB">
                <a:latin typeface="Arial" pitchFamily="34" charset="0"/>
              </a:rPr>
              <a:pPr fontAlgn="base">
                <a:spcBef>
                  <a:spcPct val="0"/>
                </a:spcBef>
                <a:spcAft>
                  <a:spcPct val="0"/>
                </a:spcAft>
              </a:pPr>
              <a:t>7</a:t>
            </a:fld>
            <a:endParaRPr lang="en-GB">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important thing is to say the right words accompanying this and other slides</a:t>
            </a:r>
            <a:endParaRPr lang="en-GB" dirty="0" smtClean="0"/>
          </a:p>
          <a:p>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8</a:t>
            </a:fld>
            <a:endParaRPr lang="en-GB"/>
          </a:p>
        </p:txBody>
      </p:sp>
    </p:spTree>
    <p:extLst>
      <p:ext uri="{BB962C8B-B14F-4D97-AF65-F5344CB8AC3E}">
        <p14:creationId xmlns:p14="http://schemas.microsoft.com/office/powerpoint/2010/main" val="59447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10</a:t>
            </a:fld>
            <a:endParaRPr lang="en-GB"/>
          </a:p>
        </p:txBody>
      </p:sp>
    </p:spTree>
    <p:extLst>
      <p:ext uri="{BB962C8B-B14F-4D97-AF65-F5344CB8AC3E}">
        <p14:creationId xmlns:p14="http://schemas.microsoft.com/office/powerpoint/2010/main" val="59447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We want</a:t>
            </a:r>
            <a:r>
              <a:rPr lang="en-GB" baseline="0" dirty="0" smtClean="0"/>
              <a:t> to emphasize here that there is a need for specific preservation software and start giving some names to things. </a:t>
            </a:r>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12</a:t>
            </a:fld>
            <a:endParaRPr lang="en-GB"/>
          </a:p>
        </p:txBody>
      </p:sp>
    </p:spTree>
    <p:extLst>
      <p:ext uri="{BB962C8B-B14F-4D97-AF65-F5344CB8AC3E}">
        <p14:creationId xmlns:p14="http://schemas.microsoft.com/office/powerpoint/2010/main" val="90960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I let this one to you,</a:t>
            </a:r>
            <a:r>
              <a:rPr lang="en-GB" baseline="0" dirty="0" smtClean="0"/>
              <a:t> David. Here we say from where this </a:t>
            </a:r>
            <a:r>
              <a:rPr lang="en-GB" baseline="0" dirty="0" err="1" smtClean="0"/>
              <a:t>sw</a:t>
            </a:r>
            <a:r>
              <a:rPr lang="en-GB" baseline="0" dirty="0" smtClean="0"/>
              <a:t> solutions are coming from</a:t>
            </a:r>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13</a:t>
            </a:fld>
            <a:endParaRPr lang="en-GB"/>
          </a:p>
        </p:txBody>
      </p:sp>
    </p:spTree>
    <p:extLst>
      <p:ext uri="{BB962C8B-B14F-4D97-AF65-F5344CB8AC3E}">
        <p14:creationId xmlns:p14="http://schemas.microsoft.com/office/powerpoint/2010/main" val="215801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I would</a:t>
            </a:r>
            <a:r>
              <a:rPr lang="en-GB" baseline="0" dirty="0" smtClean="0"/>
              <a:t> not emphasize the “several thousands” responses </a:t>
            </a:r>
            <a:r>
              <a:rPr lang="it-IT" baseline="0" dirty="0" smtClean="0"/>
              <a:t>…</a:t>
            </a:r>
            <a:r>
              <a:rPr lang="it-IT" baseline="0" dirty="0" err="1" smtClean="0"/>
              <a:t>because</a:t>
            </a:r>
            <a:r>
              <a:rPr lang="it-IT" baseline="0" dirty="0" smtClean="0"/>
              <a:t> </a:t>
            </a:r>
            <a:r>
              <a:rPr lang="it-IT" baseline="0" dirty="0" err="1" smtClean="0"/>
              <a:t>they</a:t>
            </a:r>
            <a:r>
              <a:rPr lang="it-IT" baseline="0" dirty="0" smtClean="0"/>
              <a:t> </a:t>
            </a:r>
            <a:r>
              <a:rPr lang="it-IT" baseline="0" dirty="0" err="1" smtClean="0"/>
              <a:t>were</a:t>
            </a:r>
            <a:r>
              <a:rPr lang="it-IT" baseline="0" dirty="0" smtClean="0"/>
              <a:t> </a:t>
            </a:r>
            <a:r>
              <a:rPr lang="it-IT" baseline="0" dirty="0" err="1" smtClean="0"/>
              <a:t>less</a:t>
            </a:r>
            <a:r>
              <a:rPr lang="it-IT" baseline="0" dirty="0" smtClean="0"/>
              <a:t> </a:t>
            </a:r>
            <a:r>
              <a:rPr lang="it-IT" baseline="0" dirty="0" err="1" smtClean="0"/>
              <a:t>than</a:t>
            </a:r>
            <a:r>
              <a:rPr lang="it-IT" baseline="0" dirty="0" smtClean="0"/>
              <a:t> 2 </a:t>
            </a:r>
            <a:r>
              <a:rPr lang="it-IT" baseline="0" dirty="0" err="1" smtClean="0"/>
              <a:t>thousands</a:t>
            </a:r>
            <a:r>
              <a:rPr lang="it-IT" baseline="0" dirty="0" smtClean="0"/>
              <a:t> and </a:t>
            </a:r>
            <a:r>
              <a:rPr lang="it-IT" baseline="0" dirty="0" err="1" smtClean="0"/>
              <a:t>we</a:t>
            </a:r>
            <a:r>
              <a:rPr lang="it-IT" baseline="0" dirty="0" smtClean="0"/>
              <a:t> </a:t>
            </a:r>
            <a:r>
              <a:rPr lang="it-IT" baseline="0" dirty="0" err="1" smtClean="0"/>
              <a:t>have</a:t>
            </a:r>
            <a:r>
              <a:rPr lang="it-IT" baseline="0" dirty="0" smtClean="0"/>
              <a:t> “</a:t>
            </a:r>
            <a:r>
              <a:rPr lang="it-IT" baseline="0" dirty="0" err="1" smtClean="0"/>
              <a:t>only</a:t>
            </a:r>
            <a:r>
              <a:rPr lang="it-IT" baseline="0" dirty="0" smtClean="0"/>
              <a:t>” 500 </a:t>
            </a:r>
            <a:r>
              <a:rPr lang="it-IT" baseline="0" dirty="0" err="1" smtClean="0"/>
              <a:t>replies</a:t>
            </a:r>
            <a:r>
              <a:rPr lang="it-IT" baseline="0" dirty="0" smtClean="0"/>
              <a:t> on </a:t>
            </a:r>
            <a:r>
              <a:rPr lang="it-IT" baseline="0" dirty="0" err="1" smtClean="0"/>
              <a:t>our</a:t>
            </a:r>
            <a:r>
              <a:rPr lang="it-IT" baseline="0" dirty="0" smtClean="0"/>
              <a:t> </a:t>
            </a:r>
            <a:r>
              <a:rPr lang="it-IT" baseline="0" dirty="0" err="1" smtClean="0"/>
              <a:t>survey</a:t>
            </a:r>
            <a:r>
              <a:rPr lang="it-IT" baseline="0" dirty="0" smtClean="0"/>
              <a:t> ;-)</a:t>
            </a:r>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14</a:t>
            </a:fld>
            <a:endParaRPr lang="en-GB"/>
          </a:p>
        </p:txBody>
      </p:sp>
    </p:spTree>
    <p:extLst>
      <p:ext uri="{BB962C8B-B14F-4D97-AF65-F5344CB8AC3E}">
        <p14:creationId xmlns:p14="http://schemas.microsoft.com/office/powerpoint/2010/main" val="213502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160" y="472485"/>
            <a:ext cx="8540044" cy="1524000"/>
          </a:xfrm>
        </p:spPr>
        <p:txBody>
          <a:bodyPr>
            <a:noAutofit/>
          </a:bodyPr>
          <a:lstStyle>
            <a:lvl1pPr>
              <a:defRPr sz="4000" b="1" i="0" baseline="0">
                <a:latin typeface="Calibri"/>
                <a:cs typeface="Calibri"/>
              </a:defRPr>
            </a:lvl1pPr>
          </a:lstStyle>
          <a:p>
            <a:r>
              <a:rPr lang="it-IT" dirty="0" smtClean="0"/>
              <a:t>Presentation Title</a:t>
            </a:r>
            <a:endParaRPr lang="en-US" dirty="0"/>
          </a:p>
        </p:txBody>
      </p:sp>
      <p:sp>
        <p:nvSpPr>
          <p:cNvPr id="3" name="Subtitle 2"/>
          <p:cNvSpPr>
            <a:spLocks noGrp="1"/>
          </p:cNvSpPr>
          <p:nvPr>
            <p:ph type="subTitle" idx="1" hasCustomPrompt="1"/>
          </p:nvPr>
        </p:nvSpPr>
        <p:spPr>
          <a:xfrm>
            <a:off x="316160" y="4724400"/>
            <a:ext cx="8540044" cy="559913"/>
          </a:xfrm>
        </p:spPr>
        <p:txBody>
          <a:bodyPr anchor="t" anchorCtr="0">
            <a:normAutofit/>
          </a:bodyPr>
          <a:lstStyle>
            <a:lvl1pPr marL="0" indent="0" algn="l">
              <a:buNone/>
              <a:defRPr sz="2400">
                <a:solidFill>
                  <a:schemeClr val="tx2"/>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Sub-Title</a:t>
            </a:r>
            <a:endParaRPr lang="en-US" dirty="0"/>
          </a:p>
        </p:txBody>
      </p:sp>
      <p:sp>
        <p:nvSpPr>
          <p:cNvPr id="10" name="Segnaposto testo 9"/>
          <p:cNvSpPr>
            <a:spLocks noGrp="1"/>
          </p:cNvSpPr>
          <p:nvPr>
            <p:ph type="body" sz="quarter" idx="12" hasCustomPrompt="1"/>
          </p:nvPr>
        </p:nvSpPr>
        <p:spPr>
          <a:xfrm>
            <a:off x="316160" y="5626224"/>
            <a:ext cx="2486025" cy="361950"/>
          </a:xfrm>
        </p:spPr>
        <p:txBody>
          <a:bodyPr/>
          <a:lstStyle>
            <a:lvl1pPr marL="0" indent="0">
              <a:buNone/>
              <a:defRPr>
                <a:latin typeface="Calibri"/>
                <a:cs typeface="Calibri"/>
              </a:defRPr>
            </a:lvl1pPr>
          </a:lstStyle>
          <a:p>
            <a:pPr lvl="0"/>
            <a:r>
              <a:rPr lang="it-IT" dirty="0" smtClean="0"/>
              <a:t>Author</a:t>
            </a:r>
            <a:endParaRPr lang="en-GB" dirty="0"/>
          </a:p>
        </p:txBody>
      </p:sp>
      <p:sp>
        <p:nvSpPr>
          <p:cNvPr id="11" name="Segnaposto testo 9"/>
          <p:cNvSpPr>
            <a:spLocks noGrp="1"/>
          </p:cNvSpPr>
          <p:nvPr>
            <p:ph type="body" sz="quarter" idx="13" hasCustomPrompt="1"/>
          </p:nvPr>
        </p:nvSpPr>
        <p:spPr>
          <a:xfrm>
            <a:off x="6370179" y="5626224"/>
            <a:ext cx="2486025" cy="361950"/>
          </a:xfrm>
        </p:spPr>
        <p:txBody>
          <a:bodyPr/>
          <a:lstStyle>
            <a:lvl1pPr marL="0" indent="0">
              <a:buNone/>
              <a:defRPr>
                <a:latin typeface="Calibri"/>
                <a:cs typeface="Calibri"/>
              </a:defRPr>
            </a:lvl1pPr>
          </a:lstStyle>
          <a:p>
            <a:pPr lvl="0"/>
            <a:r>
              <a:rPr lang="it-IT" dirty="0" smtClean="0"/>
              <a:t>Organization</a:t>
            </a:r>
            <a:endParaRPr lang="en-GB" dirty="0"/>
          </a:p>
        </p:txBody>
      </p:sp>
      <p:pic>
        <p:nvPicPr>
          <p:cNvPr id="5" name="Immagine 4"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160" y="2220022"/>
            <a:ext cx="8540044" cy="12596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421901" y="204136"/>
            <a:ext cx="6253606" cy="800100"/>
          </a:xfrm>
        </p:spPr>
        <p:txBody>
          <a:bodyPr>
            <a:normAutofit/>
          </a:bodyPr>
          <a:lstStyle>
            <a:lvl1pPr>
              <a:defRPr sz="4000"/>
            </a:lvl1pPr>
          </a:lstStyle>
          <a:p>
            <a:r>
              <a:rPr lang="it-IT" smtClean="0"/>
              <a:t>Fare clic per modificare stile</a:t>
            </a:r>
            <a:endParaRPr lang="en-US"/>
          </a:p>
        </p:txBody>
      </p:sp>
      <p:sp>
        <p:nvSpPr>
          <p:cNvPr id="3" name="Content Placeholder 2"/>
          <p:cNvSpPr>
            <a:spLocks noGrp="1"/>
          </p:cNvSpPr>
          <p:nvPr>
            <p:ph idx="1"/>
          </p:nvPr>
        </p:nvSpPr>
        <p:spPr>
          <a:xfrm>
            <a:off x="203644" y="1228911"/>
            <a:ext cx="8772581" cy="484736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pic>
        <p:nvPicPr>
          <p:cNvPr id="4" name="Immagine 3"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pic>
        <p:nvPicPr>
          <p:cNvPr id="5" name="Picture 43" descr="363px-Seventh_Framework_Programme_logo.sv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7821" y="272946"/>
            <a:ext cx="496766"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4" descr="logo_u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0717" y="236434"/>
            <a:ext cx="549519"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230906" y="1483293"/>
            <a:ext cx="4112980" cy="4569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81527" y="1491895"/>
            <a:ext cx="4259422" cy="4560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15" name="Immagine 14"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5010083"/>
            <a:ext cx="6784848" cy="876167"/>
          </a:xfrm>
        </p:spPr>
        <p:txBody>
          <a:bodyPr anchor="b">
            <a:normAutofit/>
          </a:bodyPr>
          <a:lstStyle>
            <a:lvl1pPr algn="l">
              <a:defRPr sz="5400" b="0"/>
            </a:lvl1pPr>
          </a:lstStyle>
          <a:p>
            <a:r>
              <a:rPr lang="it-IT" smtClean="0"/>
              <a:t>Fare clic per modificare stile</a:t>
            </a:r>
            <a:endParaRPr lang="en-US" dirty="0"/>
          </a:p>
        </p:txBody>
      </p:sp>
      <p:sp>
        <p:nvSpPr>
          <p:cNvPr id="3" name="Content Placeholder 2"/>
          <p:cNvSpPr>
            <a:spLocks noGrp="1"/>
          </p:cNvSpPr>
          <p:nvPr>
            <p:ph idx="1"/>
          </p:nvPr>
        </p:nvSpPr>
        <p:spPr>
          <a:xfrm>
            <a:off x="3710865" y="457200"/>
            <a:ext cx="516708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93973" y="457200"/>
            <a:ext cx="314168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EC707430-417A-174C-80CD-4F6791CC9016}"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5393548"/>
            <a:ext cx="7543800" cy="778651"/>
          </a:xfrm>
        </p:spPr>
        <p:txBody>
          <a:bodyPr anchor="b">
            <a:normAutofit/>
          </a:bodyPr>
          <a:lstStyle>
            <a:lvl1pPr algn="l">
              <a:defRPr sz="4400" b="0"/>
            </a:lvl1pPr>
          </a:lstStyle>
          <a:p>
            <a:r>
              <a:rPr lang="it-IT" smtClean="0"/>
              <a:t>Fare clic per modificare stile</a:t>
            </a:r>
            <a:endParaRPr lang="en-US" dirty="0"/>
          </a:p>
        </p:txBody>
      </p:sp>
      <p:sp>
        <p:nvSpPr>
          <p:cNvPr id="3" name="Picture Placeholder 2"/>
          <p:cNvSpPr>
            <a:spLocks noGrp="1"/>
          </p:cNvSpPr>
          <p:nvPr>
            <p:ph type="pic" idx="1"/>
          </p:nvPr>
        </p:nvSpPr>
        <p:spPr>
          <a:xfrm>
            <a:off x="758952" y="1897984"/>
            <a:ext cx="7543800" cy="3230326"/>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758952" y="214453"/>
            <a:ext cx="6232615" cy="1506021"/>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pic>
        <p:nvPicPr>
          <p:cNvPr id="15" name="Immagine 14"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238921" y="1491418"/>
            <a:ext cx="8686070" cy="3886200"/>
          </a:xfr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14" name="Immagine 13"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03C11FE1-A90C-934A-B551-5725C0A0C3EE}" type="datetimeFigureOut">
              <a:rPr lang="it-IT" smtClean="0"/>
              <a:t>01/12/2012</a:t>
            </a:fld>
            <a:endParaRPr lang="en-GB"/>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366228AD-DD31-B64F-9476-7BEAA9A03A16}" type="slidenum">
              <a:rPr lang="en-GB" smtClean="0"/>
              <a:t>‹#›</a:t>
            </a:fld>
            <a:endParaRPr lang="en-GB"/>
          </a:p>
        </p:txBody>
      </p:sp>
    </p:spTree>
    <p:extLst>
      <p:ext uri="{BB962C8B-B14F-4D97-AF65-F5344CB8AC3E}">
        <p14:creationId xmlns:p14="http://schemas.microsoft.com/office/powerpoint/2010/main" val="24705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921" y="204136"/>
            <a:ext cx="6781800" cy="800100"/>
          </a:xfrm>
          <a:prstGeom prst="rect">
            <a:avLst/>
          </a:prstGeom>
        </p:spPr>
        <p:txBody>
          <a:bodyPr vert="horz" lIns="91440" tIns="45720" rIns="91440" bIns="45720" rtlCol="0" anchor="b" anchorCtr="0">
            <a:norm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227162" y="1228912"/>
            <a:ext cx="8713786" cy="4850104"/>
          </a:xfrm>
          <a:prstGeom prst="rect">
            <a:avLst/>
          </a:prstGeom>
        </p:spPr>
        <p:txBody>
          <a:bodyPr vert="horz" lIns="91440" tIns="45720" rIns="91440" bIns="45720" rtlCol="0" anchor="ctr" anchorCtr="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Mostrina 6"/>
          <p:cNvSpPr/>
          <p:nvPr/>
        </p:nvSpPr>
        <p:spPr>
          <a:xfrm>
            <a:off x="3119821" y="6246689"/>
            <a:ext cx="2951986" cy="109038"/>
          </a:xfrm>
          <a:prstGeom prst="chevron">
            <a:avLst/>
          </a:prstGeom>
          <a:solidFill>
            <a:srgbClr val="00964B"/>
          </a:solidFill>
          <a:ln>
            <a:solidFill>
              <a:srgbClr val="0096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noFill/>
              </a:ln>
              <a:solidFill>
                <a:schemeClr val="tx1"/>
              </a:solidFill>
              <a:effectLst/>
            </a:endParaRPr>
          </a:p>
        </p:txBody>
      </p:sp>
      <p:sp>
        <p:nvSpPr>
          <p:cNvPr id="8" name="Mostrina 7"/>
          <p:cNvSpPr/>
          <p:nvPr/>
        </p:nvSpPr>
        <p:spPr>
          <a:xfrm>
            <a:off x="238921" y="6247727"/>
            <a:ext cx="2880900" cy="108000"/>
          </a:xfrm>
          <a:prstGeom prst="chevron">
            <a:avLst/>
          </a:prstGeom>
          <a:solidFill>
            <a:srgbClr val="EF792F"/>
          </a:solidFill>
          <a:ln>
            <a:solidFill>
              <a:srgbClr val="EF79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noFill/>
              </a:ln>
              <a:solidFill>
                <a:schemeClr val="tx1"/>
              </a:solidFill>
              <a:effectLst/>
            </a:endParaRPr>
          </a:p>
        </p:txBody>
      </p:sp>
      <p:sp>
        <p:nvSpPr>
          <p:cNvPr id="10" name="Mostrina 9"/>
          <p:cNvSpPr/>
          <p:nvPr/>
        </p:nvSpPr>
        <p:spPr>
          <a:xfrm>
            <a:off x="6071807" y="6247727"/>
            <a:ext cx="2880900" cy="108000"/>
          </a:xfrm>
          <a:prstGeom prst="chevron">
            <a:avLst/>
          </a:prstGeom>
          <a:solidFill>
            <a:srgbClr val="0099D8"/>
          </a:solidFill>
          <a:ln>
            <a:solidFill>
              <a:srgbClr val="0099D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noFill/>
              </a:ln>
              <a:solidFill>
                <a:schemeClr val="tx1"/>
              </a:solidFill>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70" r:id="rId6"/>
    <p:sldLayoutId id="2147483671" r:id="rId7"/>
  </p:sldLayoutIdLst>
  <p:hf sldNum="0" hdr="0" ftr="0" dt="0"/>
  <p:txStyles>
    <p:titleStyle>
      <a:lvl1pPr algn="l" defTabSz="914400" rtl="0" eaLnBrk="1" latinLnBrk="0" hangingPunct="1">
        <a:spcBef>
          <a:spcPct val="0"/>
        </a:spcBef>
        <a:buNone/>
        <a:defRPr sz="4400" kern="1200">
          <a:solidFill>
            <a:schemeClr val="tx1">
              <a:lumMod val="85000"/>
              <a:lumOff val="15000"/>
            </a:schemeClr>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800" kern="1200">
          <a:solidFill>
            <a:schemeClr val="tx1">
              <a:lumMod val="95000"/>
              <a:lumOff val="5000"/>
            </a:schemeClr>
          </a:solidFill>
          <a:latin typeface="Calibri"/>
          <a:ea typeface="+mn-ea"/>
          <a:cs typeface="Calibri"/>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1">
              <a:lumMod val="95000"/>
              <a:lumOff val="5000"/>
            </a:schemeClr>
          </a:solidFill>
          <a:latin typeface="Calibri"/>
          <a:ea typeface="+mn-ea"/>
          <a:cs typeface="Calibri"/>
        </a:defRPr>
      </a:lvl2pPr>
      <a:lvl3pPr marL="868680" indent="-228600" algn="l" defTabSz="914400" rtl="0" eaLnBrk="1" latinLnBrk="0" hangingPunct="1">
        <a:spcBef>
          <a:spcPct val="20000"/>
        </a:spcBef>
        <a:buClr>
          <a:schemeClr val="accent1"/>
        </a:buClr>
        <a:buFont typeface="Arial" pitchFamily="34" charset="0"/>
        <a:buChar char="•"/>
        <a:defRPr sz="2200" kern="1200">
          <a:solidFill>
            <a:schemeClr val="tx1">
              <a:lumMod val="95000"/>
              <a:lumOff val="5000"/>
            </a:schemeClr>
          </a:solidFill>
          <a:latin typeface="Calibri"/>
          <a:ea typeface="+mn-ea"/>
          <a:cs typeface="Calibri"/>
        </a:defRPr>
      </a:lvl3pPr>
      <a:lvl4pPr marL="1143000" indent="-228600" algn="l" defTabSz="914400" rtl="0" eaLnBrk="1" latinLnBrk="0" hangingPunct="1">
        <a:spcBef>
          <a:spcPct val="20000"/>
        </a:spcBef>
        <a:buClr>
          <a:schemeClr val="accent1"/>
        </a:buClr>
        <a:buFont typeface="Arial" pitchFamily="34" charset="0"/>
        <a:buChar char="•"/>
        <a:defRPr sz="2000" kern="1200">
          <a:solidFill>
            <a:schemeClr val="tx1">
              <a:lumMod val="95000"/>
              <a:lumOff val="5000"/>
            </a:schemeClr>
          </a:solidFill>
          <a:latin typeface="Calibri"/>
          <a:ea typeface="+mn-ea"/>
          <a:cs typeface="Calibri"/>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1">
              <a:lumMod val="95000"/>
              <a:lumOff val="5000"/>
            </a:schemeClr>
          </a:solidFill>
          <a:latin typeface="Calibri"/>
          <a:ea typeface="+mn-ea"/>
          <a:cs typeface="Calibri"/>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emf"/><Relationship Id="rId18" Type="http://schemas.openxmlformats.org/officeDocument/2006/relationships/image" Target="../media/image31.emf"/><Relationship Id="rId3" Type="http://schemas.openxmlformats.org/officeDocument/2006/relationships/image" Target="../media/image17.jpeg"/><Relationship Id="rId21" Type="http://schemas.openxmlformats.org/officeDocument/2006/relationships/image" Target="../media/image34.emf"/><Relationship Id="rId7" Type="http://schemas.openxmlformats.org/officeDocument/2006/relationships/image" Target="../media/image21.png"/><Relationship Id="rId12" Type="http://schemas.openxmlformats.org/officeDocument/2006/relationships/image" Target="../media/image8.emf"/><Relationship Id="rId17" Type="http://schemas.openxmlformats.org/officeDocument/2006/relationships/image" Target="../media/image30.emf"/><Relationship Id="rId25" Type="http://schemas.openxmlformats.org/officeDocument/2006/relationships/image" Target="../media/image38.emf"/><Relationship Id="rId2" Type="http://schemas.openxmlformats.org/officeDocument/2006/relationships/notesSlide" Target="../notesSlides/notesSlide18.xml"/><Relationship Id="rId16" Type="http://schemas.openxmlformats.org/officeDocument/2006/relationships/image" Target="../media/image29.emf"/><Relationship Id="rId20"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7.emf"/><Relationship Id="rId5" Type="http://schemas.openxmlformats.org/officeDocument/2006/relationships/image" Target="../media/image19.jpeg"/><Relationship Id="rId15" Type="http://schemas.openxmlformats.org/officeDocument/2006/relationships/image" Target="../media/image28.emf"/><Relationship Id="rId23" Type="http://schemas.openxmlformats.org/officeDocument/2006/relationships/image" Target="../media/image36.emf"/><Relationship Id="rId10" Type="http://schemas.openxmlformats.org/officeDocument/2006/relationships/image" Target="../media/image24.png"/><Relationship Id="rId19" Type="http://schemas.openxmlformats.org/officeDocument/2006/relationships/image" Target="../media/image32.emf"/><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emf"/><Relationship Id="rId22" Type="http://schemas.openxmlformats.org/officeDocument/2006/relationships/image" Target="../media/image3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49578" y="711101"/>
            <a:ext cx="8540044" cy="909275"/>
          </a:xfrm>
        </p:spPr>
        <p:txBody>
          <a:bodyPr/>
          <a:lstStyle/>
          <a:p>
            <a:pPr algn="ctr"/>
            <a:r>
              <a:rPr lang="en-GB" dirty="0" smtClean="0"/>
              <a:t>Project Overview</a:t>
            </a:r>
            <a:endParaRPr lang="en-GB" dirty="0"/>
          </a:p>
        </p:txBody>
      </p:sp>
      <p:sp>
        <p:nvSpPr>
          <p:cNvPr id="4" name="Sottotitolo 3"/>
          <p:cNvSpPr>
            <a:spLocks noGrp="1"/>
          </p:cNvSpPr>
          <p:nvPr>
            <p:ph type="subTitle" idx="1"/>
          </p:nvPr>
        </p:nvSpPr>
        <p:spPr>
          <a:xfrm>
            <a:off x="316160" y="3949572"/>
            <a:ext cx="8540044" cy="559913"/>
          </a:xfrm>
        </p:spPr>
        <p:txBody>
          <a:bodyPr>
            <a:noAutofit/>
          </a:bodyPr>
          <a:lstStyle/>
          <a:p>
            <a:pPr algn="ctr"/>
            <a:r>
              <a:rPr lang="en-US" sz="3200" b="1" dirty="0" smtClean="0">
                <a:solidFill>
                  <a:srgbClr val="000000"/>
                </a:solidFill>
              </a:rPr>
              <a:t>APA Conference 2012</a:t>
            </a:r>
          </a:p>
          <a:p>
            <a:pPr algn="ctr"/>
            <a:r>
              <a:rPr lang="en-US" b="1" dirty="0" smtClean="0">
                <a:solidFill>
                  <a:srgbClr val="000000"/>
                </a:solidFill>
              </a:rPr>
              <a:t>ESA/ESRIN (Frascati), 6-7 November 2012</a:t>
            </a:r>
          </a:p>
          <a:p>
            <a:pPr algn="ctr"/>
            <a:r>
              <a:rPr lang="en-US" b="1" smtClean="0">
                <a:solidFill>
                  <a:srgbClr val="000000"/>
                </a:solidFill>
              </a:rPr>
              <a:t>D</a:t>
            </a:r>
            <a:r>
              <a:rPr lang="en-US" b="1" dirty="0" smtClean="0">
                <a:solidFill>
                  <a:srgbClr val="000000"/>
                </a:solidFill>
              </a:rPr>
              <a:t>. </a:t>
            </a:r>
            <a:r>
              <a:rPr lang="en-US" b="1" dirty="0" err="1" smtClean="0">
                <a:solidFill>
                  <a:srgbClr val="000000"/>
                </a:solidFill>
              </a:rPr>
              <a:t>Giaretta</a:t>
            </a:r>
            <a:r>
              <a:rPr lang="en-US" b="1" dirty="0" smtClean="0">
                <a:solidFill>
                  <a:srgbClr val="000000"/>
                </a:solidFill>
              </a:rPr>
              <a:t> (APA)</a:t>
            </a:r>
            <a:endParaRPr lang="en-US" b="1" dirty="0">
              <a:solidFill>
                <a:srgbClr val="000000"/>
              </a:solidFill>
            </a:endParaRPr>
          </a:p>
          <a:p>
            <a:pPr algn="ctr"/>
            <a:endParaRPr lang="en-GB" sz="4000" b="1" dirty="0"/>
          </a:p>
        </p:txBody>
      </p:sp>
    </p:spTree>
    <p:extLst>
      <p:ext uri="{BB962C8B-B14F-4D97-AF65-F5344CB8AC3E}">
        <p14:creationId xmlns:p14="http://schemas.microsoft.com/office/powerpoint/2010/main" val="2674745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Transformation</a:t>
            </a:r>
            <a:endParaRPr lang="en-GB" dirty="0"/>
          </a:p>
        </p:txBody>
      </p:sp>
      <p:sp>
        <p:nvSpPr>
          <p:cNvPr id="3" name="Segnaposto contenuto 2"/>
          <p:cNvSpPr>
            <a:spLocks noGrp="1"/>
          </p:cNvSpPr>
          <p:nvPr>
            <p:ph idx="1"/>
          </p:nvPr>
        </p:nvSpPr>
        <p:spPr>
          <a:xfrm>
            <a:off x="153705" y="1710267"/>
            <a:ext cx="8772581" cy="4690533"/>
          </a:xfrm>
        </p:spPr>
        <p:txBody>
          <a:bodyPr>
            <a:normAutofit fontScale="92500" lnSpcReduction="10000"/>
          </a:bodyPr>
          <a:lstStyle/>
          <a:p>
            <a:r>
              <a:rPr lang="en-GB" dirty="0" smtClean="0"/>
              <a:t>Change the format e.g. </a:t>
            </a:r>
          </a:p>
          <a:p>
            <a:pPr lvl="1"/>
            <a:r>
              <a:rPr lang="en-GB" dirty="0" smtClean="0"/>
              <a:t>Word </a:t>
            </a:r>
            <a:r>
              <a:rPr lang="en-GB" dirty="0" smtClean="0">
                <a:sym typeface="Wingdings" pitchFamily="2" charset="2"/>
              </a:rPr>
              <a:t> PDF/A</a:t>
            </a:r>
          </a:p>
          <a:p>
            <a:pPr lvl="2"/>
            <a:r>
              <a:rPr lang="en-GB" dirty="0" smtClean="0">
                <a:sym typeface="Wingdings" pitchFamily="2" charset="2"/>
              </a:rPr>
              <a:t>PDF/A does not support macros</a:t>
            </a:r>
          </a:p>
          <a:p>
            <a:pPr lvl="1"/>
            <a:r>
              <a:rPr lang="en-GB" dirty="0" smtClean="0">
                <a:sym typeface="Wingdings" pitchFamily="2" charset="2"/>
              </a:rPr>
              <a:t>GIF  JPEG2000</a:t>
            </a:r>
          </a:p>
          <a:p>
            <a:pPr lvl="2"/>
            <a:r>
              <a:rPr lang="en-GB" dirty="0" smtClean="0">
                <a:sym typeface="Wingdings" pitchFamily="2" charset="2"/>
              </a:rPr>
              <a:t>Resolution/ colour depth…….</a:t>
            </a:r>
          </a:p>
          <a:p>
            <a:pPr lvl="1"/>
            <a:r>
              <a:rPr lang="en-GB" dirty="0" smtClean="0">
                <a:sym typeface="Wingdings" pitchFamily="2" charset="2"/>
              </a:rPr>
              <a:t>Excel table  FITS file</a:t>
            </a:r>
          </a:p>
          <a:p>
            <a:pPr lvl="2"/>
            <a:r>
              <a:rPr lang="en-GB" dirty="0" smtClean="0">
                <a:sym typeface="Wingdings" pitchFamily="2" charset="2"/>
              </a:rPr>
              <a:t>NB FITS does not support formulae</a:t>
            </a:r>
          </a:p>
          <a:p>
            <a:pPr lvl="1"/>
            <a:r>
              <a:rPr lang="en-GB" dirty="0" smtClean="0">
                <a:sym typeface="Wingdings" pitchFamily="2" charset="2"/>
              </a:rPr>
              <a:t>Old EO or proprietary format  HDF</a:t>
            </a:r>
          </a:p>
          <a:p>
            <a:pPr lvl="2"/>
            <a:r>
              <a:rPr lang="en-GB" dirty="0" smtClean="0">
                <a:sym typeface="Wingdings" pitchFamily="2" charset="2"/>
              </a:rPr>
              <a:t>Certainly need to change STRUCTURE RepInfo </a:t>
            </a:r>
          </a:p>
          <a:p>
            <a:pPr lvl="2"/>
            <a:r>
              <a:rPr lang="en-GB" dirty="0" smtClean="0">
                <a:sym typeface="Wingdings" pitchFamily="2" charset="2"/>
              </a:rPr>
              <a:t>May need to change SEMANTIC RepInfo</a:t>
            </a:r>
          </a:p>
          <a:p>
            <a:r>
              <a:rPr lang="en-GB" dirty="0" smtClean="0">
                <a:sym typeface="Wingdings" pitchFamily="2" charset="2"/>
              </a:rPr>
              <a:t>We can help with making the decision whether or not to transform</a:t>
            </a:r>
          </a:p>
          <a:p>
            <a:pPr lvl="1"/>
            <a:endParaRPr lang="en-GB" dirty="0" smtClean="0">
              <a:sym typeface="Wingdings" pitchFamily="2" charset="2"/>
            </a:endParaRPr>
          </a:p>
          <a:p>
            <a:pPr lvl="1"/>
            <a:endParaRPr lang="en-GB" dirty="0"/>
          </a:p>
        </p:txBody>
      </p:sp>
    </p:spTree>
    <p:extLst>
      <p:ext uri="{BB962C8B-B14F-4D97-AF65-F5344CB8AC3E}">
        <p14:creationId xmlns:p14="http://schemas.microsoft.com/office/powerpoint/2010/main" val="24661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Hand-over</a:t>
            </a:r>
            <a:endParaRPr lang="en-GB" dirty="0"/>
          </a:p>
        </p:txBody>
      </p:sp>
      <p:sp>
        <p:nvSpPr>
          <p:cNvPr id="3" name="Content Placeholder 2"/>
          <p:cNvSpPr>
            <a:spLocks noGrp="1"/>
          </p:cNvSpPr>
          <p:nvPr>
            <p:ph idx="1"/>
          </p:nvPr>
        </p:nvSpPr>
        <p:spPr>
          <a:xfrm>
            <a:off x="457200" y="1417638"/>
            <a:ext cx="8229600" cy="4708525"/>
          </a:xfrm>
        </p:spPr>
        <p:txBody>
          <a:bodyPr>
            <a:normAutofit lnSpcReduction="10000"/>
          </a:bodyPr>
          <a:lstStyle/>
          <a:p>
            <a:r>
              <a:rPr lang="en-GB" dirty="0" smtClean="0"/>
              <a:t>Preservation requires funding</a:t>
            </a:r>
          </a:p>
          <a:p>
            <a:r>
              <a:rPr lang="en-GB" dirty="0" smtClean="0"/>
              <a:t>Funding for a dataset (or a repository) may stop</a:t>
            </a:r>
          </a:p>
          <a:p>
            <a:r>
              <a:rPr lang="en-GB" dirty="0" smtClean="0"/>
              <a:t> Need to be ready to hand over everything needed for preservation</a:t>
            </a:r>
          </a:p>
          <a:p>
            <a:pPr lvl="1"/>
            <a:r>
              <a:rPr lang="en-GB" dirty="0" smtClean="0"/>
              <a:t>OAIS (ISO 14721) defines “Archival Information Package (AIP).</a:t>
            </a:r>
          </a:p>
          <a:p>
            <a:pPr lvl="1"/>
            <a:r>
              <a:rPr lang="en-GB" dirty="0" smtClean="0"/>
              <a:t>Issues:</a:t>
            </a:r>
          </a:p>
          <a:p>
            <a:pPr lvl="2"/>
            <a:r>
              <a:rPr lang="en-GB" dirty="0" smtClean="0"/>
              <a:t>Storage naming conventions</a:t>
            </a:r>
          </a:p>
          <a:p>
            <a:pPr lvl="2"/>
            <a:r>
              <a:rPr lang="en-GB" dirty="0" smtClean="0"/>
              <a:t>Representation Information </a:t>
            </a:r>
          </a:p>
          <a:p>
            <a:pPr lvl="2"/>
            <a:r>
              <a:rPr lang="en-GB" dirty="0" smtClean="0"/>
              <a:t>Provenance</a:t>
            </a:r>
          </a:p>
          <a:p>
            <a:pPr lvl="2"/>
            <a:r>
              <a:rPr lang="en-GB" dirty="0" smtClean="0"/>
              <a:t>….</a:t>
            </a:r>
          </a:p>
        </p:txBody>
      </p:sp>
    </p:spTree>
    <p:extLst>
      <p:ext uri="{BB962C8B-B14F-4D97-AF65-F5344CB8AC3E}">
        <p14:creationId xmlns:p14="http://schemas.microsoft.com/office/powerpoint/2010/main" val="145179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When things changes</a:t>
            </a:r>
            <a:endParaRPr lang="en-GB" dirty="0"/>
          </a:p>
        </p:txBody>
      </p:sp>
      <p:sp>
        <p:nvSpPr>
          <p:cNvPr id="3" name="Segnaposto contenuto 2"/>
          <p:cNvSpPr>
            <a:spLocks noGrp="1"/>
          </p:cNvSpPr>
          <p:nvPr>
            <p:ph idx="1"/>
          </p:nvPr>
        </p:nvSpPr>
        <p:spPr>
          <a:xfrm>
            <a:off x="0" y="1843559"/>
            <a:ext cx="8772581" cy="4318000"/>
          </a:xfrm>
        </p:spPr>
        <p:txBody>
          <a:bodyPr>
            <a:normAutofit fontScale="92500" lnSpcReduction="10000"/>
          </a:bodyPr>
          <a:lstStyle/>
          <a:p>
            <a:pPr>
              <a:lnSpc>
                <a:spcPct val="130000"/>
              </a:lnSpc>
            </a:pPr>
            <a:r>
              <a:rPr lang="en-GB" dirty="0" smtClean="0"/>
              <a:t>We need to:</a:t>
            </a:r>
            <a:endParaRPr lang="en-GB" dirty="0"/>
          </a:p>
          <a:p>
            <a:pPr lvl="1">
              <a:lnSpc>
                <a:spcPct val="130000"/>
              </a:lnSpc>
            </a:pPr>
            <a:r>
              <a:rPr lang="en-GB" dirty="0" smtClean="0"/>
              <a:t>Know something has changed </a:t>
            </a:r>
          </a:p>
          <a:p>
            <a:pPr lvl="1">
              <a:lnSpc>
                <a:spcPct val="130000"/>
              </a:lnSpc>
            </a:pPr>
            <a:r>
              <a:rPr lang="en-GB" dirty="0" smtClean="0"/>
              <a:t>Identify the implications of that change</a:t>
            </a:r>
          </a:p>
          <a:p>
            <a:pPr lvl="1">
              <a:lnSpc>
                <a:spcPct val="130000"/>
              </a:lnSpc>
            </a:pPr>
            <a:r>
              <a:rPr lang="en-GB" dirty="0" smtClean="0"/>
              <a:t>Decide on the best course of action for preservation</a:t>
            </a:r>
          </a:p>
          <a:p>
            <a:pPr lvl="1">
              <a:lnSpc>
                <a:spcPct val="130000"/>
              </a:lnSpc>
            </a:pPr>
            <a:r>
              <a:rPr lang="en-GB" dirty="0" smtClean="0"/>
              <a:t>What RepInfo we need to fill the gaps</a:t>
            </a:r>
          </a:p>
          <a:p>
            <a:pPr lvl="2">
              <a:lnSpc>
                <a:spcPct val="130000"/>
              </a:lnSpc>
            </a:pPr>
            <a:r>
              <a:rPr lang="en-GB" dirty="0" smtClean="0"/>
              <a:t>Created by someone else or creating a new one</a:t>
            </a:r>
          </a:p>
          <a:p>
            <a:pPr lvl="1">
              <a:lnSpc>
                <a:spcPct val="130000"/>
              </a:lnSpc>
            </a:pPr>
            <a:r>
              <a:rPr lang="en-GB" dirty="0" smtClean="0"/>
              <a:t>If transformed: how to ma</a:t>
            </a:r>
            <a:r>
              <a:rPr lang="it-IT" dirty="0" smtClean="0"/>
              <a:t>i</a:t>
            </a:r>
            <a:r>
              <a:rPr lang="en-GB" dirty="0" err="1" smtClean="0"/>
              <a:t>ntain</a:t>
            </a:r>
            <a:r>
              <a:rPr lang="en-GB" dirty="0" smtClean="0"/>
              <a:t> data authenticity</a:t>
            </a:r>
          </a:p>
          <a:p>
            <a:pPr lvl="1">
              <a:lnSpc>
                <a:spcPct val="130000"/>
              </a:lnSpc>
            </a:pPr>
            <a:r>
              <a:rPr lang="en-GB" dirty="0" smtClean="0"/>
              <a:t>Alternatively: hand it over to another repository</a:t>
            </a:r>
          </a:p>
          <a:p>
            <a:pPr lvl="1">
              <a:lnSpc>
                <a:spcPct val="130000"/>
              </a:lnSpc>
            </a:pPr>
            <a:r>
              <a:rPr lang="en-GB" dirty="0" smtClean="0"/>
              <a:t>Make sure data continues to be usable</a:t>
            </a:r>
          </a:p>
          <a:p>
            <a:pPr lvl="1"/>
            <a:endParaRPr lang="en-GB" dirty="0" smtClean="0"/>
          </a:p>
          <a:p>
            <a:endParaRPr lang="en-GB" dirty="0"/>
          </a:p>
        </p:txBody>
      </p:sp>
      <p:grpSp>
        <p:nvGrpSpPr>
          <p:cNvPr id="15" name="Group 14"/>
          <p:cNvGrpSpPr/>
          <p:nvPr/>
        </p:nvGrpSpPr>
        <p:grpSpPr>
          <a:xfrm>
            <a:off x="4559905" y="1881189"/>
            <a:ext cx="4464700" cy="472553"/>
            <a:chOff x="4559905" y="1982782"/>
            <a:chExt cx="4464700" cy="472553"/>
          </a:xfrm>
        </p:grpSpPr>
        <p:sp>
          <p:nvSpPr>
            <p:cNvPr id="4" name="Rounded Rectangle 26"/>
            <p:cNvSpPr/>
            <p:nvPr/>
          </p:nvSpPr>
          <p:spPr>
            <a:xfrm>
              <a:off x="7809470" y="1982782"/>
              <a:ext cx="1215135" cy="47255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smtClean="0">
                  <a:solidFill>
                    <a:schemeClr val="tx1"/>
                  </a:solidFill>
                </a:rPr>
                <a:t>Orchestration Service</a:t>
              </a:r>
              <a:endParaRPr lang="en-GB" sz="1100" b="1" dirty="0">
                <a:solidFill>
                  <a:schemeClr val="tx1"/>
                </a:solidFill>
              </a:endParaRPr>
            </a:p>
          </p:txBody>
        </p:sp>
        <p:cxnSp>
          <p:nvCxnSpPr>
            <p:cNvPr id="6" name="Connettore 2 5"/>
            <p:cNvCxnSpPr/>
            <p:nvPr/>
          </p:nvCxnSpPr>
          <p:spPr>
            <a:xfrm>
              <a:off x="4559905" y="2261809"/>
              <a:ext cx="2963333" cy="12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6216952" y="2444035"/>
            <a:ext cx="2807653" cy="472553"/>
            <a:chOff x="6216952" y="2545628"/>
            <a:chExt cx="2807653" cy="472553"/>
          </a:xfrm>
        </p:grpSpPr>
        <p:sp>
          <p:nvSpPr>
            <p:cNvPr id="7" name="Rounded Rectangle 25"/>
            <p:cNvSpPr/>
            <p:nvPr/>
          </p:nvSpPr>
          <p:spPr>
            <a:xfrm>
              <a:off x="7809470" y="2545628"/>
              <a:ext cx="1215135" cy="47255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smtClean="0">
                  <a:solidFill>
                    <a:schemeClr val="tx1"/>
                  </a:solidFill>
                </a:rPr>
                <a:t>Gap Identification Service</a:t>
              </a:r>
              <a:endParaRPr lang="en-GB" sz="1100" b="1" dirty="0">
                <a:solidFill>
                  <a:schemeClr val="tx1"/>
                </a:solidFill>
              </a:endParaRPr>
            </a:p>
          </p:txBody>
        </p:sp>
        <p:cxnSp>
          <p:nvCxnSpPr>
            <p:cNvPr id="9" name="Connettore 2 8"/>
            <p:cNvCxnSpPr/>
            <p:nvPr/>
          </p:nvCxnSpPr>
          <p:spPr>
            <a:xfrm>
              <a:off x="6216952" y="2794000"/>
              <a:ext cx="13062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7232952" y="2981094"/>
            <a:ext cx="1878965" cy="472553"/>
            <a:chOff x="7232952" y="3082687"/>
            <a:chExt cx="1878965" cy="472553"/>
          </a:xfrm>
        </p:grpSpPr>
        <p:sp>
          <p:nvSpPr>
            <p:cNvPr id="12" name="Oval 28"/>
            <p:cNvSpPr/>
            <p:nvPr/>
          </p:nvSpPr>
          <p:spPr>
            <a:xfrm>
              <a:off x="7797375" y="3082687"/>
              <a:ext cx="1314542" cy="4725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dirty="0" smtClean="0">
                  <a:solidFill>
                    <a:schemeClr val="tx1"/>
                  </a:solidFill>
                </a:rPr>
                <a:t>Preservation Strategy </a:t>
              </a:r>
              <a:r>
                <a:rPr lang="en-GB" sz="1050" b="1" dirty="0" err="1" smtClean="0">
                  <a:solidFill>
                    <a:schemeClr val="tx1"/>
                  </a:solidFill>
                </a:rPr>
                <a:t>Tk</a:t>
              </a:r>
              <a:r>
                <a:rPr lang="en-GB" sz="1050" b="1" dirty="0" smtClean="0">
                  <a:solidFill>
                    <a:schemeClr val="tx1"/>
                  </a:solidFill>
                </a:rPr>
                <a:t> </a:t>
              </a:r>
              <a:endParaRPr lang="en-GB" sz="1050" b="1" dirty="0">
                <a:solidFill>
                  <a:schemeClr val="tx1"/>
                </a:solidFill>
              </a:endParaRPr>
            </a:p>
          </p:txBody>
        </p:sp>
        <p:cxnSp>
          <p:nvCxnSpPr>
            <p:cNvPr id="14" name="Connettore 2 13"/>
            <p:cNvCxnSpPr/>
            <p:nvPr/>
          </p:nvCxnSpPr>
          <p:spPr>
            <a:xfrm>
              <a:off x="7232952" y="3282679"/>
              <a:ext cx="2902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6216952" y="3514122"/>
            <a:ext cx="2807653" cy="472553"/>
            <a:chOff x="6216952" y="3615715"/>
            <a:chExt cx="2807653" cy="472553"/>
          </a:xfrm>
        </p:grpSpPr>
        <p:sp>
          <p:nvSpPr>
            <p:cNvPr id="16" name="Rounded Rectangle 27"/>
            <p:cNvSpPr/>
            <p:nvPr/>
          </p:nvSpPr>
          <p:spPr>
            <a:xfrm>
              <a:off x="7854475" y="3615715"/>
              <a:ext cx="1170130" cy="47255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smtClean="0">
                  <a:solidFill>
                    <a:schemeClr val="tx1"/>
                  </a:solidFill>
                </a:rPr>
                <a:t>RepInfo Registry Service</a:t>
              </a:r>
              <a:endParaRPr lang="en-GB" sz="1100" b="1" dirty="0">
                <a:solidFill>
                  <a:schemeClr val="tx1"/>
                </a:solidFill>
              </a:endParaRPr>
            </a:p>
          </p:txBody>
        </p:sp>
        <p:cxnSp>
          <p:nvCxnSpPr>
            <p:cNvPr id="17" name="Connettore 2 16"/>
            <p:cNvCxnSpPr/>
            <p:nvPr/>
          </p:nvCxnSpPr>
          <p:spPr>
            <a:xfrm>
              <a:off x="6216952" y="3768877"/>
              <a:ext cx="13062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7021285" y="4232485"/>
            <a:ext cx="2019897" cy="472553"/>
            <a:chOff x="7021285" y="4334078"/>
            <a:chExt cx="2019897" cy="472553"/>
          </a:xfrm>
        </p:grpSpPr>
        <p:sp>
          <p:nvSpPr>
            <p:cNvPr id="18" name="Oval 29"/>
            <p:cNvSpPr/>
            <p:nvPr/>
          </p:nvSpPr>
          <p:spPr>
            <a:xfrm>
              <a:off x="7809470" y="4334078"/>
              <a:ext cx="1231712" cy="4725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050" b="1" dirty="0" smtClean="0">
                  <a:solidFill>
                    <a:schemeClr val="tx1"/>
                  </a:solidFill>
                </a:rPr>
                <a:t>Authenticity Toolkit</a:t>
              </a:r>
              <a:endParaRPr lang="en-GB" sz="1050" b="1" dirty="0">
                <a:solidFill>
                  <a:schemeClr val="tx1"/>
                </a:solidFill>
              </a:endParaRPr>
            </a:p>
          </p:txBody>
        </p:sp>
        <p:cxnSp>
          <p:nvCxnSpPr>
            <p:cNvPr id="19" name="Connettore 2 18"/>
            <p:cNvCxnSpPr/>
            <p:nvPr/>
          </p:nvCxnSpPr>
          <p:spPr>
            <a:xfrm>
              <a:off x="7021285" y="4591337"/>
              <a:ext cx="5019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7021285" y="4831693"/>
            <a:ext cx="2019897" cy="316048"/>
            <a:chOff x="7004708" y="4933286"/>
            <a:chExt cx="2019897" cy="316048"/>
          </a:xfrm>
        </p:grpSpPr>
        <p:sp>
          <p:nvSpPr>
            <p:cNvPr id="21" name="Rounded Rectangle 24"/>
            <p:cNvSpPr/>
            <p:nvPr/>
          </p:nvSpPr>
          <p:spPr>
            <a:xfrm>
              <a:off x="7854475" y="4933286"/>
              <a:ext cx="1170130" cy="316048"/>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smtClean="0">
                  <a:solidFill>
                    <a:schemeClr val="tx1"/>
                  </a:solidFill>
                </a:rPr>
                <a:t>Storage Service</a:t>
              </a:r>
              <a:endParaRPr lang="en-GB" sz="1100" b="1" dirty="0">
                <a:solidFill>
                  <a:schemeClr val="tx1"/>
                </a:solidFill>
              </a:endParaRPr>
            </a:p>
          </p:txBody>
        </p:sp>
        <p:cxnSp>
          <p:nvCxnSpPr>
            <p:cNvPr id="22" name="Connettore 2 21"/>
            <p:cNvCxnSpPr/>
            <p:nvPr/>
          </p:nvCxnSpPr>
          <p:spPr>
            <a:xfrm>
              <a:off x="7004708" y="5058213"/>
              <a:ext cx="5185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5799221" y="5385748"/>
            <a:ext cx="3280734" cy="1019445"/>
            <a:chOff x="5799221" y="5826006"/>
            <a:chExt cx="3280734" cy="1019445"/>
          </a:xfrm>
        </p:grpSpPr>
        <p:grpSp>
          <p:nvGrpSpPr>
            <p:cNvPr id="24" name="Group 23"/>
            <p:cNvGrpSpPr/>
            <p:nvPr/>
          </p:nvGrpSpPr>
          <p:grpSpPr>
            <a:xfrm>
              <a:off x="7797375" y="5826006"/>
              <a:ext cx="1282580" cy="1019445"/>
              <a:chOff x="7277583" y="5569412"/>
              <a:chExt cx="1802372" cy="1276040"/>
            </a:xfrm>
          </p:grpSpPr>
          <p:sp>
            <p:nvSpPr>
              <p:cNvPr id="25" name="Oval 24"/>
              <p:cNvSpPr>
                <a:spLocks noChangeAspect="1"/>
              </p:cNvSpPr>
              <p:nvPr/>
            </p:nvSpPr>
            <p:spPr>
              <a:xfrm>
                <a:off x="7277583" y="6332262"/>
                <a:ext cx="837095" cy="513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600" b="1" dirty="0" smtClean="0">
                    <a:solidFill>
                      <a:schemeClr val="tx1"/>
                    </a:solidFill>
                  </a:rPr>
                  <a:t>Data Virtualisation Toolkit</a:t>
                </a:r>
                <a:endParaRPr lang="en-GB" sz="600" b="1" dirty="0">
                  <a:solidFill>
                    <a:schemeClr val="tx1"/>
                  </a:solidFill>
                </a:endParaRPr>
              </a:p>
            </p:txBody>
          </p:sp>
          <p:sp>
            <p:nvSpPr>
              <p:cNvPr id="26" name="Oval 25"/>
              <p:cNvSpPr>
                <a:spLocks noChangeAspect="1"/>
              </p:cNvSpPr>
              <p:nvPr/>
            </p:nvSpPr>
            <p:spPr>
              <a:xfrm>
                <a:off x="8242860" y="6332262"/>
                <a:ext cx="837095" cy="513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600" b="1" dirty="0" smtClean="0">
                    <a:solidFill>
                      <a:schemeClr val="tx1"/>
                    </a:solidFill>
                  </a:rPr>
                  <a:t>Process Virtualisation Toolkit</a:t>
                </a:r>
                <a:endParaRPr lang="en-GB" sz="600" b="1" dirty="0">
                  <a:solidFill>
                    <a:schemeClr val="tx1"/>
                  </a:solidFill>
                </a:endParaRPr>
              </a:p>
            </p:txBody>
          </p:sp>
          <p:sp>
            <p:nvSpPr>
              <p:cNvPr id="27" name="Oval 26"/>
              <p:cNvSpPr>
                <a:spLocks noChangeAspect="1"/>
              </p:cNvSpPr>
              <p:nvPr/>
            </p:nvSpPr>
            <p:spPr>
              <a:xfrm>
                <a:off x="7963619" y="5569412"/>
                <a:ext cx="648075" cy="513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600" b="1" dirty="0" smtClean="0">
                    <a:solidFill>
                      <a:schemeClr val="tx1"/>
                    </a:solidFill>
                  </a:rPr>
                  <a:t>RepInfo Toolkit</a:t>
                </a:r>
                <a:endParaRPr lang="en-GB" sz="600" b="1" dirty="0">
                  <a:solidFill>
                    <a:schemeClr val="tx1"/>
                  </a:solidFill>
                </a:endParaRPr>
              </a:p>
            </p:txBody>
          </p:sp>
          <p:cxnSp>
            <p:nvCxnSpPr>
              <p:cNvPr id="28" name="Straight Arrow Connector 27"/>
              <p:cNvCxnSpPr>
                <a:cxnSpLocks noChangeAspect="1"/>
                <a:stCxn id="27" idx="4"/>
                <a:endCxn id="25" idx="0"/>
              </p:cNvCxnSpPr>
              <p:nvPr/>
            </p:nvCxnSpPr>
            <p:spPr>
              <a:xfrm flipH="1">
                <a:off x="7696131" y="6082602"/>
                <a:ext cx="591526" cy="2496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noChangeAspect="1"/>
                <a:stCxn id="27" idx="4"/>
                <a:endCxn id="26" idx="0"/>
              </p:cNvCxnSpPr>
              <p:nvPr/>
            </p:nvCxnSpPr>
            <p:spPr>
              <a:xfrm>
                <a:off x="8287657" y="6082602"/>
                <a:ext cx="373751" cy="2496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Connettore 2 21"/>
            <p:cNvCxnSpPr/>
            <p:nvPr/>
          </p:nvCxnSpPr>
          <p:spPr>
            <a:xfrm>
              <a:off x="5799221" y="5903280"/>
              <a:ext cx="20718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2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21" y="604186"/>
            <a:ext cx="6781800" cy="800100"/>
          </a:xfrm>
        </p:spPr>
        <p:txBody>
          <a:bodyPr>
            <a:normAutofit fontScale="90000"/>
          </a:bodyPr>
          <a:lstStyle/>
          <a:p>
            <a:r>
              <a:rPr lang="en-GB" dirty="0" smtClean="0"/>
              <a:t>How do we know that the services:</a:t>
            </a:r>
            <a:endParaRPr lang="en-GB" dirty="0"/>
          </a:p>
        </p:txBody>
      </p:sp>
      <p:sp>
        <p:nvSpPr>
          <p:cNvPr id="5" name="Segnaposto contenuto 4"/>
          <p:cNvSpPr>
            <a:spLocks noGrp="1"/>
          </p:cNvSpPr>
          <p:nvPr>
            <p:ph idx="1"/>
          </p:nvPr>
        </p:nvSpPr>
        <p:spPr/>
        <p:txBody>
          <a:bodyPr/>
          <a:lstStyle/>
          <a:p>
            <a:r>
              <a:rPr lang="en-GB" dirty="0" smtClean="0"/>
              <a:t>Satisfy a general demand? </a:t>
            </a:r>
          </a:p>
          <a:p>
            <a:r>
              <a:rPr lang="en-GB" dirty="0" smtClean="0"/>
              <a:t>Help with preservation?</a:t>
            </a:r>
          </a:p>
          <a:p>
            <a:endParaRPr lang="en-GB" dirty="0"/>
          </a:p>
          <a:p>
            <a:r>
              <a:rPr lang="en-GB" dirty="0" smtClean="0"/>
              <a:t>Evidence</a:t>
            </a:r>
          </a:p>
          <a:p>
            <a:pPr marL="0" indent="0">
              <a:buNone/>
            </a:pPr>
            <a:endParaRPr lang="en-GB" dirty="0"/>
          </a:p>
        </p:txBody>
      </p:sp>
    </p:spTree>
    <p:extLst>
      <p:ext uri="{BB962C8B-B14F-4D97-AF65-F5344CB8AC3E}">
        <p14:creationId xmlns:p14="http://schemas.microsoft.com/office/powerpoint/2010/main" val="282449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Parse.Insight</a:t>
            </a:r>
            <a:r>
              <a:rPr lang="en-GB" dirty="0" smtClean="0"/>
              <a:t> survey</a:t>
            </a:r>
            <a:endParaRPr lang="en-GB"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t="4614" r="-674"/>
          <a:stretch>
            <a:fillRect/>
          </a:stretch>
        </p:blipFill>
        <p:spPr>
          <a:xfrm>
            <a:off x="0" y="1511905"/>
            <a:ext cx="9240762" cy="5346095"/>
          </a:xfrm>
          <a:prstGeom prst="rect">
            <a:avLst/>
          </a:prstGeom>
        </p:spPr>
      </p:pic>
      <p:sp>
        <p:nvSpPr>
          <p:cNvPr id="5" name="Text Box 7"/>
          <p:cNvSpPr txBox="1">
            <a:spLocks noChangeArrowheads="1"/>
          </p:cNvSpPr>
          <p:nvPr/>
        </p:nvSpPr>
        <p:spPr bwMode="auto">
          <a:xfrm>
            <a:off x="1987777" y="5713186"/>
            <a:ext cx="1285875" cy="1023938"/>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100" b="1"/>
              <a:t>Researchers:</a:t>
            </a:r>
          </a:p>
          <a:p>
            <a:r>
              <a:rPr lang="en-GB" sz="1100" b="1"/>
              <a:t>1/3 Europe</a:t>
            </a:r>
          </a:p>
          <a:p>
            <a:r>
              <a:rPr lang="en-GB" sz="1100" b="1"/>
              <a:t>1/3 USA</a:t>
            </a:r>
          </a:p>
          <a:p>
            <a:r>
              <a:rPr lang="en-GB" sz="1100" b="1"/>
              <a:t>1/3 rest of world</a:t>
            </a:r>
          </a:p>
        </p:txBody>
      </p:sp>
      <p:sp>
        <p:nvSpPr>
          <p:cNvPr id="6" name="Text Box 7"/>
          <p:cNvSpPr txBox="1">
            <a:spLocks noChangeArrowheads="1"/>
          </p:cNvSpPr>
          <p:nvPr/>
        </p:nvSpPr>
        <p:spPr bwMode="auto">
          <a:xfrm>
            <a:off x="6072188" y="5428857"/>
            <a:ext cx="1500187" cy="127727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100" b="1" dirty="0" smtClean="0"/>
              <a:t>Responses from researchers, data managers and publishers:</a:t>
            </a:r>
            <a:endParaRPr lang="en-GB" sz="1100" b="1" dirty="0"/>
          </a:p>
          <a:p>
            <a:r>
              <a:rPr lang="en-GB" sz="1100" b="1" dirty="0"/>
              <a:t>44% Europe</a:t>
            </a:r>
          </a:p>
          <a:p>
            <a:r>
              <a:rPr lang="en-GB" sz="1100" b="1" dirty="0"/>
              <a:t>33% USA</a:t>
            </a:r>
          </a:p>
          <a:p>
            <a:r>
              <a:rPr lang="en-GB" sz="1100" b="1" dirty="0"/>
              <a:t>23% rest of world</a:t>
            </a:r>
          </a:p>
        </p:txBody>
      </p:sp>
    </p:spTree>
    <p:extLst>
      <p:ext uri="{BB962C8B-B14F-4D97-AF65-F5344CB8AC3E}">
        <p14:creationId xmlns:p14="http://schemas.microsoft.com/office/powerpoint/2010/main" val="15024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nl-NL" sz="4000" dirty="0" smtClean="0"/>
              <a:t>Threats to preservation (R)</a:t>
            </a:r>
            <a:endParaRPr lang="en-US" sz="4000" dirty="0" smtClean="0"/>
          </a:p>
        </p:txBody>
      </p:sp>
      <p:sp>
        <p:nvSpPr>
          <p:cNvPr id="6" name="Vertical Text Placeholder 5"/>
          <p:cNvSpPr>
            <a:spLocks noGrp="1"/>
          </p:cNvSpPr>
          <p:nvPr>
            <p:ph type="body" orient="vert" idx="1"/>
          </p:nvPr>
        </p:nvSpPr>
        <p:spPr/>
        <p:txBody>
          <a:bodyPr/>
          <a:lstStyle/>
          <a:p>
            <a:endParaRPr lang="en-GB"/>
          </a:p>
        </p:txBody>
      </p:sp>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1363663"/>
            <a:ext cx="838993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44" name="Rectangle 6"/>
          <p:cNvSpPr>
            <a:spLocks noChangeArrowheads="1"/>
          </p:cNvSpPr>
          <p:nvPr/>
        </p:nvSpPr>
        <p:spPr bwMode="auto">
          <a:xfrm>
            <a:off x="654050" y="1346200"/>
            <a:ext cx="4176713" cy="424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b="1"/>
          </a:p>
        </p:txBody>
      </p:sp>
      <p:sp>
        <p:nvSpPr>
          <p:cNvPr id="61445" name="Rectangle 5"/>
          <p:cNvSpPr>
            <a:spLocks noChangeArrowheads="1"/>
          </p:cNvSpPr>
          <p:nvPr/>
        </p:nvSpPr>
        <p:spPr bwMode="auto">
          <a:xfrm>
            <a:off x="150813" y="1489075"/>
            <a:ext cx="478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1600" b="1" dirty="0"/>
              <a:t>The ones we trust to look after the digital holdings may let us down</a:t>
            </a:r>
            <a:endParaRPr lang="nl-NL" sz="1600" b="1" dirty="0"/>
          </a:p>
        </p:txBody>
      </p:sp>
      <p:sp>
        <p:nvSpPr>
          <p:cNvPr id="61446" name="Rectangle 7"/>
          <p:cNvSpPr>
            <a:spLocks noChangeArrowheads="1"/>
          </p:cNvSpPr>
          <p:nvPr/>
        </p:nvSpPr>
        <p:spPr bwMode="auto">
          <a:xfrm>
            <a:off x="150813" y="2149475"/>
            <a:ext cx="4676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b="1" dirty="0"/>
              <a:t>The current custodian of the data may cease to exist</a:t>
            </a:r>
          </a:p>
        </p:txBody>
      </p:sp>
      <p:sp>
        <p:nvSpPr>
          <p:cNvPr id="61447" name="Rectangle 8"/>
          <p:cNvSpPr>
            <a:spLocks noChangeArrowheads="1"/>
          </p:cNvSpPr>
          <p:nvPr/>
        </p:nvSpPr>
        <p:spPr bwMode="auto">
          <a:xfrm>
            <a:off x="150813" y="2733675"/>
            <a:ext cx="467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r>
              <a:rPr lang="en-GB" sz="1600" b="1" dirty="0"/>
              <a:t>Loss of ability to identify the location of data</a:t>
            </a:r>
          </a:p>
        </p:txBody>
      </p:sp>
      <p:sp>
        <p:nvSpPr>
          <p:cNvPr id="61448" name="Rectangle 9"/>
          <p:cNvSpPr>
            <a:spLocks noChangeArrowheads="1"/>
          </p:cNvSpPr>
          <p:nvPr/>
        </p:nvSpPr>
        <p:spPr bwMode="auto">
          <a:xfrm>
            <a:off x="150813" y="3298825"/>
            <a:ext cx="478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dirty="0"/>
              <a:t>Access and use restrictions may not be respected in the future</a:t>
            </a:r>
          </a:p>
        </p:txBody>
      </p:sp>
      <p:sp>
        <p:nvSpPr>
          <p:cNvPr id="61449" name="Rectangle 10"/>
          <p:cNvSpPr>
            <a:spLocks noChangeArrowheads="1"/>
          </p:cNvSpPr>
          <p:nvPr/>
        </p:nvSpPr>
        <p:spPr bwMode="auto">
          <a:xfrm>
            <a:off x="150813" y="3937000"/>
            <a:ext cx="4787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GB" sz="1600" b="1" dirty="0"/>
              <a:t>Evidence may be lost</a:t>
            </a:r>
          </a:p>
        </p:txBody>
      </p:sp>
      <p:sp>
        <p:nvSpPr>
          <p:cNvPr id="61450" name="Rectangle 11"/>
          <p:cNvSpPr>
            <a:spLocks noChangeArrowheads="1"/>
          </p:cNvSpPr>
          <p:nvPr/>
        </p:nvSpPr>
        <p:spPr bwMode="auto">
          <a:xfrm>
            <a:off x="150813" y="4513263"/>
            <a:ext cx="4787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GB" sz="1600" b="1" dirty="0"/>
              <a:t>Lack of sustainable hardware/software</a:t>
            </a:r>
          </a:p>
        </p:txBody>
      </p:sp>
      <p:sp>
        <p:nvSpPr>
          <p:cNvPr id="61451" name="Rectangle 12"/>
          <p:cNvSpPr>
            <a:spLocks noChangeArrowheads="1"/>
          </p:cNvSpPr>
          <p:nvPr/>
        </p:nvSpPr>
        <p:spPr bwMode="auto">
          <a:xfrm>
            <a:off x="150813" y="4945063"/>
            <a:ext cx="478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600" b="1" dirty="0"/>
              <a:t>Users may be unable to understand or use the data</a:t>
            </a:r>
          </a:p>
        </p:txBody>
      </p:sp>
      <p:cxnSp>
        <p:nvCxnSpPr>
          <p:cNvPr id="61452" name="Straight Connector 12"/>
          <p:cNvCxnSpPr>
            <a:cxnSpLocks noChangeShapeType="1"/>
          </p:cNvCxnSpPr>
          <p:nvPr/>
        </p:nvCxnSpPr>
        <p:spPr bwMode="auto">
          <a:xfrm rot="16200000" flipV="1">
            <a:off x="4610100" y="3606800"/>
            <a:ext cx="4357688" cy="71438"/>
          </a:xfrm>
          <a:prstGeom prst="line">
            <a:avLst/>
          </a:prstGeom>
          <a:noFill/>
          <a:ln w="63500" algn="ctr">
            <a:solidFill>
              <a:srgbClr val="00B0F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2847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nl-NL" sz="4000" dirty="0" smtClean="0"/>
              <a:t>Threats to preservation (R)</a:t>
            </a:r>
            <a:endParaRPr lang="en-US" sz="4000" dirty="0" smtClean="0"/>
          </a:p>
        </p:txBody>
      </p:sp>
      <p:sp>
        <p:nvSpPr>
          <p:cNvPr id="6" name="Vertical Text Placeholder 5"/>
          <p:cNvSpPr>
            <a:spLocks noGrp="1"/>
          </p:cNvSpPr>
          <p:nvPr>
            <p:ph type="body" orient="vert" idx="1"/>
          </p:nvPr>
        </p:nvSpPr>
        <p:spPr/>
        <p:txBody>
          <a:bodyPr/>
          <a:lstStyle/>
          <a:p>
            <a:endParaRPr lang="en-GB"/>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66838"/>
            <a:ext cx="82804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68" name="Text Box 6"/>
          <p:cNvSpPr txBox="1">
            <a:spLocks noChangeArrowheads="1"/>
          </p:cNvSpPr>
          <p:nvPr/>
        </p:nvSpPr>
        <p:spPr bwMode="auto">
          <a:xfrm>
            <a:off x="468313" y="1484313"/>
            <a:ext cx="79914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t>Users may be unable to understand or use the data e.g. the semantics, format or algorithms involved.</a:t>
            </a:r>
          </a:p>
        </p:txBody>
      </p:sp>
      <p:cxnSp>
        <p:nvCxnSpPr>
          <p:cNvPr id="62469" name="Straight Connector 4"/>
          <p:cNvCxnSpPr>
            <a:cxnSpLocks noChangeShapeType="1"/>
          </p:cNvCxnSpPr>
          <p:nvPr/>
        </p:nvCxnSpPr>
        <p:spPr bwMode="auto">
          <a:xfrm flipH="1" flipV="1">
            <a:off x="5382090" y="2008188"/>
            <a:ext cx="1" cy="4357689"/>
          </a:xfrm>
          <a:prstGeom prst="line">
            <a:avLst/>
          </a:prstGeom>
          <a:noFill/>
          <a:ln w="63500" algn="ctr">
            <a:solidFill>
              <a:srgbClr val="00B0F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08665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92" name="Group 52"/>
          <p:cNvGraphicFramePr>
            <a:graphicFrameLocks noGrp="1"/>
          </p:cNvGraphicFramePr>
          <p:nvPr>
            <p:ph type="tbl" idx="4294967295"/>
          </p:nvPr>
        </p:nvGraphicFramePr>
        <p:xfrm>
          <a:off x="0" y="0"/>
          <a:ext cx="9036050" cy="6967664"/>
        </p:xfrm>
        <a:graphic>
          <a:graphicData uri="http://schemas.openxmlformats.org/drawingml/2006/table">
            <a:tbl>
              <a:tblPr/>
              <a:tblGrid>
                <a:gridCol w="3388308"/>
                <a:gridCol w="5647742"/>
              </a:tblGrid>
              <a:tr h="51990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1" i="0" u="none" strike="noStrike" cap="none" normalizeH="0" baseline="0" dirty="0" smtClean="0">
                          <a:ln>
                            <a:noFill/>
                          </a:ln>
                          <a:solidFill>
                            <a:schemeClr val="tx1"/>
                          </a:solidFill>
                          <a:effectLst/>
                          <a:latin typeface="Arial" pitchFamily="34"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600" b="1" i="0" u="none" strike="noStrike" cap="none" normalizeH="0" baseline="0" dirty="0" smtClean="0">
                          <a:ln>
                            <a:noFill/>
                          </a:ln>
                          <a:solidFill>
                            <a:schemeClr val="tx1"/>
                          </a:solidFill>
                          <a:effectLst/>
                          <a:latin typeface="Arial" pitchFamily="34" charset="0"/>
                        </a:rPr>
                        <a:t>Requirement for solution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461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Users may be unable to understand or use the data e.g. the semantics, format, processes or algorithms involved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Ability to create and maintain adequate Representation Information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461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Non-maintainability of essential hardware, software or support environment may make the information inaccessible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Ability to share information about the availability of hardware and software and their replacements/substitutes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704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smtClean="0">
                          <a:ln>
                            <a:noFill/>
                          </a:ln>
                          <a:solidFill>
                            <a:schemeClr val="tx1"/>
                          </a:solidFill>
                          <a:effectLst/>
                          <a:latin typeface="Arial" pitchFamily="34" charset="0"/>
                        </a:rPr>
                        <a:t>The chain of evidence may be lost and there may be lack of certainty of provenance or authenticity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Ability to bring together evidence from diverse sources about the Authenticity of a digital object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461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smtClean="0">
                          <a:ln>
                            <a:noFill/>
                          </a:ln>
                          <a:solidFill>
                            <a:schemeClr val="tx1"/>
                          </a:solidFill>
                          <a:effectLst/>
                          <a:latin typeface="Arial" pitchFamily="34" charset="0"/>
                        </a:rPr>
                        <a:t>Access and use restrictions may make it difficult to reuse data, or alternatively may not be respected in future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smtClean="0">
                          <a:ln>
                            <a:noFill/>
                          </a:ln>
                          <a:solidFill>
                            <a:schemeClr val="tx1"/>
                          </a:solidFill>
                          <a:effectLst/>
                          <a:latin typeface="Arial" pitchFamily="34" charset="0"/>
                        </a:rPr>
                        <a:t>Ability to deal with Digital Rights correctly in a changing and evolving environment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791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smtClean="0">
                          <a:ln>
                            <a:noFill/>
                          </a:ln>
                          <a:solidFill>
                            <a:schemeClr val="tx1"/>
                          </a:solidFill>
                          <a:effectLst/>
                          <a:latin typeface="Arial" pitchFamily="34" charset="0"/>
                        </a:rPr>
                        <a:t>Loss of ability to identify the location of data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An ID resolver which is really persistent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461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smtClean="0">
                          <a:ln>
                            <a:noFill/>
                          </a:ln>
                          <a:solidFill>
                            <a:schemeClr val="tx1"/>
                          </a:solidFill>
                          <a:effectLst/>
                          <a:latin typeface="Arial" pitchFamily="34" charset="0"/>
                        </a:rPr>
                        <a:t>The current custodian of the data, whether an organisation or project, may cease to exist at some point in the future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Brokering of organisations to hold data and the ability to package together the information needed to transfer information between organisations ready for long term preservation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848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The ones we trust to look after the digital holdings may let us down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Certification process so that one can have confidence about whom to trust to preserve data holdings over the long term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3414713" y="555625"/>
            <a:ext cx="5494337"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a:defRPr/>
            </a:pPr>
            <a:r>
              <a:rPr lang="en-GB" sz="1400" b="1" dirty="0">
                <a:solidFill>
                  <a:schemeClr val="tx1"/>
                </a:solidFill>
              </a:rPr>
              <a:t>RepInfo toolkit</a:t>
            </a:r>
            <a:r>
              <a:rPr lang="en-GB" sz="1400" dirty="0">
                <a:solidFill>
                  <a:schemeClr val="tx1"/>
                </a:solidFill>
              </a:rPr>
              <a:t>, </a:t>
            </a:r>
            <a:r>
              <a:rPr lang="en-GB" sz="1400" b="1" dirty="0">
                <a:solidFill>
                  <a:schemeClr val="tx1"/>
                </a:solidFill>
              </a:rPr>
              <a:t>Packager</a:t>
            </a:r>
            <a:r>
              <a:rPr lang="en-GB" sz="1400" dirty="0">
                <a:solidFill>
                  <a:schemeClr val="tx1"/>
                </a:solidFill>
              </a:rPr>
              <a:t> and </a:t>
            </a:r>
            <a:r>
              <a:rPr lang="en-GB" sz="1400" b="1" dirty="0">
                <a:solidFill>
                  <a:schemeClr val="tx1"/>
                </a:solidFill>
              </a:rPr>
              <a:t>Registry</a:t>
            </a:r>
            <a:r>
              <a:rPr lang="en-GB" sz="1400" dirty="0">
                <a:solidFill>
                  <a:schemeClr val="tx1"/>
                </a:solidFill>
              </a:rPr>
              <a:t> – to create and store Representation Information.</a:t>
            </a:r>
          </a:p>
          <a:p>
            <a:pPr algn="l">
              <a:defRPr/>
            </a:pPr>
            <a:r>
              <a:rPr lang="en-GB" sz="1400" dirty="0">
                <a:solidFill>
                  <a:schemeClr val="tx1"/>
                </a:solidFill>
              </a:rPr>
              <a:t>In addition the </a:t>
            </a:r>
            <a:r>
              <a:rPr lang="en-GB" sz="1400" b="1" dirty="0">
                <a:solidFill>
                  <a:schemeClr val="tx1"/>
                </a:solidFill>
              </a:rPr>
              <a:t>Orchestration Manager</a:t>
            </a:r>
            <a:r>
              <a:rPr lang="en-GB" sz="1400" dirty="0">
                <a:solidFill>
                  <a:schemeClr val="tx1"/>
                </a:solidFill>
              </a:rPr>
              <a:t> and </a:t>
            </a:r>
            <a:r>
              <a:rPr lang="en-GB" sz="1400" b="1" dirty="0">
                <a:solidFill>
                  <a:schemeClr val="tx1"/>
                </a:solidFill>
              </a:rPr>
              <a:t>Knowledge Gap Manager</a:t>
            </a:r>
            <a:r>
              <a:rPr lang="en-GB" sz="1400" dirty="0">
                <a:solidFill>
                  <a:schemeClr val="tx1"/>
                </a:solidFill>
              </a:rPr>
              <a:t> help to ensure that the RepInfo is adequate</a:t>
            </a:r>
            <a:r>
              <a:rPr lang="en-GB" sz="800" dirty="0">
                <a:solidFill>
                  <a:schemeClr val="tx1"/>
                </a:solidFill>
              </a:rPr>
              <a:t>.</a:t>
            </a:r>
          </a:p>
        </p:txBody>
      </p:sp>
      <p:sp>
        <p:nvSpPr>
          <p:cNvPr id="4" name="Rectangle 3"/>
          <p:cNvSpPr/>
          <p:nvPr/>
        </p:nvSpPr>
        <p:spPr>
          <a:xfrm>
            <a:off x="3395663" y="1647825"/>
            <a:ext cx="5513387" cy="966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400" b="1" dirty="0">
                <a:solidFill>
                  <a:schemeClr val="tx1"/>
                </a:solidFill>
              </a:rPr>
              <a:t>Registry</a:t>
            </a:r>
            <a:r>
              <a:rPr lang="en-GB" sz="1400" dirty="0">
                <a:solidFill>
                  <a:schemeClr val="tx1"/>
                </a:solidFill>
              </a:rPr>
              <a:t> and </a:t>
            </a:r>
            <a:r>
              <a:rPr lang="en-GB" sz="1400" b="1" dirty="0">
                <a:solidFill>
                  <a:schemeClr val="tx1"/>
                </a:solidFill>
              </a:rPr>
              <a:t>Orchestration Manager</a:t>
            </a:r>
            <a:r>
              <a:rPr lang="en-GB" sz="1400" dirty="0">
                <a:solidFill>
                  <a:schemeClr val="tx1"/>
                </a:solidFill>
              </a:rPr>
              <a:t> to exchange information about the obsolescence of hardware and software, amongst other changes.</a:t>
            </a:r>
          </a:p>
          <a:p>
            <a:pPr algn="l">
              <a:defRPr/>
            </a:pPr>
            <a:r>
              <a:rPr lang="en-GB" sz="1400" dirty="0">
                <a:solidFill>
                  <a:schemeClr val="tx1"/>
                </a:solidFill>
              </a:rPr>
              <a:t>The Representation Information will include such things as software source code and emulators.</a:t>
            </a:r>
          </a:p>
        </p:txBody>
      </p:sp>
      <p:sp>
        <p:nvSpPr>
          <p:cNvPr id="5" name="Rectangle 4"/>
          <p:cNvSpPr/>
          <p:nvPr/>
        </p:nvSpPr>
        <p:spPr>
          <a:xfrm>
            <a:off x="3400425" y="2714624"/>
            <a:ext cx="5508625" cy="709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400" b="1" dirty="0">
                <a:solidFill>
                  <a:schemeClr val="tx1"/>
                </a:solidFill>
              </a:rPr>
              <a:t>Authenticity toolkit</a:t>
            </a:r>
            <a:r>
              <a:rPr lang="en-GB" sz="1400" dirty="0">
                <a:solidFill>
                  <a:schemeClr val="tx1"/>
                </a:solidFill>
              </a:rPr>
              <a:t> will allow one to capture evidence from many sources which may be used to judge Authenticity.</a:t>
            </a:r>
          </a:p>
        </p:txBody>
      </p:sp>
      <p:sp>
        <p:nvSpPr>
          <p:cNvPr id="6" name="Rectangle 5"/>
          <p:cNvSpPr/>
          <p:nvPr/>
        </p:nvSpPr>
        <p:spPr>
          <a:xfrm>
            <a:off x="3408363" y="3484563"/>
            <a:ext cx="5500687" cy="94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400" b="1" dirty="0" smtClean="0">
                <a:solidFill>
                  <a:schemeClr val="tx1"/>
                </a:solidFill>
              </a:rPr>
              <a:t>Packaging toolkit to package</a:t>
            </a:r>
            <a:r>
              <a:rPr lang="en-GB" sz="1400" dirty="0" smtClean="0">
                <a:solidFill>
                  <a:schemeClr val="tx1"/>
                </a:solidFill>
              </a:rPr>
              <a:t> access rights policy into AIP</a:t>
            </a:r>
            <a:endParaRPr lang="en-GB" sz="1400" dirty="0">
              <a:solidFill>
                <a:schemeClr val="tx1"/>
              </a:solidFill>
            </a:endParaRPr>
          </a:p>
        </p:txBody>
      </p:sp>
      <p:sp>
        <p:nvSpPr>
          <p:cNvPr id="7" name="Rectangle 6"/>
          <p:cNvSpPr/>
          <p:nvPr/>
        </p:nvSpPr>
        <p:spPr>
          <a:xfrm>
            <a:off x="3408363" y="4568825"/>
            <a:ext cx="5500687" cy="50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400" b="1" dirty="0">
                <a:solidFill>
                  <a:schemeClr val="tx1"/>
                </a:solidFill>
              </a:rPr>
              <a:t>Persistent Identifier</a:t>
            </a:r>
            <a:r>
              <a:rPr lang="en-GB" sz="1400" dirty="0">
                <a:solidFill>
                  <a:schemeClr val="tx1"/>
                </a:solidFill>
              </a:rPr>
              <a:t> system: such a system will allow objects to be located  over time.</a:t>
            </a:r>
          </a:p>
        </p:txBody>
      </p:sp>
      <p:sp>
        <p:nvSpPr>
          <p:cNvPr id="8" name="Rectangle 7"/>
          <p:cNvSpPr/>
          <p:nvPr/>
        </p:nvSpPr>
        <p:spPr>
          <a:xfrm>
            <a:off x="3405188" y="5146675"/>
            <a:ext cx="5503862" cy="976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400" b="1" dirty="0">
                <a:solidFill>
                  <a:schemeClr val="tx1"/>
                </a:solidFill>
              </a:rPr>
              <a:t>Orchestration Manager</a:t>
            </a:r>
            <a:r>
              <a:rPr lang="en-GB" sz="1400" dirty="0">
                <a:solidFill>
                  <a:schemeClr val="tx1"/>
                </a:solidFill>
              </a:rPr>
              <a:t> will, amongst other things, allow the exchange of information about datasets which need to be passed from one curator to another.</a:t>
            </a:r>
          </a:p>
        </p:txBody>
      </p:sp>
      <p:sp>
        <p:nvSpPr>
          <p:cNvPr id="9" name="Rectangle 8"/>
          <p:cNvSpPr/>
          <p:nvPr/>
        </p:nvSpPr>
        <p:spPr>
          <a:xfrm>
            <a:off x="3402013" y="6202363"/>
            <a:ext cx="5578475" cy="738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GB" sz="1400" b="1" dirty="0" smtClean="0">
                <a:solidFill>
                  <a:schemeClr val="tx1"/>
                </a:solidFill>
              </a:rPr>
              <a:t>Certification toolk</a:t>
            </a:r>
            <a:r>
              <a:rPr lang="en-GB" sz="1400" dirty="0" smtClean="0">
                <a:solidFill>
                  <a:schemeClr val="tx1"/>
                </a:solidFill>
              </a:rPr>
              <a:t>it to  help repository manager capture evidence for ISO 16363 Audit </a:t>
            </a:r>
            <a:r>
              <a:rPr lang="en-GB" sz="1400" dirty="0">
                <a:solidFill>
                  <a:schemeClr val="tx1"/>
                </a:solidFill>
              </a:rPr>
              <a:t>and Certification </a:t>
            </a:r>
          </a:p>
        </p:txBody>
      </p:sp>
    </p:spTree>
    <p:extLst>
      <p:ext uri="{BB962C8B-B14F-4D97-AF65-F5344CB8AC3E}">
        <p14:creationId xmlns:p14="http://schemas.microsoft.com/office/powerpoint/2010/main" val="1657080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CASPAR inheritance</a:t>
            </a:r>
            <a:endParaRPr lang="en-GB" dirty="0"/>
          </a:p>
        </p:txBody>
      </p:sp>
      <p:sp>
        <p:nvSpPr>
          <p:cNvPr id="3" name="Content Placeholder 2"/>
          <p:cNvSpPr>
            <a:spLocks noGrp="1"/>
          </p:cNvSpPr>
          <p:nvPr>
            <p:ph idx="1"/>
          </p:nvPr>
        </p:nvSpPr>
        <p:spPr/>
        <p:txBody>
          <a:bodyPr/>
          <a:lstStyle/>
          <a:p>
            <a:r>
              <a:rPr lang="en-GB" dirty="0" smtClean="0"/>
              <a:t>CASPAR – an FP6 project </a:t>
            </a:r>
          </a:p>
          <a:p>
            <a:r>
              <a:rPr lang="en-GB" dirty="0" smtClean="0"/>
              <a:t>Completed fundamental research into digital preservation</a:t>
            </a:r>
          </a:p>
          <a:p>
            <a:r>
              <a:rPr lang="en-GB" dirty="0" smtClean="0"/>
              <a:t>Produced prototypes for services and toolkits which SCIDIP-ES is building on</a:t>
            </a:r>
          </a:p>
          <a:p>
            <a:r>
              <a:rPr lang="en-GB" dirty="0" smtClean="0"/>
              <a:t>Produced evidence that these services and toolkits </a:t>
            </a:r>
            <a:r>
              <a:rPr lang="en-GB" b="1" u="sng" dirty="0" smtClean="0"/>
              <a:t>did</a:t>
            </a:r>
            <a:r>
              <a:rPr lang="en-GB" dirty="0" smtClean="0"/>
              <a:t> help in digital preservation </a:t>
            </a:r>
          </a:p>
          <a:p>
            <a:endParaRPr lang="en-GB" dirty="0"/>
          </a:p>
        </p:txBody>
      </p:sp>
    </p:spTree>
    <p:extLst>
      <p:ext uri="{BB962C8B-B14F-4D97-AF65-F5344CB8AC3E}">
        <p14:creationId xmlns:p14="http://schemas.microsoft.com/office/powerpoint/2010/main" val="125165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CASPAR flows</a:t>
            </a:r>
            <a:endParaRPr lang="en-GB" dirty="0"/>
          </a:p>
        </p:txBody>
      </p:sp>
      <p:pic>
        <p:nvPicPr>
          <p:cNvPr id="5" name="Immagine 4" descr="team_puzz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721" y="204136"/>
            <a:ext cx="807884" cy="740770"/>
          </a:xfrm>
          <a:prstGeom prst="rect">
            <a:avLst/>
          </a:prstGeom>
        </p:spPr>
      </p:pic>
      <p:pic>
        <p:nvPicPr>
          <p:cNvPr id="6" name="Immagine 5"/>
          <p:cNvPicPr>
            <a:picLocks noChangeAspect="1"/>
          </p:cNvPicPr>
          <p:nvPr/>
        </p:nvPicPr>
        <p:blipFill>
          <a:blip r:embed="rId4"/>
          <a:stretch>
            <a:fillRect/>
          </a:stretch>
        </p:blipFill>
        <p:spPr>
          <a:xfrm>
            <a:off x="489188" y="1004236"/>
            <a:ext cx="8013700" cy="4849081"/>
          </a:xfrm>
          <a:prstGeom prst="rect">
            <a:avLst/>
          </a:prstGeom>
        </p:spPr>
      </p:pic>
    </p:spTree>
    <p:extLst>
      <p:ext uri="{BB962C8B-B14F-4D97-AF65-F5344CB8AC3E}">
        <p14:creationId xmlns:p14="http://schemas.microsoft.com/office/powerpoint/2010/main" val="197031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n-GB" b="1" dirty="0"/>
              <a:t>Data is the new gold. “We have a huge goldmine … Let’s start mining it.”</a:t>
            </a:r>
            <a:endParaRPr lang="it-IT" dirty="0"/>
          </a:p>
          <a:p>
            <a:pPr marL="320040" lvl="1" indent="0">
              <a:buNone/>
            </a:pPr>
            <a:r>
              <a:rPr lang="en-GB" sz="1600" i="1" dirty="0" err="1"/>
              <a:t>Neelie</a:t>
            </a:r>
            <a:r>
              <a:rPr lang="en-GB" sz="1600" i="1" dirty="0"/>
              <a:t> </a:t>
            </a:r>
            <a:r>
              <a:rPr lang="en-GB" sz="1600" i="1" dirty="0" err="1"/>
              <a:t>Kroes</a:t>
            </a:r>
            <a:r>
              <a:rPr lang="en-GB" sz="1600" i="1" dirty="0"/>
              <a:t>, Vice-President of the European Commission responsible for the Digital Agenda </a:t>
            </a:r>
            <a:endParaRPr lang="en-GB" sz="1600" dirty="0"/>
          </a:p>
        </p:txBody>
      </p:sp>
    </p:spTree>
    <p:extLst>
      <p:ext uri="{BB962C8B-B14F-4D97-AF65-F5344CB8AC3E}">
        <p14:creationId xmlns:p14="http://schemas.microsoft.com/office/powerpoint/2010/main" val="364392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38921" y="204136"/>
            <a:ext cx="5494221" cy="800100"/>
          </a:xfrm>
        </p:spPr>
        <p:txBody>
          <a:bodyPr>
            <a:noAutofit/>
          </a:bodyPr>
          <a:lstStyle/>
          <a:p>
            <a:r>
              <a:rPr lang="en-GB" sz="3200" dirty="0" smtClean="0"/>
              <a:t>CASPAR Testing</a:t>
            </a:r>
          </a:p>
        </p:txBody>
      </p:sp>
      <p:pic>
        <p:nvPicPr>
          <p:cNvPr id="70659" name="Picture 2"/>
          <p:cNvPicPr>
            <a:picLocks noGrp="1" noChangeAspect="1" noChangeArrowheads="1"/>
          </p:cNvPicPr>
          <p:nvPr>
            <p:ph idx="4294967295"/>
          </p:nvPr>
        </p:nvPicPr>
        <p:blipFill>
          <a:blip r:embed="rId3">
            <a:lum bright="-4000" contrast="100000"/>
            <a:extLst>
              <a:ext uri="{28A0092B-C50C-407E-A947-70E740481C1C}">
                <a14:useLocalDpi xmlns:a14="http://schemas.microsoft.com/office/drawing/2010/main" val="0"/>
              </a:ext>
            </a:extLst>
          </a:blip>
          <a:srcRect/>
          <a:stretch>
            <a:fillRect/>
          </a:stretch>
        </p:blipFill>
        <p:spPr>
          <a:xfrm>
            <a:off x="0" y="1354666"/>
            <a:ext cx="8986762" cy="4971144"/>
          </a:xfrm>
          <a:solidFill>
            <a:schemeClr val="bg1"/>
          </a:solidFill>
        </p:spPr>
      </p:pic>
    </p:spTree>
    <p:extLst>
      <p:ext uri="{BB962C8B-B14F-4D97-AF65-F5344CB8AC3E}">
        <p14:creationId xmlns:p14="http://schemas.microsoft.com/office/powerpoint/2010/main" val="809693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0237"/>
            <a:ext cx="8229600" cy="656770"/>
          </a:xfrm>
        </p:spPr>
        <p:txBody>
          <a:bodyPr>
            <a:normAutofit fontScale="90000"/>
          </a:bodyPr>
          <a:lstStyle/>
          <a:p>
            <a:r>
              <a:rPr lang="en-GB" dirty="0" smtClean="0"/>
              <a:t>The complete view</a:t>
            </a:r>
            <a:endParaRPr lang="en-GB" dirty="0"/>
          </a:p>
        </p:txBody>
      </p:sp>
      <p:grpSp>
        <p:nvGrpSpPr>
          <p:cNvPr id="37" name="Gruppo 36"/>
          <p:cNvGrpSpPr/>
          <p:nvPr/>
        </p:nvGrpSpPr>
        <p:grpSpPr>
          <a:xfrm>
            <a:off x="0" y="615980"/>
            <a:ext cx="9050370" cy="5188856"/>
            <a:chOff x="0" y="143923"/>
            <a:chExt cx="9050370" cy="5970807"/>
          </a:xfrm>
        </p:grpSpPr>
        <p:sp>
          <p:nvSpPr>
            <p:cNvPr id="4" name="Rounded Rectangle 5"/>
            <p:cNvSpPr/>
            <p:nvPr/>
          </p:nvSpPr>
          <p:spPr>
            <a:xfrm>
              <a:off x="6297044" y="2708920"/>
              <a:ext cx="1170130" cy="630070"/>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solidFill>
                    <a:schemeClr val="tx1"/>
                  </a:solidFill>
                </a:rPr>
                <a:t>Storage Service</a:t>
              </a:r>
              <a:endParaRPr lang="en-GB" sz="1400" b="1" dirty="0">
                <a:solidFill>
                  <a:schemeClr val="tx1"/>
                </a:solidFill>
              </a:endParaRPr>
            </a:p>
          </p:txBody>
        </p:sp>
        <p:sp>
          <p:nvSpPr>
            <p:cNvPr id="5" name="Rounded Rectangle 6"/>
            <p:cNvSpPr/>
            <p:nvPr/>
          </p:nvSpPr>
          <p:spPr>
            <a:xfrm>
              <a:off x="3401870" y="2713133"/>
              <a:ext cx="1170130" cy="810091"/>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solidFill>
                    <a:schemeClr val="tx1"/>
                  </a:solidFill>
                </a:rPr>
                <a:t>Gap Identification Service</a:t>
              </a:r>
              <a:endParaRPr lang="en-GB" sz="1400" b="1" dirty="0">
                <a:solidFill>
                  <a:schemeClr val="tx1"/>
                </a:solidFill>
              </a:endParaRPr>
            </a:p>
          </p:txBody>
        </p:sp>
        <p:sp>
          <p:nvSpPr>
            <p:cNvPr id="6" name="Rounded Rectangle 7"/>
            <p:cNvSpPr/>
            <p:nvPr/>
          </p:nvSpPr>
          <p:spPr>
            <a:xfrm>
              <a:off x="4786827" y="2690410"/>
              <a:ext cx="1215135" cy="83190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solidFill>
                    <a:schemeClr val="tx1"/>
                  </a:solidFill>
                </a:rPr>
                <a:t>Orchestration Service</a:t>
              </a:r>
              <a:endParaRPr lang="en-GB" sz="1400" b="1" dirty="0">
                <a:solidFill>
                  <a:schemeClr val="tx1"/>
                </a:solidFill>
              </a:endParaRPr>
            </a:p>
          </p:txBody>
        </p:sp>
        <p:sp>
          <p:nvSpPr>
            <p:cNvPr id="7" name="Rounded Rectangle 8"/>
            <p:cNvSpPr/>
            <p:nvPr/>
          </p:nvSpPr>
          <p:spPr>
            <a:xfrm>
              <a:off x="1979335" y="2708920"/>
              <a:ext cx="1170130" cy="813392"/>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solidFill>
                    <a:schemeClr val="tx1"/>
                  </a:solidFill>
                </a:rPr>
                <a:t>RepInfo Registry Service</a:t>
              </a:r>
              <a:endParaRPr lang="en-GB" sz="1400" b="1" dirty="0">
                <a:solidFill>
                  <a:schemeClr val="tx1"/>
                </a:solidFill>
              </a:endParaRPr>
            </a:p>
          </p:txBody>
        </p:sp>
        <p:sp>
          <p:nvSpPr>
            <p:cNvPr id="8" name="Oval 9"/>
            <p:cNvSpPr/>
            <p:nvPr/>
          </p:nvSpPr>
          <p:spPr>
            <a:xfrm>
              <a:off x="1871700" y="3819475"/>
              <a:ext cx="1395155"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smtClean="0">
                  <a:solidFill>
                    <a:schemeClr val="tx1"/>
                  </a:solidFill>
                </a:rPr>
                <a:t>Preservation Strategy Toolkit</a:t>
              </a:r>
              <a:endParaRPr lang="en-GB" sz="1200" b="1" dirty="0">
                <a:solidFill>
                  <a:schemeClr val="tx1"/>
                </a:solidFill>
              </a:endParaRPr>
            </a:p>
          </p:txBody>
        </p:sp>
        <p:sp>
          <p:nvSpPr>
            <p:cNvPr id="9" name="Oval 13"/>
            <p:cNvSpPr/>
            <p:nvPr/>
          </p:nvSpPr>
          <p:spPr>
            <a:xfrm>
              <a:off x="1166917" y="5484660"/>
              <a:ext cx="1395155"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smtClean="0">
                  <a:solidFill>
                    <a:schemeClr val="tx1"/>
                  </a:solidFill>
                </a:rPr>
                <a:t>Data Virtualisation Toolkit</a:t>
              </a:r>
              <a:endParaRPr lang="en-GB" sz="1200" b="1" dirty="0">
                <a:solidFill>
                  <a:schemeClr val="tx1"/>
                </a:solidFill>
              </a:endParaRPr>
            </a:p>
          </p:txBody>
        </p:sp>
        <p:sp>
          <p:nvSpPr>
            <p:cNvPr id="10" name="Oval 14"/>
            <p:cNvSpPr/>
            <p:nvPr/>
          </p:nvSpPr>
          <p:spPr>
            <a:xfrm>
              <a:off x="2742092" y="5439655"/>
              <a:ext cx="1395155"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smtClean="0">
                  <a:solidFill>
                    <a:schemeClr val="tx1"/>
                  </a:solidFill>
                </a:rPr>
                <a:t>Process Virtualisation Toolkit</a:t>
              </a:r>
              <a:endParaRPr lang="en-GB" sz="1200" b="1" dirty="0">
                <a:solidFill>
                  <a:schemeClr val="tx1"/>
                </a:solidFill>
              </a:endParaRPr>
            </a:p>
          </p:txBody>
        </p:sp>
        <p:sp>
          <p:nvSpPr>
            <p:cNvPr id="11" name="Oval 15"/>
            <p:cNvSpPr/>
            <p:nvPr/>
          </p:nvSpPr>
          <p:spPr>
            <a:xfrm>
              <a:off x="7542330" y="5323423"/>
              <a:ext cx="1345051"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smtClean="0">
                  <a:solidFill>
                    <a:schemeClr val="tx1"/>
                  </a:solidFill>
                </a:rPr>
                <a:t>Authenticity Toolkit</a:t>
              </a:r>
              <a:endParaRPr lang="en-GB" sz="1200" b="1" dirty="0">
                <a:solidFill>
                  <a:schemeClr val="tx1"/>
                </a:solidFill>
              </a:endParaRPr>
            </a:p>
          </p:txBody>
        </p:sp>
        <p:sp>
          <p:nvSpPr>
            <p:cNvPr id="12" name="Oval 16"/>
            <p:cNvSpPr/>
            <p:nvPr/>
          </p:nvSpPr>
          <p:spPr>
            <a:xfrm>
              <a:off x="6417205" y="4603343"/>
              <a:ext cx="1131277"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smtClean="0">
                  <a:solidFill>
                    <a:schemeClr val="tx1"/>
                  </a:solidFill>
                </a:rPr>
                <a:t>Packaging Toolkit</a:t>
              </a:r>
              <a:endParaRPr lang="en-GB" sz="1200" b="1" dirty="0">
                <a:solidFill>
                  <a:schemeClr val="tx1"/>
                </a:solidFill>
              </a:endParaRPr>
            </a:p>
          </p:txBody>
        </p:sp>
        <p:sp>
          <p:nvSpPr>
            <p:cNvPr id="13" name="Oval 20"/>
            <p:cNvSpPr/>
            <p:nvPr/>
          </p:nvSpPr>
          <p:spPr>
            <a:xfrm>
              <a:off x="2044293" y="4673684"/>
              <a:ext cx="1080120"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smtClean="0">
                  <a:solidFill>
                    <a:schemeClr val="tx1"/>
                  </a:solidFill>
                </a:rPr>
                <a:t>RepInfo Toolkit</a:t>
              </a:r>
              <a:endParaRPr lang="en-GB" sz="1200" b="1" dirty="0">
                <a:solidFill>
                  <a:schemeClr val="tx1"/>
                </a:solidFill>
              </a:endParaRPr>
            </a:p>
          </p:txBody>
        </p:sp>
        <p:cxnSp>
          <p:nvCxnSpPr>
            <p:cNvPr id="14" name="Straight Arrow Connector 25"/>
            <p:cNvCxnSpPr>
              <a:stCxn id="7" idx="2"/>
              <a:endCxn id="8" idx="0"/>
            </p:cNvCxnSpPr>
            <p:nvPr/>
          </p:nvCxnSpPr>
          <p:spPr>
            <a:xfrm>
              <a:off x="2564400" y="3522312"/>
              <a:ext cx="4878" cy="297163"/>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27"/>
            <p:cNvCxnSpPr>
              <a:stCxn id="8" idx="4"/>
              <a:endCxn id="13" idx="0"/>
            </p:cNvCxnSpPr>
            <p:nvPr/>
          </p:nvCxnSpPr>
          <p:spPr>
            <a:xfrm rot="16200000" flipH="1">
              <a:off x="2464746" y="4554076"/>
              <a:ext cx="224139" cy="15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9"/>
            <p:cNvCxnSpPr>
              <a:stCxn id="13" idx="4"/>
              <a:endCxn id="9" idx="0"/>
            </p:cNvCxnSpPr>
            <p:nvPr/>
          </p:nvCxnSpPr>
          <p:spPr>
            <a:xfrm rot="5400000">
              <a:off x="2133971" y="5034278"/>
              <a:ext cx="180906" cy="7198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31"/>
            <p:cNvCxnSpPr>
              <a:stCxn id="13" idx="4"/>
              <a:endCxn id="10" idx="0"/>
            </p:cNvCxnSpPr>
            <p:nvPr/>
          </p:nvCxnSpPr>
          <p:spPr>
            <a:xfrm rot="16200000" flipH="1">
              <a:off x="2944061" y="4944045"/>
              <a:ext cx="135901" cy="8553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37"/>
            <p:cNvCxnSpPr>
              <a:endCxn id="25" idx="3"/>
            </p:cNvCxnSpPr>
            <p:nvPr/>
          </p:nvCxnSpPr>
          <p:spPr>
            <a:xfrm flipH="1">
              <a:off x="5681963" y="3298199"/>
              <a:ext cx="1230298" cy="1714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39"/>
            <p:cNvCxnSpPr>
              <a:stCxn id="4" idx="2"/>
              <a:endCxn id="12" idx="0"/>
            </p:cNvCxnSpPr>
            <p:nvPr/>
          </p:nvCxnSpPr>
          <p:spPr>
            <a:xfrm>
              <a:off x="6882109" y="3338990"/>
              <a:ext cx="100735" cy="12643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51"/>
            <p:cNvSpPr/>
            <p:nvPr/>
          </p:nvSpPr>
          <p:spPr>
            <a:xfrm>
              <a:off x="150312" y="4374105"/>
              <a:ext cx="900100"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dirty="0" smtClean="0">
                  <a:solidFill>
                    <a:schemeClr val="tx1"/>
                  </a:solidFill>
                </a:rPr>
                <a:t>Finding Aid Toolkit</a:t>
              </a:r>
              <a:endParaRPr lang="en-GB" sz="1200" b="1" dirty="0">
                <a:solidFill>
                  <a:schemeClr val="tx1"/>
                </a:solidFill>
              </a:endParaRPr>
            </a:p>
          </p:txBody>
        </p:sp>
        <p:cxnSp>
          <p:nvCxnSpPr>
            <p:cNvPr id="21" name="Straight Arrow Connector 54"/>
            <p:cNvCxnSpPr>
              <a:stCxn id="26" idx="1"/>
              <a:endCxn id="20" idx="0"/>
            </p:cNvCxnSpPr>
            <p:nvPr/>
          </p:nvCxnSpPr>
          <p:spPr>
            <a:xfrm rot="5400000">
              <a:off x="274703" y="3847972"/>
              <a:ext cx="851793" cy="2004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65"/>
            <p:cNvCxnSpPr>
              <a:stCxn id="26" idx="3"/>
              <a:endCxn id="7" idx="0"/>
            </p:cNvCxnSpPr>
            <p:nvPr/>
          </p:nvCxnSpPr>
          <p:spPr>
            <a:xfrm rot="5400000" flipH="1" flipV="1">
              <a:off x="1678567" y="1831188"/>
              <a:ext cx="8100" cy="1763565"/>
            </a:xfrm>
            <a:prstGeom prst="curvedConnector3">
              <a:avLst>
                <a:gd name="adj1" fmla="val 4217278"/>
              </a:avLst>
            </a:prstGeom>
            <a:ln w="31750" cmpd="dbl">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74"/>
            <p:cNvCxnSpPr>
              <a:stCxn id="7" idx="0"/>
              <a:endCxn id="5" idx="0"/>
            </p:cNvCxnSpPr>
            <p:nvPr/>
          </p:nvCxnSpPr>
          <p:spPr>
            <a:xfrm rot="16200000" flipH="1">
              <a:off x="3273561" y="1999759"/>
              <a:ext cx="4212" cy="1422535"/>
            </a:xfrm>
            <a:prstGeom prst="curvedConnector3">
              <a:avLst>
                <a:gd name="adj1" fmla="val -6948328"/>
              </a:avLst>
            </a:prstGeom>
            <a:ln w="31750" cmpd="dbl">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77"/>
            <p:cNvCxnSpPr>
              <a:stCxn id="6" idx="0"/>
              <a:endCxn id="4" idx="0"/>
            </p:cNvCxnSpPr>
            <p:nvPr/>
          </p:nvCxnSpPr>
          <p:spPr>
            <a:xfrm rot="16200000" flipH="1">
              <a:off x="6128996" y="1955807"/>
              <a:ext cx="18510" cy="1487714"/>
            </a:xfrm>
            <a:prstGeom prst="curvedConnector3">
              <a:avLst>
                <a:gd name="adj1" fmla="val -1581241"/>
              </a:avLst>
            </a:prstGeom>
            <a:ln w="31750" cmpd="dbl">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Cloud 83"/>
            <p:cNvSpPr/>
            <p:nvPr/>
          </p:nvSpPr>
          <p:spPr>
            <a:xfrm>
              <a:off x="4991725" y="4963383"/>
              <a:ext cx="1380475" cy="855095"/>
            </a:xfrm>
            <a:prstGeom prst="cloud">
              <a:avLst/>
            </a:prstGeom>
            <a:solidFill>
              <a:schemeClr val="bg1">
                <a:lumMod val="8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Cloud Storage</a:t>
              </a:r>
              <a:endParaRPr lang="en-GB" sz="1600" b="1" dirty="0">
                <a:solidFill>
                  <a:schemeClr val="tx1"/>
                </a:solidFill>
              </a:endParaRPr>
            </a:p>
          </p:txBody>
        </p:sp>
        <p:sp>
          <p:nvSpPr>
            <p:cNvPr id="26" name="Cloud 114"/>
            <p:cNvSpPr/>
            <p:nvPr/>
          </p:nvSpPr>
          <p:spPr>
            <a:xfrm>
              <a:off x="0" y="2668128"/>
              <a:ext cx="1601670" cy="855095"/>
            </a:xfrm>
            <a:prstGeom prst="cloud">
              <a:avLst/>
            </a:prstGeom>
            <a:solidFill>
              <a:schemeClr val="bg1">
                <a:lumMod val="8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External Access/Use Services</a:t>
              </a:r>
              <a:endParaRPr lang="en-GB" sz="1400" b="1" dirty="0">
                <a:solidFill>
                  <a:schemeClr val="tx1"/>
                </a:solidFill>
              </a:endParaRPr>
            </a:p>
          </p:txBody>
        </p:sp>
        <p:cxnSp>
          <p:nvCxnSpPr>
            <p:cNvPr id="27" name="Straight Arrow Connector 139"/>
            <p:cNvCxnSpPr>
              <a:stCxn id="4" idx="2"/>
              <a:endCxn id="11" idx="0"/>
            </p:cNvCxnSpPr>
            <p:nvPr/>
          </p:nvCxnSpPr>
          <p:spPr>
            <a:xfrm>
              <a:off x="6882109" y="3338990"/>
              <a:ext cx="1332747" cy="19844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141"/>
            <p:cNvCxnSpPr>
              <a:stCxn id="7" idx="0"/>
              <a:endCxn id="4" idx="0"/>
            </p:cNvCxnSpPr>
            <p:nvPr/>
          </p:nvCxnSpPr>
          <p:spPr>
            <a:xfrm rot="5400000" flipH="1" flipV="1">
              <a:off x="4721474" y="550066"/>
              <a:ext cx="16261" cy="4317709"/>
            </a:xfrm>
            <a:prstGeom prst="curvedConnector3">
              <a:avLst>
                <a:gd name="adj1" fmla="val 1800000"/>
              </a:avLst>
            </a:prstGeom>
            <a:ln w="31750" cmpd="dbl">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ounded Rectangle 80"/>
            <p:cNvSpPr/>
            <p:nvPr/>
          </p:nvSpPr>
          <p:spPr>
            <a:xfrm>
              <a:off x="2105536" y="335799"/>
              <a:ext cx="1170130" cy="630070"/>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solidFill>
                    <a:schemeClr val="tx1"/>
                  </a:solidFill>
                </a:rPr>
                <a:t>Persistent ID </a:t>
              </a:r>
              <a:r>
                <a:rPr lang="en-GB" sz="1400" b="1" dirty="0" err="1" smtClean="0">
                  <a:solidFill>
                    <a:schemeClr val="tx1"/>
                  </a:solidFill>
                </a:rPr>
                <a:t>i</a:t>
              </a:r>
              <a:r>
                <a:rPr lang="en-GB" sz="1400" b="1" dirty="0" smtClean="0">
                  <a:solidFill>
                    <a:schemeClr val="tx1"/>
                  </a:solidFill>
                </a:rPr>
                <a:t>/f Service</a:t>
              </a:r>
              <a:endParaRPr lang="en-GB" sz="1400" b="1" dirty="0">
                <a:solidFill>
                  <a:schemeClr val="tx1"/>
                </a:solidFill>
              </a:endParaRPr>
            </a:p>
          </p:txBody>
        </p:sp>
        <p:sp>
          <p:nvSpPr>
            <p:cNvPr id="30" name="Cloud 81"/>
            <p:cNvSpPr/>
            <p:nvPr/>
          </p:nvSpPr>
          <p:spPr>
            <a:xfrm>
              <a:off x="260898" y="335799"/>
              <a:ext cx="1394588" cy="855095"/>
            </a:xfrm>
            <a:prstGeom prst="cloud">
              <a:avLst/>
            </a:prstGeom>
            <a:solidFill>
              <a:schemeClr val="bg1">
                <a:lumMod val="8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External PI services</a:t>
              </a:r>
              <a:endParaRPr lang="en-GB" sz="1400" b="1" dirty="0">
                <a:solidFill>
                  <a:schemeClr val="tx1"/>
                </a:solidFill>
              </a:endParaRPr>
            </a:p>
          </p:txBody>
        </p:sp>
        <p:cxnSp>
          <p:nvCxnSpPr>
            <p:cNvPr id="31" name="Straight Arrow Connector 87"/>
            <p:cNvCxnSpPr>
              <a:stCxn id="29" idx="1"/>
            </p:cNvCxnSpPr>
            <p:nvPr/>
          </p:nvCxnSpPr>
          <p:spPr>
            <a:xfrm rot="10800000">
              <a:off x="1655486" y="650834"/>
              <a:ext cx="450050" cy="1588"/>
            </a:xfrm>
            <a:prstGeom prst="straightConnector1">
              <a:avLst/>
            </a:prstGeom>
            <a:ln w="25400" cmpd="sng">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2" name="Rounded Rectangle 1"/>
            <p:cNvSpPr/>
            <p:nvPr/>
          </p:nvSpPr>
          <p:spPr>
            <a:xfrm>
              <a:off x="194385" y="143923"/>
              <a:ext cx="3234975" cy="1107123"/>
            </a:xfrm>
            <a:prstGeom prst="roundRect">
              <a:avLst/>
            </a:prstGeom>
            <a:solidFill>
              <a:schemeClr val="bg2">
                <a:lumMod val="5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loud 82"/>
            <p:cNvSpPr/>
            <p:nvPr/>
          </p:nvSpPr>
          <p:spPr>
            <a:xfrm>
              <a:off x="7380311" y="362209"/>
              <a:ext cx="1601669" cy="855095"/>
            </a:xfrm>
            <a:prstGeom prst="cloud">
              <a:avLst/>
            </a:prstGeom>
            <a:solidFill>
              <a:schemeClr val="bg1">
                <a:lumMod val="85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ISO Certification Organisation</a:t>
              </a:r>
              <a:endParaRPr lang="en-GB" sz="1200" b="1" dirty="0">
                <a:solidFill>
                  <a:schemeClr val="tx1"/>
                </a:solidFill>
              </a:endParaRPr>
            </a:p>
          </p:txBody>
        </p:sp>
        <p:cxnSp>
          <p:nvCxnSpPr>
            <p:cNvPr id="34" name="Straight Arrow Connector 89"/>
            <p:cNvCxnSpPr>
              <a:endCxn id="33" idx="2"/>
            </p:cNvCxnSpPr>
            <p:nvPr/>
          </p:nvCxnSpPr>
          <p:spPr>
            <a:xfrm>
              <a:off x="6882903" y="763346"/>
              <a:ext cx="502376" cy="26411"/>
            </a:xfrm>
            <a:prstGeom prst="straightConnector1">
              <a:avLst/>
            </a:prstGeom>
            <a:ln w="25400" cmpd="sng">
              <a:solidFill>
                <a:schemeClr val="tx1"/>
              </a:solidFill>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35" name="Oval 93"/>
            <p:cNvSpPr/>
            <p:nvPr/>
          </p:nvSpPr>
          <p:spPr>
            <a:xfrm>
              <a:off x="5625116" y="472172"/>
              <a:ext cx="1256993" cy="6300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smtClean="0">
                  <a:solidFill>
                    <a:schemeClr val="tx1"/>
                  </a:solidFill>
                </a:rPr>
                <a:t>Certification Toolkit</a:t>
              </a:r>
              <a:endParaRPr lang="en-GB" sz="1200" b="1" dirty="0">
                <a:solidFill>
                  <a:schemeClr val="tx1"/>
                </a:solidFill>
              </a:endParaRPr>
            </a:p>
          </p:txBody>
        </p:sp>
        <p:sp>
          <p:nvSpPr>
            <p:cNvPr id="36" name="Rounded Rectangle 40"/>
            <p:cNvSpPr/>
            <p:nvPr/>
          </p:nvSpPr>
          <p:spPr>
            <a:xfrm>
              <a:off x="5531370" y="200783"/>
              <a:ext cx="3519000" cy="1107123"/>
            </a:xfrm>
            <a:prstGeom prst="roundRect">
              <a:avLst/>
            </a:prstGeom>
            <a:solidFill>
              <a:schemeClr val="bg2">
                <a:lumMod val="5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p:cNvSpPr txBox="1"/>
          <p:nvPr/>
        </p:nvSpPr>
        <p:spPr>
          <a:xfrm>
            <a:off x="7611106" y="2505670"/>
            <a:ext cx="1595519" cy="923330"/>
          </a:xfrm>
          <a:prstGeom prst="rect">
            <a:avLst/>
          </a:prstGeom>
          <a:noFill/>
        </p:spPr>
        <p:txBody>
          <a:bodyPr wrap="square" rtlCol="0">
            <a:spAutoFit/>
          </a:bodyPr>
          <a:lstStyle/>
          <a:p>
            <a:r>
              <a:rPr lang="en-US" b="1" dirty="0" smtClean="0">
                <a:solidFill>
                  <a:srgbClr val="FF0000"/>
                </a:solidFill>
              </a:rPr>
              <a:t>Services:     run on remote servers</a:t>
            </a:r>
          </a:p>
        </p:txBody>
      </p:sp>
      <p:sp>
        <p:nvSpPr>
          <p:cNvPr id="39" name="TextBox 38"/>
          <p:cNvSpPr txBox="1"/>
          <p:nvPr/>
        </p:nvSpPr>
        <p:spPr>
          <a:xfrm>
            <a:off x="8013054" y="3609521"/>
            <a:ext cx="1130947" cy="1200329"/>
          </a:xfrm>
          <a:prstGeom prst="rect">
            <a:avLst/>
          </a:prstGeom>
          <a:noFill/>
        </p:spPr>
        <p:txBody>
          <a:bodyPr wrap="square" rtlCol="0">
            <a:spAutoFit/>
          </a:bodyPr>
          <a:lstStyle/>
          <a:p>
            <a:r>
              <a:rPr lang="en-US" b="1" dirty="0" smtClean="0">
                <a:solidFill>
                  <a:srgbClr val="FF0000"/>
                </a:solidFill>
              </a:rPr>
              <a:t>Toolkits Runs on local machines </a:t>
            </a:r>
            <a:endParaRPr lang="en-US" b="1" dirty="0">
              <a:solidFill>
                <a:srgbClr val="FF0000"/>
              </a:solidFill>
            </a:endParaRPr>
          </a:p>
        </p:txBody>
      </p:sp>
      <p:sp>
        <p:nvSpPr>
          <p:cNvPr id="40" name="Rounded Rectangle 39"/>
          <p:cNvSpPr/>
          <p:nvPr/>
        </p:nvSpPr>
        <p:spPr>
          <a:xfrm>
            <a:off x="714712" y="5882824"/>
            <a:ext cx="7870938" cy="84132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176213" indent="-176213">
              <a:buFont typeface="Arial" pitchFamily="34" charset="0"/>
              <a:buChar char="•"/>
            </a:pPr>
            <a:r>
              <a:rPr lang="en-GB" b="1" dirty="0"/>
              <a:t>These SUPPLEMENT what repositories do (customised for repositories)</a:t>
            </a:r>
          </a:p>
          <a:p>
            <a:endParaRPr lang="en-GB" sz="1200" b="1" baseline="-25000" dirty="0"/>
          </a:p>
          <a:p>
            <a:pPr marL="176213" indent="-176213">
              <a:buFont typeface="Arial" pitchFamily="34" charset="0"/>
              <a:buChar char="•"/>
            </a:pPr>
            <a:r>
              <a:rPr lang="en-GB" b="1" dirty="0"/>
              <a:t>Make it easier for repositories to do preservation – share the effort</a:t>
            </a:r>
          </a:p>
        </p:txBody>
      </p:sp>
    </p:spTree>
    <p:extLst>
      <p:ext uri="{BB962C8B-B14F-4D97-AF65-F5344CB8AC3E}">
        <p14:creationId xmlns:p14="http://schemas.microsoft.com/office/powerpoint/2010/main" val="28425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pPr eaLnBrk="1" hangingPunct="1"/>
            <a:r>
              <a:rPr lang="en-GB" smtClean="0">
                <a:latin typeface="Calibri" pitchFamily="34" charset="0"/>
                <a:ea typeface="ＭＳ Ｐゴシック" pitchFamily="34" charset="-128"/>
                <a:cs typeface="Calibri" pitchFamily="34" charset="0"/>
              </a:rPr>
              <a:t>When things change</a:t>
            </a:r>
          </a:p>
        </p:txBody>
      </p:sp>
      <p:sp>
        <p:nvSpPr>
          <p:cNvPr id="3" name="Segnaposto contenuto 2"/>
          <p:cNvSpPr>
            <a:spLocks noGrp="1"/>
          </p:cNvSpPr>
          <p:nvPr>
            <p:ph idx="1"/>
          </p:nvPr>
        </p:nvSpPr>
        <p:spPr>
          <a:xfrm>
            <a:off x="0" y="1843088"/>
            <a:ext cx="8772525" cy="4318000"/>
          </a:xfrm>
        </p:spPr>
        <p:txBody>
          <a:bodyPr>
            <a:normAutofit fontScale="92500" lnSpcReduction="10000"/>
          </a:bodyPr>
          <a:lstStyle/>
          <a:p>
            <a:pPr eaLnBrk="1" hangingPunct="1">
              <a:lnSpc>
                <a:spcPct val="130000"/>
              </a:lnSpc>
              <a:defRPr/>
            </a:pPr>
            <a:r>
              <a:rPr lang="en-GB" dirty="0" smtClean="0">
                <a:ea typeface="+mn-ea"/>
              </a:rPr>
              <a:t>We need to:</a:t>
            </a:r>
            <a:endParaRPr lang="en-GB" dirty="0">
              <a:ea typeface="+mn-ea"/>
            </a:endParaRPr>
          </a:p>
          <a:p>
            <a:pPr lvl="1" eaLnBrk="1" hangingPunct="1">
              <a:lnSpc>
                <a:spcPct val="130000"/>
              </a:lnSpc>
              <a:defRPr/>
            </a:pPr>
            <a:r>
              <a:rPr lang="en-GB" dirty="0" smtClean="0">
                <a:ea typeface="+mn-ea"/>
              </a:rPr>
              <a:t>Know something has changed </a:t>
            </a:r>
          </a:p>
          <a:p>
            <a:pPr lvl="1" eaLnBrk="1" hangingPunct="1">
              <a:lnSpc>
                <a:spcPct val="130000"/>
              </a:lnSpc>
              <a:defRPr/>
            </a:pPr>
            <a:r>
              <a:rPr lang="en-GB" dirty="0" smtClean="0">
                <a:ea typeface="+mn-ea"/>
              </a:rPr>
              <a:t>Understand the implications of that change</a:t>
            </a:r>
          </a:p>
          <a:p>
            <a:pPr lvl="1" eaLnBrk="1" hangingPunct="1">
              <a:lnSpc>
                <a:spcPct val="130000"/>
              </a:lnSpc>
              <a:defRPr/>
            </a:pPr>
            <a:r>
              <a:rPr lang="en-GB" dirty="0" smtClean="0">
                <a:ea typeface="+mn-ea"/>
              </a:rPr>
              <a:t>Decide on the best course of action for preservation</a:t>
            </a:r>
          </a:p>
          <a:p>
            <a:pPr lvl="1" eaLnBrk="1" hangingPunct="1">
              <a:lnSpc>
                <a:spcPct val="130000"/>
              </a:lnSpc>
              <a:defRPr/>
            </a:pPr>
            <a:r>
              <a:rPr lang="en-GB" dirty="0" smtClean="0">
                <a:ea typeface="+mn-ea"/>
              </a:rPr>
              <a:t>What RepInfo we need to fill the gaps</a:t>
            </a:r>
          </a:p>
          <a:p>
            <a:pPr lvl="2" eaLnBrk="1" hangingPunct="1">
              <a:lnSpc>
                <a:spcPct val="130000"/>
              </a:lnSpc>
              <a:defRPr/>
            </a:pPr>
            <a:r>
              <a:rPr lang="en-GB" dirty="0" smtClean="0">
                <a:ea typeface="+mn-ea"/>
              </a:rPr>
              <a:t>Created by someone else or creating a new one</a:t>
            </a:r>
          </a:p>
          <a:p>
            <a:pPr lvl="1" eaLnBrk="1" hangingPunct="1">
              <a:lnSpc>
                <a:spcPct val="130000"/>
              </a:lnSpc>
              <a:defRPr/>
            </a:pPr>
            <a:r>
              <a:rPr lang="en-GB" dirty="0" smtClean="0">
                <a:ea typeface="+mn-ea"/>
              </a:rPr>
              <a:t>If transformed: how to ma</a:t>
            </a:r>
            <a:r>
              <a:rPr lang="it-IT" dirty="0" smtClean="0">
                <a:ea typeface="+mn-ea"/>
              </a:rPr>
              <a:t>i</a:t>
            </a:r>
            <a:r>
              <a:rPr lang="en-GB" dirty="0" err="1" smtClean="0">
                <a:ea typeface="+mn-ea"/>
              </a:rPr>
              <a:t>ntain</a:t>
            </a:r>
            <a:r>
              <a:rPr lang="en-GB" dirty="0" smtClean="0">
                <a:ea typeface="+mn-ea"/>
              </a:rPr>
              <a:t> data authenticity</a:t>
            </a:r>
          </a:p>
          <a:p>
            <a:pPr lvl="1" eaLnBrk="1" hangingPunct="1">
              <a:lnSpc>
                <a:spcPct val="130000"/>
              </a:lnSpc>
              <a:defRPr/>
            </a:pPr>
            <a:r>
              <a:rPr lang="en-GB" dirty="0" smtClean="0">
                <a:ea typeface="+mn-ea"/>
              </a:rPr>
              <a:t>Alternatively: hand it over to another repository</a:t>
            </a:r>
          </a:p>
          <a:p>
            <a:pPr lvl="1" eaLnBrk="1" hangingPunct="1">
              <a:lnSpc>
                <a:spcPct val="130000"/>
              </a:lnSpc>
              <a:defRPr/>
            </a:pPr>
            <a:r>
              <a:rPr lang="en-GB" dirty="0" smtClean="0">
                <a:ea typeface="+mn-ea"/>
              </a:rPr>
              <a:t>Make sure data is now usable and close the process</a:t>
            </a:r>
          </a:p>
          <a:p>
            <a:pPr lvl="1" eaLnBrk="1" hangingPunct="1">
              <a:defRPr/>
            </a:pPr>
            <a:endParaRPr lang="en-GB" dirty="0" smtClean="0">
              <a:ea typeface="+mn-ea"/>
            </a:endParaRPr>
          </a:p>
          <a:p>
            <a:pPr eaLnBrk="1" hangingPunct="1">
              <a:defRPr/>
            </a:pPr>
            <a:endParaRPr lang="en-GB" dirty="0">
              <a:ea typeface="+mn-ea"/>
            </a:endParaRPr>
          </a:p>
        </p:txBody>
      </p:sp>
      <p:grpSp>
        <p:nvGrpSpPr>
          <p:cNvPr id="15" name="Group 14"/>
          <p:cNvGrpSpPr>
            <a:grpSpLocks/>
          </p:cNvGrpSpPr>
          <p:nvPr/>
        </p:nvGrpSpPr>
        <p:grpSpPr bwMode="auto">
          <a:xfrm>
            <a:off x="4559300" y="1976438"/>
            <a:ext cx="4465638" cy="473075"/>
            <a:chOff x="4559905" y="1982782"/>
            <a:chExt cx="4464700" cy="472553"/>
          </a:xfrm>
        </p:grpSpPr>
        <p:sp>
          <p:nvSpPr>
            <p:cNvPr id="4" name="Rounded Rectangle 26"/>
            <p:cNvSpPr/>
            <p:nvPr/>
          </p:nvSpPr>
          <p:spPr>
            <a:xfrm>
              <a:off x="7809470" y="1982782"/>
              <a:ext cx="1215135" cy="47255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100" b="1" dirty="0">
                  <a:solidFill>
                    <a:schemeClr val="tx1"/>
                  </a:solidFill>
                </a:rPr>
                <a:t>Orchestration Service</a:t>
              </a:r>
            </a:p>
          </p:txBody>
        </p:sp>
        <p:cxnSp>
          <p:nvCxnSpPr>
            <p:cNvPr id="6" name="Connettore 2 5"/>
            <p:cNvCxnSpPr>
              <a:cxnSpLocks noChangeShapeType="1"/>
            </p:cNvCxnSpPr>
            <p:nvPr/>
          </p:nvCxnSpPr>
          <p:spPr bwMode="auto">
            <a:xfrm>
              <a:off x="4559905" y="2261874"/>
              <a:ext cx="2963240" cy="12686"/>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a:off x="6216650" y="2540000"/>
            <a:ext cx="2808288" cy="471488"/>
            <a:chOff x="6216952" y="2545628"/>
            <a:chExt cx="2807653" cy="472553"/>
          </a:xfrm>
        </p:grpSpPr>
        <p:sp>
          <p:nvSpPr>
            <p:cNvPr id="7" name="Rounded Rectangle 25"/>
            <p:cNvSpPr/>
            <p:nvPr/>
          </p:nvSpPr>
          <p:spPr>
            <a:xfrm>
              <a:off x="7809470" y="2545628"/>
              <a:ext cx="1215135" cy="47255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100" b="1" dirty="0">
                  <a:solidFill>
                    <a:schemeClr val="tx1"/>
                  </a:solidFill>
                </a:rPr>
                <a:t>Gap Identification Service</a:t>
              </a:r>
            </a:p>
          </p:txBody>
        </p:sp>
        <p:cxnSp>
          <p:nvCxnSpPr>
            <p:cNvPr id="9" name="Connettore 2 8"/>
            <p:cNvCxnSpPr>
              <a:cxnSpLocks noChangeShapeType="1"/>
            </p:cNvCxnSpPr>
            <p:nvPr/>
          </p:nvCxnSpPr>
          <p:spPr bwMode="auto">
            <a:xfrm>
              <a:off x="6216952" y="2793837"/>
              <a:ext cx="1306218" cy="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11" name="Group 10"/>
          <p:cNvGrpSpPr>
            <a:grpSpLocks/>
          </p:cNvGrpSpPr>
          <p:nvPr/>
        </p:nvGrpSpPr>
        <p:grpSpPr bwMode="auto">
          <a:xfrm>
            <a:off x="7232650" y="3076575"/>
            <a:ext cx="1879600" cy="473075"/>
            <a:chOff x="7232952" y="3082687"/>
            <a:chExt cx="1878965" cy="472553"/>
          </a:xfrm>
        </p:grpSpPr>
        <p:sp>
          <p:nvSpPr>
            <p:cNvPr id="12" name="Oval 28"/>
            <p:cNvSpPr/>
            <p:nvPr/>
          </p:nvSpPr>
          <p:spPr>
            <a:xfrm>
              <a:off x="7797911" y="3082687"/>
              <a:ext cx="1314006" cy="4725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050" b="1" dirty="0">
                  <a:solidFill>
                    <a:schemeClr val="tx1"/>
                  </a:solidFill>
                </a:rPr>
                <a:t>Preservation Strategy </a:t>
              </a:r>
              <a:r>
                <a:rPr lang="en-GB" sz="1050" b="1" dirty="0" err="1">
                  <a:solidFill>
                    <a:schemeClr val="tx1"/>
                  </a:solidFill>
                </a:rPr>
                <a:t>Tk</a:t>
              </a:r>
              <a:r>
                <a:rPr lang="en-GB" sz="1050" b="1" dirty="0">
                  <a:solidFill>
                    <a:schemeClr val="tx1"/>
                  </a:solidFill>
                </a:rPr>
                <a:t> </a:t>
              </a:r>
            </a:p>
          </p:txBody>
        </p:sp>
        <p:cxnSp>
          <p:nvCxnSpPr>
            <p:cNvPr id="14" name="Connettore 2 13"/>
            <p:cNvCxnSpPr>
              <a:cxnSpLocks noChangeShapeType="1"/>
            </p:cNvCxnSpPr>
            <p:nvPr/>
          </p:nvCxnSpPr>
          <p:spPr bwMode="auto">
            <a:xfrm>
              <a:off x="7232952" y="3282491"/>
              <a:ext cx="290415" cy="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10" name="Group 9"/>
          <p:cNvGrpSpPr>
            <a:grpSpLocks/>
          </p:cNvGrpSpPr>
          <p:nvPr/>
        </p:nvGrpSpPr>
        <p:grpSpPr bwMode="auto">
          <a:xfrm>
            <a:off x="6216650" y="3609975"/>
            <a:ext cx="2808288" cy="471488"/>
            <a:chOff x="6216952" y="3615715"/>
            <a:chExt cx="2807653" cy="472553"/>
          </a:xfrm>
        </p:grpSpPr>
        <p:sp>
          <p:nvSpPr>
            <p:cNvPr id="16" name="Rounded Rectangle 27"/>
            <p:cNvSpPr/>
            <p:nvPr/>
          </p:nvSpPr>
          <p:spPr>
            <a:xfrm>
              <a:off x="7854475" y="3615715"/>
              <a:ext cx="1170130" cy="472553"/>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100" b="1" dirty="0">
                  <a:solidFill>
                    <a:schemeClr val="tx1"/>
                  </a:solidFill>
                </a:rPr>
                <a:t>RepInfo Registry Service</a:t>
              </a:r>
            </a:p>
          </p:txBody>
        </p:sp>
        <p:cxnSp>
          <p:nvCxnSpPr>
            <p:cNvPr id="17" name="Connettore 2 16"/>
            <p:cNvCxnSpPr>
              <a:cxnSpLocks noChangeShapeType="1"/>
            </p:cNvCxnSpPr>
            <p:nvPr/>
          </p:nvCxnSpPr>
          <p:spPr bwMode="auto">
            <a:xfrm>
              <a:off x="6216952" y="3768459"/>
              <a:ext cx="1306218" cy="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8" name="Group 7"/>
          <p:cNvGrpSpPr>
            <a:grpSpLocks/>
          </p:cNvGrpSpPr>
          <p:nvPr/>
        </p:nvGrpSpPr>
        <p:grpSpPr bwMode="auto">
          <a:xfrm>
            <a:off x="7021513" y="4327525"/>
            <a:ext cx="2019300" cy="473075"/>
            <a:chOff x="7021285" y="4334078"/>
            <a:chExt cx="2019897" cy="472553"/>
          </a:xfrm>
        </p:grpSpPr>
        <p:sp>
          <p:nvSpPr>
            <p:cNvPr id="18" name="Oval 29"/>
            <p:cNvSpPr/>
            <p:nvPr/>
          </p:nvSpPr>
          <p:spPr>
            <a:xfrm>
              <a:off x="7808918" y="4334078"/>
              <a:ext cx="1232264" cy="4725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1050" b="1" dirty="0">
                  <a:solidFill>
                    <a:schemeClr val="tx1"/>
                  </a:solidFill>
                </a:rPr>
                <a:t>Authenticity Toolkit</a:t>
              </a:r>
            </a:p>
          </p:txBody>
        </p:sp>
        <p:cxnSp>
          <p:nvCxnSpPr>
            <p:cNvPr id="19" name="Connettore 2 18"/>
            <p:cNvCxnSpPr>
              <a:cxnSpLocks noChangeShapeType="1"/>
            </p:cNvCxnSpPr>
            <p:nvPr/>
          </p:nvCxnSpPr>
          <p:spPr bwMode="auto">
            <a:xfrm>
              <a:off x="7021285" y="4590969"/>
              <a:ext cx="501798" cy="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5" name="Group 4"/>
          <p:cNvGrpSpPr>
            <a:grpSpLocks/>
          </p:cNvGrpSpPr>
          <p:nvPr/>
        </p:nvGrpSpPr>
        <p:grpSpPr bwMode="auto">
          <a:xfrm>
            <a:off x="7021513" y="4927600"/>
            <a:ext cx="2019300" cy="315913"/>
            <a:chOff x="7004708" y="4933286"/>
            <a:chExt cx="2019897" cy="316048"/>
          </a:xfrm>
        </p:grpSpPr>
        <p:sp>
          <p:nvSpPr>
            <p:cNvPr id="21" name="Rounded Rectangle 24"/>
            <p:cNvSpPr/>
            <p:nvPr/>
          </p:nvSpPr>
          <p:spPr>
            <a:xfrm>
              <a:off x="7854475" y="4933286"/>
              <a:ext cx="1170130" cy="316048"/>
            </a:xfrm>
            <a:prstGeom prst="roundRect">
              <a:avLst/>
            </a:prstGeom>
            <a:solidFill>
              <a:schemeClr val="bg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100" b="1" dirty="0">
                  <a:solidFill>
                    <a:schemeClr val="tx1"/>
                  </a:solidFill>
                </a:rPr>
                <a:t>Storage Service</a:t>
              </a:r>
            </a:p>
          </p:txBody>
        </p:sp>
        <p:cxnSp>
          <p:nvCxnSpPr>
            <p:cNvPr id="22" name="Connettore 2 21"/>
            <p:cNvCxnSpPr>
              <a:cxnSpLocks noChangeShapeType="1"/>
            </p:cNvCxnSpPr>
            <p:nvPr/>
          </p:nvCxnSpPr>
          <p:spPr bwMode="auto">
            <a:xfrm>
              <a:off x="7004708" y="5058753"/>
              <a:ext cx="519265" cy="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31" name="Group 30"/>
          <p:cNvGrpSpPr>
            <a:grpSpLocks/>
          </p:cNvGrpSpPr>
          <p:nvPr/>
        </p:nvGrpSpPr>
        <p:grpSpPr bwMode="auto">
          <a:xfrm>
            <a:off x="7353300" y="5481638"/>
            <a:ext cx="1727200" cy="1019175"/>
            <a:chOff x="7352522" y="5826006"/>
            <a:chExt cx="1727433" cy="1019445"/>
          </a:xfrm>
        </p:grpSpPr>
        <p:grpSp>
          <p:nvGrpSpPr>
            <p:cNvPr id="23563" name="Group 23"/>
            <p:cNvGrpSpPr>
              <a:grpSpLocks/>
            </p:cNvGrpSpPr>
            <p:nvPr/>
          </p:nvGrpSpPr>
          <p:grpSpPr bwMode="auto">
            <a:xfrm>
              <a:off x="7797375" y="5826006"/>
              <a:ext cx="1282580" cy="1019445"/>
              <a:chOff x="7277583" y="5569412"/>
              <a:chExt cx="1802372" cy="1276040"/>
            </a:xfrm>
          </p:grpSpPr>
          <p:sp>
            <p:nvSpPr>
              <p:cNvPr id="25" name="Oval 24"/>
              <p:cNvSpPr>
                <a:spLocks noChangeAspect="1"/>
              </p:cNvSpPr>
              <p:nvPr/>
            </p:nvSpPr>
            <p:spPr>
              <a:xfrm>
                <a:off x="7277171" y="6332651"/>
                <a:ext cx="836689" cy="512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600" b="1" dirty="0">
                    <a:solidFill>
                      <a:schemeClr val="tx1"/>
                    </a:solidFill>
                  </a:rPr>
                  <a:t>Data Virtualisation Toolkit</a:t>
                </a:r>
              </a:p>
            </p:txBody>
          </p:sp>
          <p:sp>
            <p:nvSpPr>
              <p:cNvPr id="26" name="Oval 25"/>
              <p:cNvSpPr>
                <a:spLocks noChangeAspect="1"/>
              </p:cNvSpPr>
              <p:nvPr/>
            </p:nvSpPr>
            <p:spPr>
              <a:xfrm>
                <a:off x="8243268" y="6332651"/>
                <a:ext cx="836687" cy="512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600" b="1" dirty="0">
                    <a:solidFill>
                      <a:schemeClr val="tx1"/>
                    </a:solidFill>
                  </a:rPr>
                  <a:t>Process Virtualisation Toolkit</a:t>
                </a:r>
              </a:p>
            </p:txBody>
          </p:sp>
          <p:sp>
            <p:nvSpPr>
              <p:cNvPr id="27" name="Oval 26"/>
              <p:cNvSpPr>
                <a:spLocks noChangeAspect="1"/>
              </p:cNvSpPr>
              <p:nvPr/>
            </p:nvSpPr>
            <p:spPr>
              <a:xfrm>
                <a:off x="7964371" y="5569412"/>
                <a:ext cx="647039" cy="512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600" b="1" dirty="0">
                    <a:solidFill>
                      <a:schemeClr val="tx1"/>
                    </a:solidFill>
                  </a:rPr>
                  <a:t>RepInfo Toolkit</a:t>
                </a:r>
              </a:p>
            </p:txBody>
          </p:sp>
          <p:cxnSp>
            <p:nvCxnSpPr>
              <p:cNvPr id="28" name="Straight Arrow Connector 27"/>
              <p:cNvCxnSpPr>
                <a:cxnSpLocks noChangeAspect="1"/>
                <a:stCxn id="27" idx="4"/>
                <a:endCxn id="25" idx="0"/>
              </p:cNvCxnSpPr>
              <p:nvPr/>
            </p:nvCxnSpPr>
            <p:spPr>
              <a:xfrm flipH="1">
                <a:off x="7696631" y="6082213"/>
                <a:ext cx="591260" cy="250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noChangeAspect="1"/>
                <a:stCxn id="27" idx="4"/>
                <a:endCxn id="26" idx="0"/>
              </p:cNvCxnSpPr>
              <p:nvPr/>
            </p:nvCxnSpPr>
            <p:spPr>
              <a:xfrm>
                <a:off x="8287891" y="6082213"/>
                <a:ext cx="372604" cy="250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Connettore 2 21"/>
            <p:cNvCxnSpPr>
              <a:cxnSpLocks noChangeShapeType="1"/>
            </p:cNvCxnSpPr>
            <p:nvPr/>
          </p:nvCxnSpPr>
          <p:spPr bwMode="auto">
            <a:xfrm>
              <a:off x="7352522" y="5903814"/>
              <a:ext cx="519183" cy="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36282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4" descr="Slid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1785938"/>
            <a:ext cx="5449887"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857250" y="571500"/>
            <a:ext cx="7929563" cy="928688"/>
          </a:xfrm>
        </p:spPr>
        <p:txBody>
          <a:bodyPr/>
          <a:lstStyle/>
          <a:p>
            <a:pPr eaLnBrk="1" hangingPunct="1"/>
            <a:r>
              <a:rPr lang="en-GB" smtClean="0">
                <a:latin typeface="Calibri" pitchFamily="34" charset="0"/>
                <a:ea typeface="ＭＳ Ｐゴシック" pitchFamily="34" charset="-128"/>
                <a:cs typeface="Calibri" pitchFamily="34" charset="0"/>
              </a:rPr>
              <a:t>Representation Information</a:t>
            </a:r>
            <a:endParaRPr lang="en-US" smtClean="0">
              <a:latin typeface="Calibri" pitchFamily="34" charset="0"/>
              <a:ea typeface="ＭＳ Ｐゴシック" pitchFamily="34" charset="-128"/>
              <a:cs typeface="Calibri" pitchFamily="34" charset="0"/>
            </a:endParaRPr>
          </a:p>
        </p:txBody>
      </p:sp>
      <p:sp>
        <p:nvSpPr>
          <p:cNvPr id="24580" name="Rectangle 3"/>
          <p:cNvSpPr>
            <a:spLocks noChangeArrowheads="1"/>
          </p:cNvSpPr>
          <p:nvPr/>
        </p:nvSpPr>
        <p:spPr bwMode="auto">
          <a:xfrm>
            <a:off x="323850" y="1412875"/>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tx2"/>
              </a:buClr>
              <a:buSzPct val="70000"/>
              <a:buFont typeface="Wingdings" pitchFamily="2" charset="2"/>
              <a:buNone/>
            </a:pPr>
            <a:r>
              <a:rPr lang="en-GB" sz="2600">
                <a:latin typeface="Calibri" pitchFamily="34" charset="0"/>
              </a:rPr>
              <a:t>The Information Model is key</a:t>
            </a:r>
          </a:p>
        </p:txBody>
      </p:sp>
      <p:sp>
        <p:nvSpPr>
          <p:cNvPr id="68612" name="Text Box 4"/>
          <p:cNvSpPr txBox="1">
            <a:spLocks noChangeArrowheads="1"/>
          </p:cNvSpPr>
          <p:nvPr/>
        </p:nvSpPr>
        <p:spPr bwMode="auto">
          <a:xfrm>
            <a:off x="250825" y="2420938"/>
            <a:ext cx="196373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GB" sz="1600">
                <a:latin typeface="Calibri" pitchFamily="34" charset="0"/>
              </a:rPr>
              <a:t>Recursion ends at KNOWLEDGEBASE of the DESIGNATED COMMUNITY</a:t>
            </a:r>
          </a:p>
          <a:p>
            <a:pPr eaLnBrk="1" hangingPunct="1">
              <a:spcBef>
                <a:spcPct val="50000"/>
              </a:spcBef>
            </a:pPr>
            <a:r>
              <a:rPr lang="en-GB" sz="1600">
                <a:latin typeface="Calibri" pitchFamily="34" charset="0"/>
              </a:rPr>
              <a:t>(this knowledge will change over time and region)</a:t>
            </a:r>
          </a:p>
        </p:txBody>
      </p:sp>
      <p:sp>
        <p:nvSpPr>
          <p:cNvPr id="68613" name="Oval 5"/>
          <p:cNvSpPr>
            <a:spLocks noChangeArrowheads="1"/>
          </p:cNvSpPr>
          <p:nvPr/>
        </p:nvSpPr>
        <p:spPr bwMode="auto">
          <a:xfrm>
            <a:off x="6156325" y="2205038"/>
            <a:ext cx="1584325" cy="12239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pic>
        <p:nvPicPr>
          <p:cNvPr id="68660" name="Picture 52" descr="ExtendedRepInfoNet"/>
          <p:cNvPicPr>
            <a:picLocks noGrp="1" noChangeAspect="1" noChangeArrowheads="1"/>
          </p:cNvPicPr>
          <p:nvPr>
            <p:ph idx="1"/>
          </p:nvPr>
        </p:nvPicPr>
        <p:blipFill>
          <a:blip r:embed="rId4">
            <a:lum contrast="-6000"/>
            <a:extLst>
              <a:ext uri="{28A0092B-C50C-407E-A947-70E740481C1C}">
                <a14:useLocalDpi xmlns:a14="http://schemas.microsoft.com/office/drawing/2010/main" val="0"/>
              </a:ext>
            </a:extLst>
          </a:blip>
          <a:srcRect/>
          <a:stretch>
            <a:fillRect/>
          </a:stretch>
        </p:blipFill>
        <p:spPr>
          <a:xfrm>
            <a:off x="5219700" y="3789363"/>
            <a:ext cx="3924300" cy="2489200"/>
          </a:xfrm>
          <a:ln>
            <a:solidFill>
              <a:srgbClr val="FF0000"/>
            </a:solidFill>
            <a:miter lim="800000"/>
            <a:headEnd/>
            <a:tailEnd/>
          </a:ln>
        </p:spPr>
      </p:pic>
    </p:spTree>
    <p:extLst>
      <p:ext uri="{BB962C8B-B14F-4D97-AF65-F5344CB8AC3E}">
        <p14:creationId xmlns:p14="http://schemas.microsoft.com/office/powerpoint/2010/main" val="359079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linds(horizontal)">
                                      <p:cBhvr>
                                        <p:cTn id="7" dur="500"/>
                                        <p:tgtEl>
                                          <p:spTgt spid="686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blinds(horizontal)">
                                      <p:cBhvr>
                                        <p:cTn id="12" dur="500"/>
                                        <p:tgtEl>
                                          <p:spTgt spid="68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660"/>
                                        </p:tgtEl>
                                        <p:attrNameLst>
                                          <p:attrName>style.visibility</p:attrName>
                                        </p:attrNameLst>
                                      </p:cBhvr>
                                      <p:to>
                                        <p:strVal val="visible"/>
                                      </p:to>
                                    </p:set>
                                    <p:animEffect transition="in" filter="box(in)">
                                      <p:cBhvr>
                                        <p:cTn id="17" dur="500"/>
                                        <p:tgtEl>
                                          <p:spTgt spid="6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spect="1"/>
          </p:cNvSpPr>
          <p:nvPr/>
        </p:nvSpPr>
        <p:spPr>
          <a:xfrm>
            <a:off x="2601816" y="4440031"/>
            <a:ext cx="1235085" cy="523220"/>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Dictionary specification</a:t>
            </a:r>
          </a:p>
        </p:txBody>
      </p:sp>
      <p:sp>
        <p:nvSpPr>
          <p:cNvPr id="6" name="TextBox 5"/>
          <p:cNvSpPr txBox="1">
            <a:spLocks noChangeAspect="1"/>
          </p:cNvSpPr>
          <p:nvPr/>
        </p:nvSpPr>
        <p:spPr>
          <a:xfrm>
            <a:off x="2601817" y="5547462"/>
            <a:ext cx="1235085" cy="492443"/>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200" dirty="0">
                <a:latin typeface="Calibri"/>
                <a:ea typeface="+mn-ea"/>
                <a:cs typeface="Calibri"/>
              </a:rPr>
              <a:t>XML</a:t>
            </a:r>
          </a:p>
          <a:p>
            <a:pPr algn="ctr">
              <a:defRPr/>
            </a:pPr>
            <a:endParaRPr lang="en-GB" sz="1400" dirty="0">
              <a:ea typeface="+mn-ea"/>
              <a:cs typeface="Arial" pitchFamily="34" charset="0"/>
            </a:endParaRPr>
          </a:p>
        </p:txBody>
      </p:sp>
      <p:sp>
        <p:nvSpPr>
          <p:cNvPr id="5" name="TextBox 4"/>
          <p:cNvSpPr txBox="1">
            <a:spLocks noChangeAspect="1"/>
          </p:cNvSpPr>
          <p:nvPr/>
        </p:nvSpPr>
        <p:spPr>
          <a:xfrm>
            <a:off x="4223010" y="4224587"/>
            <a:ext cx="1235085" cy="738664"/>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N1 file</a:t>
            </a:r>
          </a:p>
          <a:p>
            <a:pPr algn="ctr">
              <a:defRPr/>
            </a:pPr>
            <a:r>
              <a:rPr lang="en-GB" sz="1400" dirty="0">
                <a:latin typeface="Calibri"/>
                <a:ea typeface="+mn-ea"/>
                <a:cs typeface="Calibri"/>
              </a:rPr>
              <a:t>Description as text file</a:t>
            </a:r>
          </a:p>
        </p:txBody>
      </p:sp>
      <p:sp>
        <p:nvSpPr>
          <p:cNvPr id="45" name="Title 44"/>
          <p:cNvSpPr>
            <a:spLocks noGrp="1"/>
          </p:cNvSpPr>
          <p:nvPr>
            <p:ph type="title"/>
          </p:nvPr>
        </p:nvSpPr>
        <p:spPr>
          <a:xfrm>
            <a:off x="457200" y="12700"/>
            <a:ext cx="8229600" cy="733425"/>
          </a:xfrm>
        </p:spPr>
        <p:txBody>
          <a:bodyPr>
            <a:normAutofit/>
          </a:bodyPr>
          <a:lstStyle/>
          <a:p>
            <a:pPr eaLnBrk="1" hangingPunct="1">
              <a:defRPr/>
            </a:pPr>
            <a:r>
              <a:rPr lang="en-GB" dirty="0">
                <a:ea typeface="+mj-ea"/>
              </a:rPr>
              <a:t>Representation </a:t>
            </a:r>
            <a:r>
              <a:rPr lang="en-GB" dirty="0" smtClean="0">
                <a:ea typeface="+mj-ea"/>
              </a:rPr>
              <a:t>Network</a:t>
            </a:r>
            <a:endParaRPr lang="en-GB" dirty="0">
              <a:ea typeface="+mj-ea"/>
            </a:endParaRPr>
          </a:p>
        </p:txBody>
      </p:sp>
      <p:grpSp>
        <p:nvGrpSpPr>
          <p:cNvPr id="25612" name="Gruppo 54"/>
          <p:cNvGrpSpPr>
            <a:grpSpLocks noChangeAspect="1"/>
          </p:cNvGrpSpPr>
          <p:nvPr/>
        </p:nvGrpSpPr>
        <p:grpSpPr bwMode="auto">
          <a:xfrm>
            <a:off x="2413000" y="1155700"/>
            <a:ext cx="3473450" cy="1433513"/>
            <a:chOff x="3464476" y="1102032"/>
            <a:chExt cx="4962604" cy="2047516"/>
          </a:xfrm>
        </p:grpSpPr>
        <p:sp>
          <p:nvSpPr>
            <p:cNvPr id="4" name="TextBox 3"/>
            <p:cNvSpPr txBox="1"/>
            <p:nvPr/>
          </p:nvSpPr>
          <p:spPr>
            <a:xfrm>
              <a:off x="3464476" y="1456335"/>
              <a:ext cx="2305206" cy="747458"/>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Level 1</a:t>
              </a:r>
            </a:p>
            <a:p>
              <a:pPr algn="ctr">
                <a:defRPr/>
              </a:pPr>
              <a:r>
                <a:rPr lang="en-GB" sz="1400" dirty="0">
                  <a:latin typeface="Calibri"/>
                  <a:ea typeface="+mn-ea"/>
                  <a:cs typeface="Calibri"/>
                </a:rPr>
                <a:t>(N1 File Format)</a:t>
              </a:r>
            </a:p>
          </p:txBody>
        </p:sp>
        <p:sp>
          <p:nvSpPr>
            <p:cNvPr id="29" name="TextBox 3"/>
            <p:cNvSpPr txBox="1"/>
            <p:nvPr/>
          </p:nvSpPr>
          <p:spPr>
            <a:xfrm>
              <a:off x="6662672" y="2709866"/>
              <a:ext cx="1764406" cy="439682"/>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Level 0</a:t>
              </a:r>
            </a:p>
          </p:txBody>
        </p:sp>
        <p:sp>
          <p:nvSpPr>
            <p:cNvPr id="31" name="TextBox 3"/>
            <p:cNvSpPr txBox="1"/>
            <p:nvPr/>
          </p:nvSpPr>
          <p:spPr>
            <a:xfrm>
              <a:off x="6662673" y="1102032"/>
              <a:ext cx="1764407" cy="747456"/>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Level 0</a:t>
              </a:r>
            </a:p>
            <a:p>
              <a:pPr algn="ctr">
                <a:defRPr/>
              </a:pPr>
              <a:r>
                <a:rPr lang="en-GB" sz="1400" dirty="0">
                  <a:latin typeface="Calibri"/>
                  <a:ea typeface="+mn-ea"/>
                  <a:cs typeface="Calibri"/>
                </a:rPr>
                <a:t>Processor</a:t>
              </a:r>
            </a:p>
          </p:txBody>
        </p:sp>
        <p:sp>
          <p:nvSpPr>
            <p:cNvPr id="48" name="TextBox 4"/>
            <p:cNvSpPr txBox="1"/>
            <p:nvPr/>
          </p:nvSpPr>
          <p:spPr>
            <a:xfrm>
              <a:off x="6662670" y="2003698"/>
              <a:ext cx="1764406" cy="439682"/>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Algorithm</a:t>
              </a:r>
              <a:endParaRPr lang="en-GB" sz="1200" dirty="0">
                <a:latin typeface="Calibri"/>
                <a:ea typeface="+mn-ea"/>
                <a:cs typeface="Calibri"/>
              </a:endParaRPr>
            </a:p>
          </p:txBody>
        </p:sp>
        <p:cxnSp>
          <p:nvCxnSpPr>
            <p:cNvPr id="50" name="Connettore 1 49"/>
            <p:cNvCxnSpPr>
              <a:cxnSpLocks noChangeShapeType="1"/>
            </p:cNvCxnSpPr>
            <p:nvPr/>
          </p:nvCxnSpPr>
          <p:spPr bwMode="auto">
            <a:xfrm flipH="1" flipV="1">
              <a:off x="7544790" y="2444368"/>
              <a:ext cx="0" cy="265293"/>
            </a:xfrm>
            <a:prstGeom prst="line">
              <a:avLst/>
            </a:prstGeom>
            <a:noFill/>
            <a:ln w="22225">
              <a:solidFill>
                <a:schemeClr val="accent1"/>
              </a:solidFill>
              <a:round/>
              <a:headEnd/>
              <a:tailEn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52" name="Connettore 1 51"/>
            <p:cNvCxnSpPr>
              <a:cxnSpLocks noChangeShapeType="1"/>
            </p:cNvCxnSpPr>
            <p:nvPr/>
          </p:nvCxnSpPr>
          <p:spPr bwMode="auto">
            <a:xfrm flipV="1">
              <a:off x="7544790" y="1850293"/>
              <a:ext cx="0" cy="154187"/>
            </a:xfrm>
            <a:prstGeom prst="line">
              <a:avLst/>
            </a:prstGeom>
            <a:noFill/>
            <a:ln w="22225">
              <a:solidFill>
                <a:schemeClr val="accent1"/>
              </a:solidFill>
              <a:round/>
              <a:headEnd/>
              <a:tailEn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54" name="Connettore 1 53"/>
            <p:cNvCxnSpPr>
              <a:cxnSpLocks noChangeShapeType="1"/>
            </p:cNvCxnSpPr>
            <p:nvPr/>
          </p:nvCxnSpPr>
          <p:spPr bwMode="auto">
            <a:xfrm flipH="1">
              <a:off x="5768866" y="1476163"/>
              <a:ext cx="893632" cy="353724"/>
            </a:xfrm>
            <a:prstGeom prst="line">
              <a:avLst/>
            </a:prstGeom>
            <a:noFill/>
            <a:ln w="22225">
              <a:solidFill>
                <a:schemeClr val="accent1"/>
              </a:solidFill>
              <a:round/>
              <a:headEnd/>
              <a:tailEn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grpSp>
        <p:nvGrpSpPr>
          <p:cNvPr id="25613" name="Gruppo 79"/>
          <p:cNvGrpSpPr>
            <a:grpSpLocks noChangeAspect="1"/>
          </p:cNvGrpSpPr>
          <p:nvPr/>
        </p:nvGrpSpPr>
        <p:grpSpPr bwMode="auto">
          <a:xfrm>
            <a:off x="2601913" y="1927225"/>
            <a:ext cx="1235075" cy="1382713"/>
            <a:chOff x="3734875" y="2001304"/>
            <a:chExt cx="1764406" cy="1974784"/>
          </a:xfrm>
        </p:grpSpPr>
        <p:sp>
          <p:nvSpPr>
            <p:cNvPr id="8" name="TextBox 7"/>
            <p:cNvSpPr txBox="1"/>
            <p:nvPr/>
          </p:nvSpPr>
          <p:spPr>
            <a:xfrm>
              <a:off x="3734875" y="3316566"/>
              <a:ext cx="1764406" cy="659522"/>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200" dirty="0">
                  <a:latin typeface="Calibri"/>
                  <a:ea typeface="+mn-ea"/>
                  <a:cs typeface="Calibri"/>
                </a:rPr>
                <a:t>GOCE N1 file</a:t>
              </a:r>
            </a:p>
            <a:p>
              <a:pPr algn="ctr">
                <a:defRPr/>
              </a:pPr>
              <a:r>
                <a:rPr lang="en-GB" sz="1200" dirty="0">
                  <a:latin typeface="Calibri"/>
                  <a:ea typeface="+mn-ea"/>
                  <a:cs typeface="Calibri"/>
                </a:rPr>
                <a:t>Dictionary</a:t>
              </a:r>
            </a:p>
          </p:txBody>
        </p:sp>
        <p:cxnSp>
          <p:nvCxnSpPr>
            <p:cNvPr id="61" name="Connettore 2 60"/>
            <p:cNvCxnSpPr>
              <a:cxnSpLocks noChangeShapeType="1"/>
            </p:cNvCxnSpPr>
            <p:nvPr/>
          </p:nvCxnSpPr>
          <p:spPr bwMode="auto">
            <a:xfrm>
              <a:off x="4617077" y="2001304"/>
              <a:ext cx="0" cy="1315011"/>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grpSp>
      <p:cxnSp>
        <p:nvCxnSpPr>
          <p:cNvPr id="65" name="Connettore 2 64"/>
          <p:cNvCxnSpPr>
            <a:cxnSpLocks noChangeAspect="1"/>
          </p:cNvCxnSpPr>
          <p:nvPr/>
        </p:nvCxnSpPr>
        <p:spPr bwMode="auto">
          <a:xfrm flipH="1">
            <a:off x="3219450" y="3309938"/>
            <a:ext cx="0" cy="113030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67" name="Connettore 2 66"/>
          <p:cNvCxnSpPr>
            <a:cxnSpLocks noChangeAspect="1"/>
          </p:cNvCxnSpPr>
          <p:nvPr/>
        </p:nvCxnSpPr>
        <p:spPr bwMode="auto">
          <a:xfrm>
            <a:off x="3219450" y="4962525"/>
            <a:ext cx="0" cy="58420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sp>
        <p:nvSpPr>
          <p:cNvPr id="9" name="TextBox 8"/>
          <p:cNvSpPr txBox="1"/>
          <p:nvPr/>
        </p:nvSpPr>
        <p:spPr>
          <a:xfrm>
            <a:off x="609609" y="2880348"/>
            <a:ext cx="1235085" cy="523220"/>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N1 file</a:t>
            </a:r>
          </a:p>
          <a:p>
            <a:pPr algn="ctr">
              <a:defRPr/>
            </a:pPr>
            <a:r>
              <a:rPr lang="en-GB" sz="1400" dirty="0">
                <a:latin typeface="Calibri"/>
                <a:ea typeface="+mn-ea"/>
                <a:cs typeface="Calibri"/>
              </a:rPr>
              <a:t>standard</a:t>
            </a:r>
          </a:p>
        </p:txBody>
      </p:sp>
      <p:sp>
        <p:nvSpPr>
          <p:cNvPr id="10" name="TextBox 9"/>
          <p:cNvSpPr txBox="1"/>
          <p:nvPr/>
        </p:nvSpPr>
        <p:spPr>
          <a:xfrm>
            <a:off x="609609" y="3664825"/>
            <a:ext cx="1235085" cy="523220"/>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PDF standard</a:t>
            </a:r>
          </a:p>
          <a:p>
            <a:pPr algn="ctr">
              <a:defRPr/>
            </a:pPr>
            <a:endParaRPr lang="en-GB" sz="1400" dirty="0">
              <a:ea typeface="+mn-ea"/>
              <a:cs typeface="Arial" pitchFamily="34" charset="0"/>
            </a:endParaRPr>
          </a:p>
        </p:txBody>
      </p:sp>
      <p:sp>
        <p:nvSpPr>
          <p:cNvPr id="11" name="TextBox 10"/>
          <p:cNvSpPr txBox="1"/>
          <p:nvPr/>
        </p:nvSpPr>
        <p:spPr>
          <a:xfrm>
            <a:off x="609609" y="4440031"/>
            <a:ext cx="1235086" cy="523220"/>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PDF software</a:t>
            </a:r>
          </a:p>
          <a:p>
            <a:pPr algn="ctr">
              <a:defRPr/>
            </a:pPr>
            <a:endParaRPr lang="en-GB" sz="1400" dirty="0">
              <a:ea typeface="+mn-ea"/>
              <a:cs typeface="Arial" pitchFamily="34" charset="0"/>
            </a:endParaRPr>
          </a:p>
        </p:txBody>
      </p:sp>
      <p:cxnSp>
        <p:nvCxnSpPr>
          <p:cNvPr id="57" name="Connettore 2 56"/>
          <p:cNvCxnSpPr>
            <a:cxnSpLocks noChangeShapeType="1"/>
          </p:cNvCxnSpPr>
          <p:nvPr/>
        </p:nvCxnSpPr>
        <p:spPr bwMode="auto">
          <a:xfrm flipH="1">
            <a:off x="1227138" y="1927225"/>
            <a:ext cx="1992312" cy="95250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69" name="Connettore 2 68"/>
          <p:cNvCxnSpPr>
            <a:cxnSpLocks noChangeShapeType="1"/>
          </p:cNvCxnSpPr>
          <p:nvPr/>
        </p:nvCxnSpPr>
        <p:spPr bwMode="auto">
          <a:xfrm>
            <a:off x="1227138" y="3403600"/>
            <a:ext cx="0" cy="261938"/>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71" name="Connettore 2 70"/>
          <p:cNvCxnSpPr>
            <a:cxnSpLocks noChangeShapeType="1"/>
          </p:cNvCxnSpPr>
          <p:nvPr/>
        </p:nvCxnSpPr>
        <p:spPr bwMode="auto">
          <a:xfrm>
            <a:off x="1227138" y="4187825"/>
            <a:ext cx="0" cy="252413"/>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73" name="Connettore 2 72"/>
          <p:cNvCxnSpPr>
            <a:cxnSpLocks noChangeAspect="1"/>
          </p:cNvCxnSpPr>
          <p:nvPr/>
        </p:nvCxnSpPr>
        <p:spPr bwMode="auto">
          <a:xfrm flipH="1">
            <a:off x="1844675" y="3078163"/>
            <a:ext cx="757238" cy="847725"/>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59" name="Connettore 2 58"/>
          <p:cNvCxnSpPr>
            <a:cxnSpLocks noChangeShapeType="1"/>
            <a:endCxn id="34" idx="0"/>
          </p:cNvCxnSpPr>
          <p:nvPr/>
        </p:nvCxnSpPr>
        <p:spPr bwMode="auto">
          <a:xfrm>
            <a:off x="3219450" y="1927225"/>
            <a:ext cx="1995488" cy="124460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75" name="Connettore 2 74"/>
          <p:cNvCxnSpPr>
            <a:cxnSpLocks noChangeShapeType="1"/>
          </p:cNvCxnSpPr>
          <p:nvPr/>
        </p:nvCxnSpPr>
        <p:spPr bwMode="auto">
          <a:xfrm>
            <a:off x="3836988" y="3074988"/>
            <a:ext cx="735012" cy="59055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sp>
        <p:nvSpPr>
          <p:cNvPr id="34" name="Diamond 33"/>
          <p:cNvSpPr>
            <a:spLocks noChangeArrowheads="1"/>
          </p:cNvSpPr>
          <p:nvPr/>
        </p:nvSpPr>
        <p:spPr bwMode="auto">
          <a:xfrm>
            <a:off x="4840288" y="3171825"/>
            <a:ext cx="747712" cy="661988"/>
          </a:xfrm>
          <a:prstGeom prst="diamond">
            <a:avLst/>
          </a:prstGeom>
          <a:solidFill>
            <a:srgbClr val="92D050"/>
          </a:solidFill>
          <a:ln w="15875">
            <a:solidFill>
              <a:schemeClr val="accent1"/>
            </a:solidFill>
            <a:miter lim="800000"/>
            <a:headEnd/>
            <a:tailEnd/>
          </a:ln>
          <a:effectLst>
            <a:outerShdw blurRad="38100" dist="38100" dir="5400000" rotWithShape="0">
              <a:srgbClr val="808080">
                <a:alpha val="34998"/>
              </a:srgbClr>
            </a:outerShdw>
          </a:effectLst>
        </p:spPr>
        <p:txBody>
          <a:bodyPr anchor="ctr"/>
          <a:lstStyle/>
          <a:p>
            <a:pPr algn="ctr">
              <a:defRPr/>
            </a:pPr>
            <a:r>
              <a:rPr lang="en-GB" sz="1050" dirty="0">
                <a:latin typeface="+mn-lt"/>
                <a:ea typeface="+mn-ea"/>
              </a:rPr>
              <a:t>OR</a:t>
            </a:r>
          </a:p>
        </p:txBody>
      </p:sp>
      <p:sp>
        <p:nvSpPr>
          <p:cNvPr id="56" name="TextBox 55"/>
          <p:cNvSpPr txBox="1">
            <a:spLocks noChangeAspect="1"/>
          </p:cNvSpPr>
          <p:nvPr/>
        </p:nvSpPr>
        <p:spPr>
          <a:xfrm>
            <a:off x="5886355" y="4224587"/>
            <a:ext cx="1235085" cy="738664"/>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N1 file</a:t>
            </a:r>
          </a:p>
          <a:p>
            <a:pPr algn="ctr">
              <a:defRPr/>
            </a:pPr>
            <a:r>
              <a:rPr lang="en-GB" sz="1400" dirty="0">
                <a:latin typeface="Calibri"/>
                <a:ea typeface="+mn-ea"/>
                <a:cs typeface="Calibri"/>
              </a:rPr>
              <a:t>Description using DRB </a:t>
            </a:r>
          </a:p>
        </p:txBody>
      </p:sp>
      <p:cxnSp>
        <p:nvCxnSpPr>
          <p:cNvPr id="39" name="Straight Arrow Connector 38"/>
          <p:cNvCxnSpPr>
            <a:cxnSpLocks noChangeShapeType="1"/>
            <a:stCxn id="34" idx="3"/>
          </p:cNvCxnSpPr>
          <p:nvPr/>
        </p:nvCxnSpPr>
        <p:spPr bwMode="auto">
          <a:xfrm>
            <a:off x="5588000" y="3502025"/>
            <a:ext cx="915988" cy="722313"/>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34" idx="1"/>
          </p:cNvCxnSpPr>
          <p:nvPr/>
        </p:nvCxnSpPr>
        <p:spPr bwMode="auto">
          <a:xfrm>
            <a:off x="4840288" y="3502025"/>
            <a:ext cx="0" cy="722313"/>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sp>
        <p:nvSpPr>
          <p:cNvPr id="76" name="TextBox 75"/>
          <p:cNvSpPr txBox="1">
            <a:spLocks noChangeAspect="1"/>
          </p:cNvSpPr>
          <p:nvPr/>
        </p:nvSpPr>
        <p:spPr>
          <a:xfrm>
            <a:off x="5886354" y="5295071"/>
            <a:ext cx="1235085" cy="523220"/>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DRB specification</a:t>
            </a:r>
          </a:p>
        </p:txBody>
      </p:sp>
      <p:cxnSp>
        <p:nvCxnSpPr>
          <p:cNvPr id="72" name="Straight Arrow Connector 71"/>
          <p:cNvCxnSpPr>
            <a:cxnSpLocks noChangeShapeType="1"/>
          </p:cNvCxnSpPr>
          <p:nvPr/>
        </p:nvCxnSpPr>
        <p:spPr bwMode="auto">
          <a:xfrm flipH="1">
            <a:off x="6503988" y="4962525"/>
            <a:ext cx="0" cy="331788"/>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cxnSp>
        <p:nvCxnSpPr>
          <p:cNvPr id="77" name="Straight Arrow Connector 76"/>
          <p:cNvCxnSpPr>
            <a:cxnSpLocks noChangeShapeType="1"/>
          </p:cNvCxnSpPr>
          <p:nvPr/>
        </p:nvCxnSpPr>
        <p:spPr bwMode="auto">
          <a:xfrm flipH="1">
            <a:off x="3836988" y="4962525"/>
            <a:ext cx="2667000" cy="831850"/>
          </a:xfrm>
          <a:prstGeom prst="straightConnector1">
            <a:avLst/>
          </a:prstGeom>
          <a:noFill/>
          <a:ln w="22225">
            <a:solidFill>
              <a:schemeClr val="accent1"/>
            </a:solidFill>
            <a:round/>
            <a:headEnd/>
            <a:tailEnd type="arrow" w="med" len="med"/>
          </a:ln>
          <a:effectLst>
            <a:outerShdw blurRad="50800" dist="12700" dir="5280058" rotWithShape="0">
              <a:srgbClr val="808080">
                <a:alpha val="39998"/>
              </a:srgbClr>
            </a:outerShdw>
          </a:effectLst>
          <a:extLst>
            <a:ext uri="{909E8E84-426E-40DD-AFC4-6F175D3DCCD1}">
              <a14:hiddenFill xmlns:a14="http://schemas.microsoft.com/office/drawing/2010/main">
                <a:noFill/>
              </a14:hiddenFill>
            </a:ext>
          </a:extLst>
        </p:spPr>
      </p:cxnSp>
      <p:sp>
        <p:nvSpPr>
          <p:cNvPr id="79" name="TextBox 78"/>
          <p:cNvSpPr txBox="1">
            <a:spLocks noChangeArrowheads="1"/>
          </p:cNvSpPr>
          <p:nvPr/>
        </p:nvSpPr>
        <p:spPr bwMode="auto">
          <a:xfrm>
            <a:off x="6192838" y="3403600"/>
            <a:ext cx="147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600"/>
              <a:t>RISK: X</a:t>
            </a:r>
          </a:p>
          <a:p>
            <a:pPr eaLnBrk="1" hangingPunct="1"/>
            <a:r>
              <a:rPr lang="en-GB" sz="1600"/>
              <a:t>COST: Y</a:t>
            </a:r>
          </a:p>
        </p:txBody>
      </p:sp>
      <p:sp>
        <p:nvSpPr>
          <p:cNvPr id="82" name="TextBox 81"/>
          <p:cNvSpPr txBox="1">
            <a:spLocks noChangeArrowheads="1"/>
          </p:cNvSpPr>
          <p:nvPr/>
        </p:nvSpPr>
        <p:spPr bwMode="auto">
          <a:xfrm>
            <a:off x="4025900" y="3729038"/>
            <a:ext cx="1204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600"/>
              <a:t>RISK: X</a:t>
            </a:r>
            <a:r>
              <a:rPr lang="en-GB" altLang="en-US" sz="1600"/>
              <a:t>’</a:t>
            </a:r>
            <a:endParaRPr lang="en-GB" sz="1600"/>
          </a:p>
          <a:p>
            <a:pPr eaLnBrk="1" hangingPunct="1"/>
            <a:r>
              <a:rPr lang="en-GB" sz="1600"/>
              <a:t>COST: Y</a:t>
            </a:r>
            <a:r>
              <a:rPr lang="en-GB" altLang="en-US" sz="1600"/>
              <a:t>’</a:t>
            </a:r>
            <a:endParaRPr lang="en-GB" sz="1600"/>
          </a:p>
        </p:txBody>
      </p:sp>
      <p:sp>
        <p:nvSpPr>
          <p:cNvPr id="83" name="TextBox 82"/>
          <p:cNvSpPr txBox="1">
            <a:spLocks noChangeArrowheads="1"/>
          </p:cNvSpPr>
          <p:nvPr/>
        </p:nvSpPr>
        <p:spPr bwMode="auto">
          <a:xfrm>
            <a:off x="7208838" y="5294313"/>
            <a:ext cx="14779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600"/>
              <a:t>RISK: X</a:t>
            </a:r>
            <a:r>
              <a:rPr lang="en-GB" altLang="en-US" sz="1600"/>
              <a:t>’’</a:t>
            </a:r>
            <a:endParaRPr lang="en-GB" sz="1600"/>
          </a:p>
          <a:p>
            <a:pPr eaLnBrk="1" hangingPunct="1"/>
            <a:r>
              <a:rPr lang="en-GB" sz="1600"/>
              <a:t>COST: Y</a:t>
            </a:r>
            <a:r>
              <a:rPr lang="en-GB" altLang="en-US" sz="1600"/>
              <a:t>’’</a:t>
            </a:r>
            <a:endParaRPr lang="en-GB" sz="1600"/>
          </a:p>
        </p:txBody>
      </p:sp>
      <p:sp>
        <p:nvSpPr>
          <p:cNvPr id="84" name="TextBox 83"/>
          <p:cNvSpPr txBox="1">
            <a:spLocks noChangeAspect="1"/>
          </p:cNvSpPr>
          <p:nvPr/>
        </p:nvSpPr>
        <p:spPr>
          <a:xfrm>
            <a:off x="4612656" y="3250519"/>
            <a:ext cx="1235085" cy="738664"/>
          </a:xfrm>
          <a:prstGeom prst="rect">
            <a:avLst/>
          </a:prstGeom>
          <a:solidFill>
            <a:schemeClr val="tx2">
              <a:lumMod val="40000"/>
              <a:lumOff val="60000"/>
            </a:schemeClr>
          </a:solidFill>
          <a:scene3d>
            <a:camera prst="orthographicFront"/>
            <a:lightRig rig="threePt" dir="t"/>
          </a:scene3d>
          <a:sp3d>
            <a:bevelT/>
          </a:sp3d>
        </p:spPr>
        <p:txBody>
          <a:bodyPr>
            <a:spAutoFit/>
          </a:bodyPr>
          <a:lstStyle/>
          <a:p>
            <a:pPr algn="ctr">
              <a:defRPr/>
            </a:pPr>
            <a:r>
              <a:rPr lang="en-GB" sz="1400" dirty="0">
                <a:latin typeface="Calibri"/>
                <a:ea typeface="+mn-ea"/>
                <a:cs typeface="Calibri"/>
              </a:rPr>
              <a:t>GOCE N1 file</a:t>
            </a:r>
          </a:p>
          <a:p>
            <a:pPr algn="ctr">
              <a:defRPr/>
            </a:pPr>
            <a:r>
              <a:rPr lang="en-GB" sz="1400" dirty="0">
                <a:latin typeface="Calibri"/>
                <a:ea typeface="+mn-ea"/>
                <a:cs typeface="Calibri"/>
              </a:rPr>
              <a:t>Description as text file</a:t>
            </a:r>
          </a:p>
        </p:txBody>
      </p:sp>
      <p:sp>
        <p:nvSpPr>
          <p:cNvPr id="86" name="Title 44"/>
          <p:cNvSpPr txBox="1">
            <a:spLocks/>
          </p:cNvSpPr>
          <p:nvPr/>
        </p:nvSpPr>
        <p:spPr>
          <a:xfrm>
            <a:off x="609600" y="0"/>
            <a:ext cx="8229600" cy="731838"/>
          </a:xfrm>
          <a:prstGeom prst="rect">
            <a:avLst/>
          </a:prstGeom>
        </p:spPr>
        <p:txBody>
          <a:bodyPr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dirty="0" smtClean="0"/>
              <a:t>Preservation Network Model</a:t>
            </a:r>
            <a:endParaRPr lang="en-GB" dirty="0"/>
          </a:p>
        </p:txBody>
      </p:sp>
    </p:spTree>
    <p:extLst>
      <p:ext uri="{BB962C8B-B14F-4D97-AF65-F5344CB8AC3E}">
        <p14:creationId xmlns:p14="http://schemas.microsoft.com/office/powerpoint/2010/main" val="3984493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8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4" grpId="0" animBg="1"/>
      <p:bldP spid="79" grpId="0"/>
      <p:bldP spid="82" grpId="0"/>
      <p:bldP spid="83"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2" descr="europe.jpg"/>
          <p:cNvPicPr>
            <a:picLocks noChangeAspect="1"/>
          </p:cNvPicPr>
          <p:nvPr/>
        </p:nvPicPr>
        <p:blipFill>
          <a:blip r:embed="rId3"/>
          <a:srcRect/>
          <a:stretch>
            <a:fillRect/>
          </a:stretch>
        </p:blipFill>
        <p:spPr bwMode="auto">
          <a:xfrm>
            <a:off x="4539762" y="3154445"/>
            <a:ext cx="4591050" cy="3344863"/>
          </a:xfrm>
          <a:prstGeom prst="rect">
            <a:avLst/>
          </a:prstGeom>
          <a:noFill/>
          <a:ln w="9525">
            <a:noFill/>
            <a:miter lim="800000"/>
            <a:headEnd/>
            <a:tailEnd/>
          </a:ln>
        </p:spPr>
      </p:pic>
      <p:grpSp>
        <p:nvGrpSpPr>
          <p:cNvPr id="26" name="Group 25"/>
          <p:cNvGrpSpPr>
            <a:grpSpLocks/>
          </p:cNvGrpSpPr>
          <p:nvPr/>
        </p:nvGrpSpPr>
        <p:grpSpPr bwMode="auto">
          <a:xfrm>
            <a:off x="0" y="5821446"/>
            <a:ext cx="1079989" cy="563721"/>
            <a:chOff x="7767354" y="2857500"/>
            <a:chExt cx="1830712" cy="954608"/>
          </a:xfrm>
        </p:grpSpPr>
        <p:pic>
          <p:nvPicPr>
            <p:cNvPr id="22569" name="Picture 11" descr="AUTH-notext"/>
            <p:cNvPicPr>
              <a:picLocks noChangeAspect="1" noChangeArrowheads="1"/>
            </p:cNvPicPr>
            <p:nvPr/>
          </p:nvPicPr>
          <p:blipFill>
            <a:blip r:embed="rId4"/>
            <a:srcRect/>
            <a:stretch>
              <a:fillRect/>
            </a:stretch>
          </p:blipFill>
          <p:spPr bwMode="auto">
            <a:xfrm>
              <a:off x="8172400" y="2857500"/>
              <a:ext cx="657225" cy="571500"/>
            </a:xfrm>
            <a:prstGeom prst="rect">
              <a:avLst/>
            </a:prstGeom>
            <a:noFill/>
            <a:ln w="9525">
              <a:noFill/>
              <a:miter lim="800000"/>
              <a:headEnd/>
              <a:tailEnd/>
            </a:ln>
          </p:spPr>
        </p:pic>
        <p:sp>
          <p:nvSpPr>
            <p:cNvPr id="22570" name="TextBox 16"/>
            <p:cNvSpPr txBox="1">
              <a:spLocks noChangeArrowheads="1"/>
            </p:cNvSpPr>
            <p:nvPr/>
          </p:nvSpPr>
          <p:spPr bwMode="auto">
            <a:xfrm>
              <a:off x="7767354" y="3395156"/>
              <a:ext cx="1830712" cy="416952"/>
            </a:xfrm>
            <a:prstGeom prst="rect">
              <a:avLst/>
            </a:prstGeom>
            <a:solidFill>
              <a:schemeClr val="bg1"/>
            </a:solidFill>
            <a:ln w="9525">
              <a:noFill/>
              <a:miter lim="800000"/>
              <a:headEnd/>
              <a:tailEnd/>
            </a:ln>
          </p:spPr>
          <p:txBody>
            <a:bodyPr>
              <a:spAutoFit/>
            </a:bodyPr>
            <a:lstStyle/>
            <a:p>
              <a:pPr algn="ctr"/>
              <a:r>
                <a:rPr lang="en-GB" sz="1000" b="1" dirty="0" smtClean="0">
                  <a:solidFill>
                    <a:srgbClr val="FF0000"/>
                  </a:solidFill>
                  <a:latin typeface="Calibri" pitchFamily="34" charset="0"/>
                </a:rPr>
                <a:t>AUTHENTICITY</a:t>
              </a:r>
              <a:endParaRPr lang="en-GB" sz="600" b="1" dirty="0">
                <a:solidFill>
                  <a:srgbClr val="FF0000"/>
                </a:solidFill>
                <a:latin typeface="Calibri" pitchFamily="34" charset="0"/>
              </a:endParaRPr>
            </a:p>
          </p:txBody>
        </p:sp>
      </p:grpSp>
      <p:grpSp>
        <p:nvGrpSpPr>
          <p:cNvPr id="29" name="Group 28"/>
          <p:cNvGrpSpPr>
            <a:grpSpLocks/>
          </p:cNvGrpSpPr>
          <p:nvPr/>
        </p:nvGrpSpPr>
        <p:grpSpPr bwMode="auto">
          <a:xfrm>
            <a:off x="1079990" y="5783345"/>
            <a:ext cx="769326" cy="741363"/>
            <a:chOff x="5337085" y="2303875"/>
            <a:chExt cx="1305145" cy="1257829"/>
          </a:xfrm>
        </p:grpSpPr>
        <p:pic>
          <p:nvPicPr>
            <p:cNvPr id="22567" name="Picture 9" descr="find-icon"/>
            <p:cNvPicPr>
              <a:picLocks noChangeAspect="1" noChangeArrowheads="1"/>
            </p:cNvPicPr>
            <p:nvPr/>
          </p:nvPicPr>
          <p:blipFill>
            <a:blip r:embed="rId5"/>
            <a:srcRect/>
            <a:stretch>
              <a:fillRect/>
            </a:stretch>
          </p:blipFill>
          <p:spPr bwMode="auto">
            <a:xfrm>
              <a:off x="5607115" y="2303875"/>
              <a:ext cx="571500" cy="581025"/>
            </a:xfrm>
            <a:prstGeom prst="rect">
              <a:avLst/>
            </a:prstGeom>
            <a:noFill/>
            <a:ln w="9525">
              <a:noFill/>
              <a:miter lim="800000"/>
              <a:headEnd/>
              <a:tailEnd/>
            </a:ln>
          </p:spPr>
        </p:pic>
        <p:sp>
          <p:nvSpPr>
            <p:cNvPr id="22568" name="TextBox 17"/>
            <p:cNvSpPr txBox="1">
              <a:spLocks noChangeArrowheads="1"/>
            </p:cNvSpPr>
            <p:nvPr/>
          </p:nvSpPr>
          <p:spPr bwMode="auto">
            <a:xfrm>
              <a:off x="5337085" y="2888348"/>
              <a:ext cx="1305145" cy="673356"/>
            </a:xfrm>
            <a:prstGeom prst="rect">
              <a:avLst/>
            </a:prstGeom>
            <a:solidFill>
              <a:schemeClr val="bg1"/>
            </a:solidFill>
            <a:ln w="9525">
              <a:noFill/>
              <a:miter lim="800000"/>
              <a:headEnd/>
              <a:tailEnd/>
            </a:ln>
          </p:spPr>
          <p:txBody>
            <a:bodyPr>
              <a:spAutoFit/>
            </a:bodyPr>
            <a:lstStyle/>
            <a:p>
              <a:pPr algn="ctr"/>
              <a:r>
                <a:rPr lang="en-GB" sz="1000" b="1">
                  <a:solidFill>
                    <a:srgbClr val="FF0000"/>
                  </a:solidFill>
                  <a:latin typeface="Calibri" pitchFamily="34" charset="0"/>
                </a:rPr>
                <a:t>FINDING AIDS</a:t>
              </a:r>
            </a:p>
          </p:txBody>
        </p:sp>
      </p:grpSp>
      <p:grpSp>
        <p:nvGrpSpPr>
          <p:cNvPr id="28" name="Group 27"/>
          <p:cNvGrpSpPr>
            <a:grpSpLocks/>
          </p:cNvGrpSpPr>
          <p:nvPr/>
        </p:nvGrpSpPr>
        <p:grpSpPr bwMode="auto">
          <a:xfrm>
            <a:off x="3176954" y="2686132"/>
            <a:ext cx="1125415" cy="844550"/>
            <a:chOff x="6417205" y="1358770"/>
            <a:chExt cx="1125125" cy="844662"/>
          </a:xfrm>
        </p:grpSpPr>
        <p:pic>
          <p:nvPicPr>
            <p:cNvPr id="22561" name="Picture 2" descr="repinforegistry"/>
            <p:cNvPicPr>
              <a:picLocks noChangeAspect="1" noChangeArrowheads="1"/>
            </p:cNvPicPr>
            <p:nvPr/>
          </p:nvPicPr>
          <p:blipFill>
            <a:blip r:embed="rId6"/>
            <a:srcRect l="21533" t="23155" r="18671" b="8931"/>
            <a:stretch>
              <a:fillRect/>
            </a:stretch>
          </p:blipFill>
          <p:spPr bwMode="auto">
            <a:xfrm>
              <a:off x="6552220" y="1358770"/>
              <a:ext cx="781050" cy="619125"/>
            </a:xfrm>
            <a:prstGeom prst="rect">
              <a:avLst/>
            </a:prstGeom>
            <a:noFill/>
            <a:ln w="9525">
              <a:noFill/>
              <a:miter lim="800000"/>
              <a:headEnd/>
              <a:tailEnd/>
            </a:ln>
          </p:spPr>
        </p:pic>
        <p:sp>
          <p:nvSpPr>
            <p:cNvPr id="22562" name="TextBox 15"/>
            <p:cNvSpPr txBox="1">
              <a:spLocks noChangeArrowheads="1"/>
            </p:cNvSpPr>
            <p:nvPr/>
          </p:nvSpPr>
          <p:spPr bwMode="auto">
            <a:xfrm>
              <a:off x="6417205" y="1898591"/>
              <a:ext cx="1125125" cy="304841"/>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REGISTRY</a:t>
              </a:r>
            </a:p>
          </p:txBody>
        </p:sp>
      </p:grpSp>
      <p:grpSp>
        <p:nvGrpSpPr>
          <p:cNvPr id="31" name="Group 30"/>
          <p:cNvGrpSpPr>
            <a:grpSpLocks/>
          </p:cNvGrpSpPr>
          <p:nvPr/>
        </p:nvGrpSpPr>
        <p:grpSpPr bwMode="auto">
          <a:xfrm>
            <a:off x="1332035" y="4459370"/>
            <a:ext cx="1125415" cy="955675"/>
            <a:chOff x="6282190" y="4599130"/>
            <a:chExt cx="1125125" cy="955201"/>
          </a:xfrm>
        </p:grpSpPr>
        <p:pic>
          <p:nvPicPr>
            <p:cNvPr id="22559" name="Picture 6" descr="datastorage"/>
            <p:cNvPicPr>
              <a:picLocks noChangeAspect="1" noChangeArrowheads="1"/>
            </p:cNvPicPr>
            <p:nvPr/>
          </p:nvPicPr>
          <p:blipFill>
            <a:blip r:embed="rId7"/>
            <a:srcRect l="17482" t="21509" r="20116" b="7288"/>
            <a:stretch>
              <a:fillRect/>
            </a:stretch>
          </p:blipFill>
          <p:spPr bwMode="auto">
            <a:xfrm>
              <a:off x="6372200" y="4599130"/>
              <a:ext cx="914400" cy="733425"/>
            </a:xfrm>
            <a:prstGeom prst="rect">
              <a:avLst/>
            </a:prstGeom>
            <a:noFill/>
            <a:ln w="9525">
              <a:noFill/>
              <a:miter lim="800000"/>
              <a:headEnd/>
              <a:tailEnd/>
            </a:ln>
          </p:spPr>
        </p:pic>
        <p:sp>
          <p:nvSpPr>
            <p:cNvPr id="22560" name="TextBox 18"/>
            <p:cNvSpPr txBox="1">
              <a:spLocks noChangeArrowheads="1"/>
            </p:cNvSpPr>
            <p:nvPr/>
          </p:nvSpPr>
          <p:spPr bwMode="auto">
            <a:xfrm>
              <a:off x="6282190" y="5249682"/>
              <a:ext cx="1125125" cy="304649"/>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DATA STORE</a:t>
              </a:r>
            </a:p>
          </p:txBody>
        </p:sp>
      </p:grpSp>
      <p:grpSp>
        <p:nvGrpSpPr>
          <p:cNvPr id="30" name="Group 29"/>
          <p:cNvGrpSpPr>
            <a:grpSpLocks/>
          </p:cNvGrpSpPr>
          <p:nvPr/>
        </p:nvGrpSpPr>
        <p:grpSpPr bwMode="auto">
          <a:xfrm>
            <a:off x="2727081" y="3109995"/>
            <a:ext cx="1440473" cy="754063"/>
            <a:chOff x="6282190" y="3564015"/>
            <a:chExt cx="1440160" cy="754650"/>
          </a:xfrm>
        </p:grpSpPr>
        <p:pic>
          <p:nvPicPr>
            <p:cNvPr id="22557" name="Picture 4" descr="pom-icon"/>
            <p:cNvPicPr>
              <a:picLocks noChangeAspect="1" noChangeArrowheads="1"/>
            </p:cNvPicPr>
            <p:nvPr/>
          </p:nvPicPr>
          <p:blipFill>
            <a:blip r:embed="rId8"/>
            <a:srcRect/>
            <a:stretch>
              <a:fillRect/>
            </a:stretch>
          </p:blipFill>
          <p:spPr bwMode="auto">
            <a:xfrm>
              <a:off x="6687235" y="3564015"/>
              <a:ext cx="571500" cy="438150"/>
            </a:xfrm>
            <a:prstGeom prst="rect">
              <a:avLst/>
            </a:prstGeom>
            <a:noFill/>
            <a:ln w="9525">
              <a:noFill/>
              <a:miter lim="800000"/>
              <a:headEnd/>
              <a:tailEnd/>
            </a:ln>
          </p:spPr>
        </p:pic>
        <p:sp>
          <p:nvSpPr>
            <p:cNvPr id="22558" name="TextBox 19"/>
            <p:cNvSpPr txBox="1">
              <a:spLocks noChangeArrowheads="1"/>
            </p:cNvSpPr>
            <p:nvPr/>
          </p:nvSpPr>
          <p:spPr bwMode="auto">
            <a:xfrm>
              <a:off x="6282190" y="4013627"/>
              <a:ext cx="1440160" cy="305038"/>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ORCHESTRATION</a:t>
              </a:r>
            </a:p>
          </p:txBody>
        </p:sp>
      </p:grpSp>
      <p:grpSp>
        <p:nvGrpSpPr>
          <p:cNvPr id="27" name="Group 26"/>
          <p:cNvGrpSpPr>
            <a:grpSpLocks/>
          </p:cNvGrpSpPr>
          <p:nvPr/>
        </p:nvGrpSpPr>
        <p:grpSpPr bwMode="auto">
          <a:xfrm>
            <a:off x="2907323" y="5584907"/>
            <a:ext cx="1125415" cy="684212"/>
            <a:chOff x="7632340" y="1808820"/>
            <a:chExt cx="1125125" cy="684033"/>
          </a:xfrm>
        </p:grpSpPr>
        <p:pic>
          <p:nvPicPr>
            <p:cNvPr id="22555" name="Picture 10" descr="PACK-notext"/>
            <p:cNvPicPr>
              <a:picLocks noChangeAspect="1" noChangeArrowheads="1"/>
            </p:cNvPicPr>
            <p:nvPr/>
          </p:nvPicPr>
          <p:blipFill>
            <a:blip r:embed="rId9"/>
            <a:srcRect/>
            <a:stretch>
              <a:fillRect/>
            </a:stretch>
          </p:blipFill>
          <p:spPr bwMode="auto">
            <a:xfrm>
              <a:off x="7857365" y="1808820"/>
              <a:ext cx="781050" cy="428625"/>
            </a:xfrm>
            <a:prstGeom prst="rect">
              <a:avLst/>
            </a:prstGeom>
            <a:noFill/>
            <a:ln w="9525">
              <a:noFill/>
              <a:miter lim="800000"/>
              <a:headEnd/>
              <a:tailEnd/>
            </a:ln>
          </p:spPr>
        </p:pic>
        <p:sp>
          <p:nvSpPr>
            <p:cNvPr id="22556" name="TextBox 20"/>
            <p:cNvSpPr txBox="1">
              <a:spLocks noChangeArrowheads="1"/>
            </p:cNvSpPr>
            <p:nvPr/>
          </p:nvSpPr>
          <p:spPr bwMode="auto">
            <a:xfrm>
              <a:off x="7632340" y="2188133"/>
              <a:ext cx="1125125" cy="304720"/>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PACKAGING</a:t>
              </a:r>
            </a:p>
          </p:txBody>
        </p:sp>
      </p:grpSp>
      <p:grpSp>
        <p:nvGrpSpPr>
          <p:cNvPr id="34" name="Group 33"/>
          <p:cNvGrpSpPr>
            <a:grpSpLocks/>
          </p:cNvGrpSpPr>
          <p:nvPr/>
        </p:nvGrpSpPr>
        <p:grpSpPr bwMode="auto">
          <a:xfrm>
            <a:off x="3086100" y="2254333"/>
            <a:ext cx="1125415" cy="1018520"/>
            <a:chOff x="7632340" y="3834045"/>
            <a:chExt cx="1125125" cy="1017621"/>
          </a:xfrm>
        </p:grpSpPr>
        <p:pic>
          <p:nvPicPr>
            <p:cNvPr id="22553" name="Picture 5" descr="repinfotoolkit"/>
            <p:cNvPicPr>
              <a:picLocks noChangeAspect="1" noChangeArrowheads="1"/>
            </p:cNvPicPr>
            <p:nvPr/>
          </p:nvPicPr>
          <p:blipFill>
            <a:blip r:embed="rId10"/>
            <a:srcRect l="27505" t="24390" r="27919" b="11807"/>
            <a:stretch>
              <a:fillRect/>
            </a:stretch>
          </p:blipFill>
          <p:spPr bwMode="auto">
            <a:xfrm>
              <a:off x="7902370" y="3834045"/>
              <a:ext cx="561975" cy="561975"/>
            </a:xfrm>
            <a:prstGeom prst="rect">
              <a:avLst/>
            </a:prstGeom>
            <a:noFill/>
            <a:ln w="9525">
              <a:noFill/>
              <a:miter lim="800000"/>
              <a:headEnd/>
              <a:tailEnd/>
            </a:ln>
          </p:spPr>
        </p:pic>
        <p:sp>
          <p:nvSpPr>
            <p:cNvPr id="22554" name="TextBox 23"/>
            <p:cNvSpPr txBox="1">
              <a:spLocks noChangeArrowheads="1"/>
            </p:cNvSpPr>
            <p:nvPr/>
          </p:nvSpPr>
          <p:spPr bwMode="auto">
            <a:xfrm>
              <a:off x="7632340" y="4328908"/>
              <a:ext cx="1125125" cy="522758"/>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REPINFO TOOLBOX</a:t>
              </a:r>
            </a:p>
          </p:txBody>
        </p:sp>
      </p:grpSp>
      <p:grpSp>
        <p:nvGrpSpPr>
          <p:cNvPr id="35" name="Group 34"/>
          <p:cNvGrpSpPr>
            <a:grpSpLocks/>
          </p:cNvGrpSpPr>
          <p:nvPr/>
        </p:nvGrpSpPr>
        <p:grpSpPr bwMode="auto">
          <a:xfrm>
            <a:off x="4010758" y="2524208"/>
            <a:ext cx="1123950" cy="868165"/>
            <a:chOff x="6732240" y="2483895"/>
            <a:chExt cx="1125125" cy="867030"/>
          </a:xfrm>
        </p:grpSpPr>
        <p:pic>
          <p:nvPicPr>
            <p:cNvPr id="22551" name="Picture 3" descr="KM-notext"/>
            <p:cNvPicPr>
              <a:picLocks noChangeAspect="1" noChangeArrowheads="1"/>
            </p:cNvPicPr>
            <p:nvPr/>
          </p:nvPicPr>
          <p:blipFill>
            <a:blip r:embed="rId11"/>
            <a:srcRect/>
            <a:stretch>
              <a:fillRect/>
            </a:stretch>
          </p:blipFill>
          <p:spPr bwMode="auto">
            <a:xfrm>
              <a:off x="6867255" y="2483895"/>
              <a:ext cx="809625" cy="628650"/>
            </a:xfrm>
            <a:prstGeom prst="rect">
              <a:avLst/>
            </a:prstGeom>
            <a:noFill/>
            <a:ln w="9525">
              <a:noFill/>
              <a:miter lim="800000"/>
              <a:headEnd/>
              <a:tailEnd/>
            </a:ln>
          </p:spPr>
        </p:pic>
        <p:sp>
          <p:nvSpPr>
            <p:cNvPr id="22552" name="TextBox 24"/>
            <p:cNvSpPr txBox="1">
              <a:spLocks noChangeArrowheads="1"/>
            </p:cNvSpPr>
            <p:nvPr/>
          </p:nvSpPr>
          <p:spPr bwMode="auto">
            <a:xfrm>
              <a:off x="6732240" y="3043550"/>
              <a:ext cx="1125125" cy="307375"/>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GAP MGR</a:t>
              </a:r>
            </a:p>
          </p:txBody>
        </p:sp>
      </p:grpSp>
      <p:pic>
        <p:nvPicPr>
          <p:cNvPr id="25613" name="Picture 13"/>
          <p:cNvPicPr>
            <a:picLocks noChangeAspect="1" noChangeArrowheads="1"/>
          </p:cNvPicPr>
          <p:nvPr/>
        </p:nvPicPr>
        <p:blipFill>
          <a:blip r:embed="rId12"/>
          <a:srcRect/>
          <a:stretch>
            <a:fillRect/>
          </a:stretch>
        </p:blipFill>
        <p:spPr bwMode="auto">
          <a:xfrm>
            <a:off x="325316" y="1940007"/>
            <a:ext cx="4803531" cy="3556000"/>
          </a:xfrm>
          <a:prstGeom prst="rect">
            <a:avLst/>
          </a:prstGeom>
          <a:noFill/>
          <a:ln w="9525">
            <a:noFill/>
            <a:miter lim="800000"/>
            <a:headEnd/>
            <a:tailEnd/>
          </a:ln>
        </p:spPr>
      </p:pic>
      <p:pic>
        <p:nvPicPr>
          <p:cNvPr id="37" name="Picture 12"/>
          <p:cNvPicPr>
            <a:picLocks noChangeAspect="1" noChangeArrowheads="1"/>
          </p:cNvPicPr>
          <p:nvPr/>
        </p:nvPicPr>
        <p:blipFill>
          <a:blip r:embed="rId13"/>
          <a:srcRect/>
          <a:stretch>
            <a:fillRect/>
          </a:stretch>
        </p:blipFill>
        <p:spPr bwMode="auto">
          <a:xfrm>
            <a:off x="4980842" y="273133"/>
            <a:ext cx="4163158" cy="2476500"/>
          </a:xfrm>
          <a:prstGeom prst="rect">
            <a:avLst/>
          </a:prstGeom>
          <a:noFill/>
          <a:ln w="9525">
            <a:noFill/>
            <a:miter lim="800000"/>
            <a:headEnd/>
            <a:tailEnd/>
          </a:ln>
        </p:spPr>
      </p:pic>
      <p:grpSp>
        <p:nvGrpSpPr>
          <p:cNvPr id="39" name="Group 38"/>
          <p:cNvGrpSpPr>
            <a:grpSpLocks/>
          </p:cNvGrpSpPr>
          <p:nvPr/>
        </p:nvGrpSpPr>
        <p:grpSpPr bwMode="auto">
          <a:xfrm>
            <a:off x="1484435" y="4611770"/>
            <a:ext cx="1125415" cy="955675"/>
            <a:chOff x="6282190" y="4599130"/>
            <a:chExt cx="1125125" cy="955201"/>
          </a:xfrm>
        </p:grpSpPr>
        <p:pic>
          <p:nvPicPr>
            <p:cNvPr id="22549" name="Picture 6" descr="datastorage"/>
            <p:cNvPicPr>
              <a:picLocks noChangeAspect="1" noChangeArrowheads="1"/>
            </p:cNvPicPr>
            <p:nvPr/>
          </p:nvPicPr>
          <p:blipFill>
            <a:blip r:embed="rId7"/>
            <a:srcRect l="17482" t="21509" r="20116" b="7288"/>
            <a:stretch>
              <a:fillRect/>
            </a:stretch>
          </p:blipFill>
          <p:spPr bwMode="auto">
            <a:xfrm>
              <a:off x="6372200" y="4599130"/>
              <a:ext cx="914400" cy="733425"/>
            </a:xfrm>
            <a:prstGeom prst="rect">
              <a:avLst/>
            </a:prstGeom>
            <a:noFill/>
            <a:ln w="9525">
              <a:noFill/>
              <a:miter lim="800000"/>
              <a:headEnd/>
              <a:tailEnd/>
            </a:ln>
          </p:spPr>
        </p:pic>
        <p:sp>
          <p:nvSpPr>
            <p:cNvPr id="22550" name="TextBox 18"/>
            <p:cNvSpPr txBox="1">
              <a:spLocks noChangeArrowheads="1"/>
            </p:cNvSpPr>
            <p:nvPr/>
          </p:nvSpPr>
          <p:spPr bwMode="auto">
            <a:xfrm>
              <a:off x="6282190" y="5249682"/>
              <a:ext cx="1125125" cy="304649"/>
            </a:xfrm>
            <a:prstGeom prst="rect">
              <a:avLst/>
            </a:prstGeom>
            <a:solidFill>
              <a:schemeClr val="bg1"/>
            </a:solidFill>
            <a:ln w="9525">
              <a:noFill/>
              <a:miter lim="800000"/>
              <a:headEnd/>
              <a:tailEnd/>
            </a:ln>
          </p:spPr>
          <p:txBody>
            <a:bodyPr>
              <a:spAutoFit/>
            </a:bodyPr>
            <a:lstStyle/>
            <a:p>
              <a:pPr algn="ctr"/>
              <a:r>
                <a:rPr lang="en-GB" sz="1400" b="1">
                  <a:solidFill>
                    <a:srgbClr val="FF0000"/>
                  </a:solidFill>
                  <a:latin typeface="Calibri" pitchFamily="34" charset="0"/>
                </a:rPr>
                <a:t>DATA STORE</a:t>
              </a:r>
            </a:p>
          </p:txBody>
        </p:sp>
      </p:grpSp>
      <p:grpSp>
        <p:nvGrpSpPr>
          <p:cNvPr id="22572" name="Group 44"/>
          <p:cNvGrpSpPr>
            <a:grpSpLocks/>
          </p:cNvGrpSpPr>
          <p:nvPr/>
        </p:nvGrpSpPr>
        <p:grpSpPr bwMode="auto">
          <a:xfrm>
            <a:off x="2362200" y="5054682"/>
            <a:ext cx="2603989" cy="1666875"/>
            <a:chOff x="1612" y="3385"/>
            <a:chExt cx="1777" cy="1050"/>
          </a:xfrm>
        </p:grpSpPr>
        <p:pic>
          <p:nvPicPr>
            <p:cNvPr id="22547" name="Picture 14"/>
            <p:cNvPicPr>
              <a:picLocks noChangeAspect="1" noChangeArrowheads="1"/>
            </p:cNvPicPr>
            <p:nvPr/>
          </p:nvPicPr>
          <p:blipFill>
            <a:blip r:embed="rId14"/>
            <a:srcRect/>
            <a:stretch>
              <a:fillRect/>
            </a:stretch>
          </p:blipFill>
          <p:spPr bwMode="auto">
            <a:xfrm>
              <a:off x="1843" y="3385"/>
              <a:ext cx="1255" cy="908"/>
            </a:xfrm>
            <a:prstGeom prst="rect">
              <a:avLst/>
            </a:prstGeom>
            <a:noFill/>
            <a:ln w="9525">
              <a:noFill/>
              <a:miter lim="800000"/>
              <a:headEnd/>
              <a:tailEnd/>
            </a:ln>
          </p:spPr>
        </p:pic>
        <p:sp>
          <p:nvSpPr>
            <p:cNvPr id="22548" name="TextBox 43"/>
            <p:cNvSpPr txBox="1">
              <a:spLocks noChangeArrowheads="1"/>
            </p:cNvSpPr>
            <p:nvPr/>
          </p:nvSpPr>
          <p:spPr bwMode="auto">
            <a:xfrm>
              <a:off x="1612" y="4105"/>
              <a:ext cx="1777" cy="330"/>
            </a:xfrm>
            <a:prstGeom prst="rect">
              <a:avLst/>
            </a:prstGeom>
            <a:noFill/>
            <a:ln w="9525">
              <a:noFill/>
              <a:miter lim="800000"/>
              <a:headEnd/>
              <a:tailEnd/>
            </a:ln>
          </p:spPr>
          <p:txBody>
            <a:bodyPr>
              <a:spAutoFit/>
            </a:bodyPr>
            <a:lstStyle/>
            <a:p>
              <a:r>
                <a:rPr lang="en-GB" sz="1400" b="1">
                  <a:latin typeface="Calibri" pitchFamily="34" charset="0"/>
                </a:rPr>
                <a:t>AIP (Archival Information Package)</a:t>
              </a:r>
            </a:p>
          </p:txBody>
        </p:sp>
      </p:grpSp>
      <p:grpSp>
        <p:nvGrpSpPr>
          <p:cNvPr id="2" name="Group 4"/>
          <p:cNvGrpSpPr>
            <a:grpSpLocks noChangeAspect="1"/>
          </p:cNvGrpSpPr>
          <p:nvPr/>
        </p:nvGrpSpPr>
        <p:grpSpPr bwMode="auto">
          <a:xfrm>
            <a:off x="1" y="544513"/>
            <a:ext cx="3086100" cy="1401762"/>
            <a:chOff x="0" y="343"/>
            <a:chExt cx="1950" cy="883"/>
          </a:xfrm>
        </p:grpSpPr>
        <p:sp>
          <p:nvSpPr>
            <p:cNvPr id="3" name="AutoShape 3"/>
            <p:cNvSpPr>
              <a:spLocks noChangeAspect="1" noChangeArrowheads="1" noTextEdit="1"/>
            </p:cNvSpPr>
            <p:nvPr/>
          </p:nvSpPr>
          <p:spPr bwMode="auto">
            <a:xfrm>
              <a:off x="0" y="343"/>
              <a:ext cx="1946"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 y="359"/>
              <a:ext cx="1946"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 y="359"/>
              <a:ext cx="1946"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7" y="853"/>
              <a:ext cx="5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1" y="853"/>
              <a:ext cx="5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1" y="853"/>
              <a:ext cx="5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545" y="909"/>
              <a:ext cx="3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Storage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4"/>
            <p:cNvSpPr>
              <a:spLocks noChangeArrowheads="1"/>
            </p:cNvSpPr>
            <p:nvPr/>
          </p:nvSpPr>
          <p:spPr bwMode="auto">
            <a:xfrm>
              <a:off x="549" y="1001"/>
              <a:ext cx="285"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Service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9"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4" y="532"/>
              <a:ext cx="52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4" y="532"/>
              <a:ext cx="52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a:spLocks noChangeArrowheads="1"/>
            </p:cNvSpPr>
            <p:nvPr/>
          </p:nvSpPr>
          <p:spPr bwMode="auto">
            <a:xfrm>
              <a:off x="895" y="542"/>
              <a:ext cx="1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Gap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743" y="634"/>
              <a:ext cx="50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Identification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9"/>
            <p:cNvSpPr>
              <a:spLocks noChangeArrowheads="1"/>
            </p:cNvSpPr>
            <p:nvPr/>
          </p:nvSpPr>
          <p:spPr bwMode="auto">
            <a:xfrm>
              <a:off x="839" y="722"/>
              <a:ext cx="28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Service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4"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36" y="532"/>
              <a:ext cx="54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36" y="532"/>
              <a:ext cx="54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2"/>
            <p:cNvSpPr>
              <a:spLocks noChangeArrowheads="1"/>
            </p:cNvSpPr>
            <p:nvPr/>
          </p:nvSpPr>
          <p:spPr bwMode="auto">
            <a:xfrm>
              <a:off x="1291" y="587"/>
              <a:ext cx="5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Orchestration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3"/>
            <p:cNvSpPr>
              <a:spLocks noChangeArrowheads="1"/>
            </p:cNvSpPr>
            <p:nvPr/>
          </p:nvSpPr>
          <p:spPr bwMode="auto">
            <a:xfrm>
              <a:off x="1395" y="679"/>
              <a:ext cx="2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Service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8"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6" y="532"/>
              <a:ext cx="5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6" y="532"/>
              <a:ext cx="52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6"/>
            <p:cNvSpPr>
              <a:spLocks noChangeArrowheads="1"/>
            </p:cNvSpPr>
            <p:nvPr/>
          </p:nvSpPr>
          <p:spPr bwMode="auto">
            <a:xfrm>
              <a:off x="295" y="542"/>
              <a:ext cx="3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RepInfo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7"/>
            <p:cNvSpPr>
              <a:spLocks noChangeArrowheads="1"/>
            </p:cNvSpPr>
            <p:nvPr/>
          </p:nvSpPr>
          <p:spPr bwMode="auto">
            <a:xfrm>
              <a:off x="291" y="634"/>
              <a:ext cx="33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Registry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8"/>
            <p:cNvSpPr>
              <a:spLocks noChangeArrowheads="1"/>
            </p:cNvSpPr>
            <p:nvPr/>
          </p:nvSpPr>
          <p:spPr bwMode="auto">
            <a:xfrm>
              <a:off x="303" y="722"/>
              <a:ext cx="28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cs typeface="Arial" pitchFamily="34" charset="0"/>
                </a:rPr>
                <a:t>Service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9"/>
            <p:cNvSpPr>
              <a:spLocks noChangeArrowheads="1"/>
            </p:cNvSpPr>
            <p:nvPr/>
          </p:nvSpPr>
          <p:spPr bwMode="auto">
            <a:xfrm>
              <a:off x="303" y="374"/>
              <a:ext cx="138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pitchFamily="34" charset="0"/>
                </a:rPr>
                <a:t>Guarantor/Exchange server node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44577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checkerboard(across)">
                                      <p:cBhvr>
                                        <p:cTn id="7" dur="500"/>
                                        <p:tgtEl>
                                          <p:spTgt spid="256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16667E-6 2.53469E-6 L 0.24601 0.20583 " pathEditMode="relative" rAng="0" ptsTypes="AA">
                                      <p:cBhvr>
                                        <p:cTn id="16" dur="2000" fill="hold"/>
                                        <p:tgtEl>
                                          <p:spTgt spid="28"/>
                                        </p:tgtEl>
                                        <p:attrNameLst>
                                          <p:attrName>ppt_x</p:attrName>
                                          <p:attrName>ppt_y</p:attrName>
                                        </p:attrNameLst>
                                      </p:cBhvr>
                                      <p:rCtr x="12300" y="10300"/>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7153 -0.06105 L 0.43073 0.16189 " pathEditMode="relative" rAng="0" ptsTypes="AA">
                                      <p:cBhvr>
                                        <p:cTn id="25" dur="2000" fill="hold"/>
                                        <p:tgtEl>
                                          <p:spTgt spid="34"/>
                                        </p:tgtEl>
                                        <p:attrNameLst>
                                          <p:attrName>ppt_x</p:attrName>
                                          <p:attrName>ppt_y</p:attrName>
                                        </p:attrNameLst>
                                      </p:cBhvr>
                                      <p:rCtr x="18000" y="11100"/>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8872 0.05643 L 0.42031 0.23358 " pathEditMode="relative" rAng="0" ptsTypes="AA">
                                      <p:cBhvr>
                                        <p:cTn id="34" dur="2000" fill="hold"/>
                                        <p:tgtEl>
                                          <p:spTgt spid="30"/>
                                        </p:tgtEl>
                                        <p:attrNameLst>
                                          <p:attrName>ppt_x</p:attrName>
                                          <p:attrName>ppt_y</p:attrName>
                                        </p:attrNameLst>
                                      </p:cBhvr>
                                      <p:rCtr x="16600" y="8900"/>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linds(horizont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07378 -0.05643 L 0.32969 0.4327 " pathEditMode="relative" rAng="0" ptsTypes="AA">
                                      <p:cBhvr>
                                        <p:cTn id="43" dur="2000" fill="hold"/>
                                        <p:tgtEl>
                                          <p:spTgt spid="35"/>
                                        </p:tgtEl>
                                        <p:attrNameLst>
                                          <p:attrName>ppt_x</p:attrName>
                                          <p:attrName>ppt_y</p:attrName>
                                        </p:attrNameLst>
                                      </p:cBhvr>
                                      <p:rCtr x="12800" y="24400"/>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57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2.77778E-7 2.99722E-6 L 0.19444 -0.03007 " pathEditMode="relative" rAng="0" ptsTypes="AA">
                                      <p:cBhvr>
                                        <p:cTn id="56" dur="2000" fill="hold"/>
                                        <p:tgtEl>
                                          <p:spTgt spid="27"/>
                                        </p:tgtEl>
                                        <p:attrNameLst>
                                          <p:attrName>ppt_x</p:attrName>
                                          <p:attrName>ppt_y</p:attrName>
                                        </p:attrNameLst>
                                      </p:cBhvr>
                                      <p:rCtr x="9700" y="-1500"/>
                                    </p:animMotion>
                                  </p:childTnLst>
                                </p:cTn>
                              </p:par>
                              <p:par>
                                <p:cTn id="57" presetID="3"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checkerboard(across)">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1.94444E-6 2.55319E-6 L 0.52812 0.11401 " pathEditMode="relative" rAng="0" ptsTypes="AA">
                                      <p:cBhvr>
                                        <p:cTn id="76" dur="2000" fill="hold"/>
                                        <p:tgtEl>
                                          <p:spTgt spid="31"/>
                                        </p:tgtEl>
                                        <p:attrNameLst>
                                          <p:attrName>ppt_x</p:attrName>
                                          <p:attrName>ppt_y</p:attrName>
                                        </p:attrNameLst>
                                      </p:cBhvr>
                                      <p:rCtr x="26400" y="5700"/>
                                    </p:animMotion>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linds(horizontal)">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4.72222E-6 8.88067E-7 L 0.43108 -0.05273 " pathEditMode="relative" rAng="0" ptsTypes="AA">
                                      <p:cBhvr>
                                        <p:cTn id="85" dur="2000" fill="hold"/>
                                        <p:tgtEl>
                                          <p:spTgt spid="39"/>
                                        </p:tgtEl>
                                        <p:attrNameLst>
                                          <p:attrName>ppt_x</p:attrName>
                                          <p:attrName>ppt_y</p:attrName>
                                        </p:attrNameLst>
                                      </p:cBhvr>
                                      <p:rCtr x="21500" y="-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Avoiding a tower of Babel</a:t>
            </a:r>
            <a:endParaRPr lang="en-GB" dirty="0"/>
          </a:p>
        </p:txBody>
      </p:sp>
      <p:sp>
        <p:nvSpPr>
          <p:cNvPr id="3" name="Content Placeholder 2"/>
          <p:cNvSpPr>
            <a:spLocks noGrp="1"/>
          </p:cNvSpPr>
          <p:nvPr>
            <p:ph idx="1"/>
          </p:nvPr>
        </p:nvSpPr>
        <p:spPr/>
        <p:txBody>
          <a:bodyPr/>
          <a:lstStyle/>
          <a:p>
            <a:r>
              <a:rPr lang="en-GB" dirty="0" smtClean="0"/>
              <a:t>Representation Information captures information needed to understand/use data.</a:t>
            </a:r>
          </a:p>
          <a:p>
            <a:pPr lvl="1"/>
            <a:r>
              <a:rPr lang="en-GB" dirty="0" smtClean="0"/>
              <a:t>Allows continued use despite changes over time </a:t>
            </a:r>
          </a:p>
          <a:p>
            <a:r>
              <a:rPr lang="en-GB" dirty="0" smtClean="0"/>
              <a:t>In principle allows use despite massive diversity</a:t>
            </a:r>
          </a:p>
          <a:p>
            <a:pPr lvl="1"/>
            <a:r>
              <a:rPr lang="en-GB" dirty="0" smtClean="0"/>
              <a:t>but  at the cost of massive practical difficulties and costs</a:t>
            </a:r>
          </a:p>
          <a:p>
            <a:r>
              <a:rPr lang="en-GB" dirty="0" smtClean="0"/>
              <a:t>Therefore need to manage diversity</a:t>
            </a:r>
            <a:endParaRPr lang="en-GB" dirty="0"/>
          </a:p>
        </p:txBody>
      </p:sp>
    </p:spTree>
    <p:extLst>
      <p:ext uri="{BB962C8B-B14F-4D97-AF65-F5344CB8AC3E}">
        <p14:creationId xmlns:p14="http://schemas.microsoft.com/office/powerpoint/2010/main" val="41255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65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0" y="51118"/>
            <a:ext cx="8229600" cy="857913"/>
          </a:xfrm>
        </p:spPr>
        <p:txBody>
          <a:bodyPr/>
          <a:lstStyle/>
          <a:p>
            <a:r>
              <a:rPr lang="en-GB" dirty="0" smtClean="0"/>
              <a:t>But…</a:t>
            </a:r>
            <a:endParaRPr lang="en-GB" dirty="0"/>
          </a:p>
        </p:txBody>
      </p:sp>
      <p:sp>
        <p:nvSpPr>
          <p:cNvPr id="3" name="Content Placeholder 2"/>
          <p:cNvSpPr>
            <a:spLocks noGrp="1"/>
          </p:cNvSpPr>
          <p:nvPr>
            <p:ph idx="1"/>
          </p:nvPr>
        </p:nvSpPr>
        <p:spPr>
          <a:xfrm>
            <a:off x="238921" y="1280161"/>
            <a:ext cx="8772581" cy="3860799"/>
          </a:xfrm>
        </p:spPr>
        <p:txBody>
          <a:bodyPr/>
          <a:lstStyle/>
          <a:p>
            <a:pPr marL="0" indent="0">
              <a:buNone/>
            </a:pPr>
            <a:r>
              <a:rPr lang="en-GB" b="1" dirty="0" smtClean="0"/>
              <a:t>Gold</a:t>
            </a:r>
            <a:r>
              <a:rPr lang="en-GB" dirty="0" smtClean="0"/>
              <a:t> is precious because </a:t>
            </a:r>
          </a:p>
          <a:p>
            <a:pPr lvl="1"/>
            <a:r>
              <a:rPr lang="en-GB" dirty="0" smtClean="0"/>
              <a:t>it is rare </a:t>
            </a:r>
          </a:p>
          <a:p>
            <a:pPr lvl="1"/>
            <a:r>
              <a:rPr lang="en-GB" dirty="0" smtClean="0"/>
              <a:t>it does not combine with other elements</a:t>
            </a:r>
          </a:p>
          <a:p>
            <a:pPr lvl="1"/>
            <a:r>
              <a:rPr lang="en-GB" dirty="0"/>
              <a:t>i</a:t>
            </a:r>
            <a:r>
              <a:rPr lang="en-GB" dirty="0" smtClean="0"/>
              <a:t>t does not perish</a:t>
            </a:r>
          </a:p>
          <a:p>
            <a:pPr marL="0" indent="0">
              <a:buNone/>
            </a:pPr>
            <a:r>
              <a:rPr lang="en-GB" b="1" dirty="0" smtClean="0"/>
              <a:t>Data</a:t>
            </a:r>
            <a:r>
              <a:rPr lang="en-GB" dirty="0" smtClean="0"/>
              <a:t> is </a:t>
            </a:r>
            <a:r>
              <a:rPr lang="en-GB" dirty="0"/>
              <a:t>precious because </a:t>
            </a:r>
            <a:endParaRPr lang="en-GB" dirty="0" smtClean="0"/>
          </a:p>
          <a:p>
            <a:pPr lvl="1"/>
            <a:r>
              <a:rPr lang="en-GB" dirty="0" smtClean="0"/>
              <a:t>there is so much of it</a:t>
            </a:r>
          </a:p>
          <a:p>
            <a:pPr lvl="1"/>
            <a:r>
              <a:rPr lang="en-GB" dirty="0" smtClean="0"/>
              <a:t>it is more valuable when it is combined together</a:t>
            </a:r>
          </a:p>
          <a:p>
            <a:pPr lvl="1"/>
            <a:r>
              <a:rPr lang="en-GB" dirty="0" smtClean="0"/>
              <a:t>it is highly perishable</a:t>
            </a:r>
            <a:endParaRPr lang="en-GB" dirty="0"/>
          </a:p>
        </p:txBody>
      </p:sp>
      <p:sp>
        <p:nvSpPr>
          <p:cNvPr id="4" name="Rounded Rectangle 3"/>
          <p:cNvSpPr/>
          <p:nvPr/>
        </p:nvSpPr>
        <p:spPr>
          <a:xfrm>
            <a:off x="590523" y="5324202"/>
            <a:ext cx="7870938" cy="84132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latin typeface="Calibri"/>
                <a:cs typeface="Calibri"/>
              </a:rPr>
              <a:t>Need to ensure long term preservation, accessibility, understandability and usability of data</a:t>
            </a:r>
            <a:endParaRPr lang="en-US" sz="2400" dirty="0">
              <a:latin typeface="Calibri"/>
              <a:cs typeface="Calibri"/>
            </a:endParaRPr>
          </a:p>
        </p:txBody>
      </p:sp>
    </p:spTree>
    <p:extLst>
      <p:ext uri="{BB962C8B-B14F-4D97-AF65-F5344CB8AC3E}">
        <p14:creationId xmlns:p14="http://schemas.microsoft.com/office/powerpoint/2010/main" val="51947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Threats to preservation of data</a:t>
            </a:r>
            <a:endParaRPr lang="en-GB" dirty="0"/>
          </a:p>
        </p:txBody>
      </p:sp>
      <p:sp>
        <p:nvSpPr>
          <p:cNvPr id="3" name="Segnaposto contenuto 2"/>
          <p:cNvSpPr>
            <a:spLocks noGrp="1"/>
          </p:cNvSpPr>
          <p:nvPr>
            <p:ph idx="1"/>
          </p:nvPr>
        </p:nvSpPr>
        <p:spPr/>
        <p:txBody>
          <a:bodyPr/>
          <a:lstStyle/>
          <a:p>
            <a:pPr marL="0" indent="0">
              <a:buNone/>
            </a:pPr>
            <a:r>
              <a:rPr lang="en-GB" dirty="0" smtClean="0"/>
              <a:t>Data needs to be preserved against changes in: </a:t>
            </a:r>
          </a:p>
          <a:p>
            <a:pPr marL="0" indent="0">
              <a:buNone/>
            </a:pPr>
            <a:endParaRPr lang="en-GB" dirty="0"/>
          </a:p>
          <a:p>
            <a:pPr lvl="1"/>
            <a:r>
              <a:rPr lang="en-GB" dirty="0" smtClean="0"/>
              <a:t>Technology – hardware and software</a:t>
            </a:r>
          </a:p>
          <a:p>
            <a:pPr lvl="1"/>
            <a:r>
              <a:rPr lang="en-GB" dirty="0" smtClean="0"/>
              <a:t>Environment</a:t>
            </a:r>
          </a:p>
          <a:p>
            <a:pPr lvl="2"/>
            <a:r>
              <a:rPr lang="en-GB" dirty="0" smtClean="0"/>
              <a:t>Semantics and Ontologies</a:t>
            </a:r>
          </a:p>
          <a:p>
            <a:pPr lvl="2"/>
            <a:r>
              <a:rPr lang="en-GB" dirty="0" smtClean="0"/>
              <a:t>Standards</a:t>
            </a:r>
          </a:p>
          <a:p>
            <a:pPr lvl="2"/>
            <a:r>
              <a:rPr lang="en-GB" dirty="0" smtClean="0"/>
              <a:t>Community of data users</a:t>
            </a:r>
          </a:p>
          <a:p>
            <a:pPr lvl="1"/>
            <a:r>
              <a:rPr lang="en-GB" dirty="0" smtClean="0"/>
              <a:t>Tacit knowledge of users</a:t>
            </a:r>
          </a:p>
        </p:txBody>
      </p:sp>
    </p:spTree>
    <p:extLst>
      <p:ext uri="{BB962C8B-B14F-4D97-AF65-F5344CB8AC3E}">
        <p14:creationId xmlns:p14="http://schemas.microsoft.com/office/powerpoint/2010/main" val="177693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Basic preservation activities</a:t>
            </a:r>
            <a:endParaRPr lang="en-GB" dirty="0"/>
          </a:p>
        </p:txBody>
      </p:sp>
      <p:sp>
        <p:nvSpPr>
          <p:cNvPr id="3" name="Segnaposto contenuto 2"/>
          <p:cNvSpPr>
            <a:spLocks noGrp="1"/>
          </p:cNvSpPr>
          <p:nvPr>
            <p:ph idx="1"/>
          </p:nvPr>
        </p:nvSpPr>
        <p:spPr>
          <a:xfrm>
            <a:off x="203644" y="1536095"/>
            <a:ext cx="8772581" cy="4540181"/>
          </a:xfrm>
        </p:spPr>
        <p:txBody>
          <a:bodyPr/>
          <a:lstStyle/>
          <a:p>
            <a:pPr marL="0" indent="0">
              <a:buNone/>
            </a:pPr>
            <a:r>
              <a:rPr lang="en-GB" dirty="0"/>
              <a:t>Libraries say</a:t>
            </a:r>
            <a:r>
              <a:rPr lang="en-GB" dirty="0" smtClean="0"/>
              <a:t>:</a:t>
            </a:r>
          </a:p>
          <a:p>
            <a:pPr marL="0" indent="0">
              <a:buNone/>
            </a:pPr>
            <a:endParaRPr lang="en-GB" dirty="0" smtClean="0"/>
          </a:p>
          <a:p>
            <a:r>
              <a:rPr lang="en-GB" dirty="0" smtClean="0"/>
              <a:t>“Emulate </a:t>
            </a:r>
            <a:r>
              <a:rPr lang="en-GB" dirty="0"/>
              <a:t>or </a:t>
            </a:r>
            <a:r>
              <a:rPr lang="en-GB" dirty="0" smtClean="0"/>
              <a:t>migrate”</a:t>
            </a:r>
          </a:p>
          <a:p>
            <a:endParaRPr lang="en-GB" dirty="0"/>
          </a:p>
          <a:p>
            <a:pPr lvl="1"/>
            <a:r>
              <a:rPr lang="en-GB" dirty="0"/>
              <a:t>Works well with data only in special cases</a:t>
            </a:r>
          </a:p>
          <a:p>
            <a:pPr lvl="2"/>
            <a:r>
              <a:rPr lang="en-GB" dirty="0"/>
              <a:t>Can repeat what was done before instead of new things</a:t>
            </a:r>
          </a:p>
          <a:p>
            <a:pPr lvl="1"/>
            <a:r>
              <a:rPr lang="en-GB" dirty="0"/>
              <a:t>Does not help with building cross-disciplinary Earth Science community</a:t>
            </a:r>
          </a:p>
          <a:p>
            <a:pPr lvl="1"/>
            <a:endParaRPr lang="en-GB" dirty="0" smtClean="0"/>
          </a:p>
          <a:p>
            <a:endParaRPr lang="en-GB" dirty="0" smtClean="0"/>
          </a:p>
          <a:p>
            <a:pPr lvl="1"/>
            <a:endParaRPr lang="en-GB" dirty="0"/>
          </a:p>
          <a:p>
            <a:endParaRPr lang="en-GB" dirty="0"/>
          </a:p>
        </p:txBody>
      </p:sp>
    </p:spTree>
    <p:extLst>
      <p:ext uri="{BB962C8B-B14F-4D97-AF65-F5344CB8AC3E}">
        <p14:creationId xmlns:p14="http://schemas.microsoft.com/office/powerpoint/2010/main" val="221349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GB" sz="3200" b="1" dirty="0" smtClean="0"/>
              <a:t>Data c</a:t>
            </a:r>
            <a:r>
              <a:rPr lang="en-GB" sz="3200" b="1" dirty="0" smtClean="0">
                <a:solidFill>
                  <a:schemeClr val="tx1"/>
                </a:solidFill>
              </a:rPr>
              <a:t>ontains numbers </a:t>
            </a:r>
            <a:r>
              <a:rPr lang="en-GB" sz="3200" b="1" dirty="0" err="1" smtClean="0">
                <a:solidFill>
                  <a:schemeClr val="tx1"/>
                </a:solidFill>
              </a:rPr>
              <a:t>etc</a:t>
            </a:r>
            <a:r>
              <a:rPr lang="en-GB" sz="3200" b="1" dirty="0" smtClean="0">
                <a:solidFill>
                  <a:schemeClr val="tx1"/>
                </a:solidFill>
              </a:rPr>
              <a:t> – need meaning</a:t>
            </a:r>
          </a:p>
        </p:txBody>
      </p:sp>
      <p:sp>
        <p:nvSpPr>
          <p:cNvPr id="7" name="Vertical Text Placeholder 6"/>
          <p:cNvSpPr>
            <a:spLocks noGrp="1"/>
          </p:cNvSpPr>
          <p:nvPr>
            <p:ph type="body" orient="vert" idx="1"/>
          </p:nvPr>
        </p:nvSpPr>
        <p:spPr/>
        <p:txBody>
          <a:bodyPr/>
          <a:lstStyle/>
          <a:p>
            <a:endParaRPr lang="en-GB"/>
          </a:p>
        </p:txBody>
      </p:sp>
      <p:sp>
        <p:nvSpPr>
          <p:cNvPr id="50181" name="Slide Number Placeholder 4"/>
          <p:cNvSpPr>
            <a:spLocks noGrp="1"/>
          </p:cNvSpPr>
          <p:nvPr>
            <p:ph type="sldNum" sz="quarter" idx="4294967295"/>
          </p:nvPr>
        </p:nvSpPr>
        <p:spPr bwMode="auto">
          <a:xfrm>
            <a:off x="7239000" y="64770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8C2B975-550D-4162-B354-A69F9B67FEE7}" type="slidenum">
              <a:rPr lang="it-IT" smtClean="0">
                <a:latin typeface="Verdana" pitchFamily="34" charset="0"/>
              </a:rPr>
              <a:pPr fontAlgn="base">
                <a:spcBef>
                  <a:spcPct val="0"/>
                </a:spcBef>
                <a:spcAft>
                  <a:spcPct val="0"/>
                </a:spcAft>
              </a:pPr>
              <a:t>6</a:t>
            </a:fld>
            <a:endParaRPr lang="it-IT" smtClean="0">
              <a:latin typeface="Verdana"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77771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55307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38921" y="204136"/>
            <a:ext cx="7572990" cy="800100"/>
          </a:xfrm>
        </p:spPr>
        <p:txBody>
          <a:bodyPr rtlCol="0">
            <a:noAutofit/>
          </a:bodyPr>
          <a:lstStyle/>
          <a:p>
            <a:pPr fontAlgn="auto">
              <a:spcAft>
                <a:spcPts val="0"/>
              </a:spcAft>
              <a:defRPr/>
            </a:pPr>
            <a:r>
              <a:rPr lang="en-GB" sz="3200" b="1" dirty="0" smtClean="0">
                <a:solidFill>
                  <a:schemeClr val="tx1"/>
                </a:solidFill>
              </a:rPr>
              <a:t>...to be combined and processed to get this</a:t>
            </a:r>
          </a:p>
        </p:txBody>
      </p:sp>
      <p:sp>
        <p:nvSpPr>
          <p:cNvPr id="51205" name="Slide Number Placeholder 4"/>
          <p:cNvSpPr>
            <a:spLocks noGrp="1"/>
          </p:cNvSpPr>
          <p:nvPr>
            <p:ph type="sldNum" sz="quarter" idx="4294967295"/>
          </p:nvPr>
        </p:nvSpPr>
        <p:spPr bwMode="auto">
          <a:xfrm>
            <a:off x="7239000" y="64770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E24996-C8BF-4EDB-A663-6FC4512AB23B}" type="slidenum">
              <a:rPr lang="it-IT" smtClean="0">
                <a:latin typeface="Verdana" pitchFamily="34" charset="0"/>
              </a:rPr>
              <a:pPr fontAlgn="base">
                <a:spcBef>
                  <a:spcPct val="0"/>
                </a:spcBef>
                <a:spcAft>
                  <a:spcPct val="0"/>
                </a:spcAft>
              </a:pPr>
              <a:t>7</a:t>
            </a:fld>
            <a:endParaRPr lang="it-IT" smtClean="0">
              <a:latin typeface="Verdana" pitchFamily="34" charset="0"/>
            </a:endParaRPr>
          </a:p>
        </p:txBody>
      </p:sp>
      <p:pic>
        <p:nvPicPr>
          <p:cNvPr id="2" name="Immagine 1" descr="80939-goce-first-global-gravity-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5333"/>
            <a:ext cx="9144000" cy="5672667"/>
          </a:xfrm>
          <a:prstGeom prst="rect">
            <a:avLst/>
          </a:prstGeom>
        </p:spPr>
      </p:pic>
      <p:sp>
        <p:nvSpPr>
          <p:cNvPr id="5" name="Rettangolo 4"/>
          <p:cNvSpPr/>
          <p:nvPr/>
        </p:nvSpPr>
        <p:spPr>
          <a:xfrm>
            <a:off x="7166751"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2 </a:t>
            </a:r>
            <a:endParaRPr lang="en-GB" sz="1600" dirty="0">
              <a:latin typeface="Calibri"/>
              <a:cs typeface="Calibri"/>
            </a:endParaRPr>
          </a:p>
        </p:txBody>
      </p:sp>
      <p:sp>
        <p:nvSpPr>
          <p:cNvPr id="6" name="Rettangolo 5"/>
          <p:cNvSpPr/>
          <p:nvPr/>
        </p:nvSpPr>
        <p:spPr>
          <a:xfrm>
            <a:off x="76361"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sp>
        <p:nvSpPr>
          <p:cNvPr id="7" name="Rettangolo 6"/>
          <p:cNvSpPr/>
          <p:nvPr/>
        </p:nvSpPr>
        <p:spPr>
          <a:xfrm>
            <a:off x="3503184"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1 </a:t>
            </a:r>
            <a:endParaRPr lang="en-GB" sz="1600" dirty="0">
              <a:latin typeface="Calibri"/>
              <a:cs typeface="Calibri"/>
            </a:endParaRPr>
          </a:p>
        </p:txBody>
      </p:sp>
      <p:sp>
        <p:nvSpPr>
          <p:cNvPr id="8" name="Rettangolo 7"/>
          <p:cNvSpPr/>
          <p:nvPr/>
        </p:nvSpPr>
        <p:spPr>
          <a:xfrm>
            <a:off x="1826784" y="497840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Processing</a:t>
            </a:r>
            <a:endParaRPr lang="en-GB" sz="1600" dirty="0">
              <a:latin typeface="Calibri"/>
              <a:cs typeface="Calibri"/>
            </a:endParaRPr>
          </a:p>
        </p:txBody>
      </p:sp>
      <p:sp>
        <p:nvSpPr>
          <p:cNvPr id="9" name="Rettangolo 8"/>
          <p:cNvSpPr/>
          <p:nvPr/>
        </p:nvSpPr>
        <p:spPr>
          <a:xfrm>
            <a:off x="5326904" y="4826001"/>
            <a:ext cx="1290320" cy="728132"/>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Processing/combining</a:t>
            </a:r>
            <a:endParaRPr lang="en-GB" sz="1600" dirty="0">
              <a:latin typeface="Calibri"/>
              <a:cs typeface="Calibri"/>
            </a:endParaRPr>
          </a:p>
        </p:txBody>
      </p:sp>
      <p:cxnSp>
        <p:nvCxnSpPr>
          <p:cNvPr id="4" name="Connettore 1 3"/>
          <p:cNvCxnSpPr>
            <a:stCxn id="6" idx="0"/>
            <a:endCxn id="8" idx="1"/>
          </p:cNvCxnSpPr>
          <p:nvPr/>
        </p:nvCxnSpPr>
        <p:spPr>
          <a:xfrm flipV="1">
            <a:off x="721521" y="5186680"/>
            <a:ext cx="1105263" cy="5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a:stCxn id="8" idx="3"/>
            <a:endCxn id="7" idx="0"/>
          </p:cNvCxnSpPr>
          <p:nvPr/>
        </p:nvCxnSpPr>
        <p:spPr>
          <a:xfrm>
            <a:off x="3117104" y="5186680"/>
            <a:ext cx="1031240" cy="5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a:stCxn id="7" idx="0"/>
            <a:endCxn id="9" idx="1"/>
          </p:cNvCxnSpPr>
          <p:nvPr/>
        </p:nvCxnSpPr>
        <p:spPr>
          <a:xfrm flipV="1">
            <a:off x="4148344" y="5190067"/>
            <a:ext cx="1178560" cy="590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a:stCxn id="9" idx="3"/>
            <a:endCxn id="5" idx="0"/>
          </p:cNvCxnSpPr>
          <p:nvPr/>
        </p:nvCxnSpPr>
        <p:spPr>
          <a:xfrm>
            <a:off x="6617224" y="5190067"/>
            <a:ext cx="1194687" cy="5909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448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Our approach</a:t>
            </a:r>
            <a:endParaRPr lang="en-GB" dirty="0"/>
          </a:p>
        </p:txBody>
      </p:sp>
      <p:sp>
        <p:nvSpPr>
          <p:cNvPr id="3" name="Segnaposto contenuto 2"/>
          <p:cNvSpPr>
            <a:spLocks noGrp="1"/>
          </p:cNvSpPr>
          <p:nvPr>
            <p:ph idx="1"/>
          </p:nvPr>
        </p:nvSpPr>
        <p:spPr>
          <a:xfrm>
            <a:off x="203644" y="1228912"/>
            <a:ext cx="8772581" cy="5024102"/>
          </a:xfrm>
        </p:spPr>
        <p:txBody>
          <a:bodyPr>
            <a:normAutofit/>
          </a:bodyPr>
          <a:lstStyle/>
          <a:p>
            <a:r>
              <a:rPr lang="en-GB" dirty="0" smtClean="0"/>
              <a:t>For information preservation and re-use: </a:t>
            </a:r>
            <a:r>
              <a:rPr lang="en-GB" dirty="0"/>
              <a:t>get Representation Information or </a:t>
            </a:r>
            <a:r>
              <a:rPr lang="en-GB" dirty="0" smtClean="0"/>
              <a:t>Transform</a:t>
            </a:r>
          </a:p>
          <a:p>
            <a:endParaRPr lang="en-GB" dirty="0" smtClean="0"/>
          </a:p>
          <a:p>
            <a:endParaRPr lang="en-GB" dirty="0"/>
          </a:p>
          <a:p>
            <a:endParaRPr lang="en-GB" dirty="0"/>
          </a:p>
          <a:p>
            <a:endParaRPr lang="en-GB" dirty="0" smtClean="0"/>
          </a:p>
          <a:p>
            <a:endParaRPr lang="en-GB" dirty="0" smtClean="0"/>
          </a:p>
          <a:p>
            <a:r>
              <a:rPr lang="en-GB" dirty="0"/>
              <a:t> </a:t>
            </a:r>
            <a:r>
              <a:rPr lang="en-GB" dirty="0" smtClean="0"/>
              <a:t>Alternatively move to another repository</a:t>
            </a:r>
          </a:p>
          <a:p>
            <a:pPr marL="0" indent="0">
              <a:buNone/>
            </a:pPr>
            <a:endParaRPr lang="en-GB" dirty="0"/>
          </a:p>
        </p:txBody>
      </p:sp>
      <p:pic>
        <p:nvPicPr>
          <p:cNvPr id="4" name="Picture 13"/>
          <p:cNvPicPr>
            <a:picLocks noChangeAspect="1" noChangeArrowheads="1"/>
          </p:cNvPicPr>
          <p:nvPr/>
        </p:nvPicPr>
        <p:blipFill>
          <a:blip r:embed="rId3"/>
          <a:srcRect/>
          <a:stretch>
            <a:fillRect/>
          </a:stretch>
        </p:blipFill>
        <p:spPr bwMode="auto">
          <a:xfrm>
            <a:off x="5039139" y="2363993"/>
            <a:ext cx="3826821" cy="2832953"/>
          </a:xfrm>
          <a:prstGeom prst="rect">
            <a:avLst/>
          </a:prstGeom>
          <a:noFill/>
          <a:ln w="9525">
            <a:noFill/>
            <a:miter lim="800000"/>
            <a:headEnd/>
            <a:tailEnd/>
          </a:ln>
        </p:spPr>
      </p:pic>
      <p:sp>
        <p:nvSpPr>
          <p:cNvPr id="5" name="Oval 12"/>
          <p:cNvSpPr/>
          <p:nvPr/>
        </p:nvSpPr>
        <p:spPr>
          <a:xfrm>
            <a:off x="7573362" y="2240124"/>
            <a:ext cx="1570638" cy="1188876"/>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30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4874" y="4437247"/>
            <a:ext cx="1764406" cy="646331"/>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dirty="0" smtClean="0">
                <a:latin typeface="Calibri"/>
                <a:cs typeface="Calibri"/>
              </a:rPr>
              <a:t>Dictionary specification</a:t>
            </a:r>
            <a:endParaRPr lang="en-GB" dirty="0">
              <a:latin typeface="Calibri"/>
              <a:cs typeface="Calibri"/>
            </a:endParaRPr>
          </a:p>
        </p:txBody>
      </p:sp>
      <p:sp>
        <p:nvSpPr>
          <p:cNvPr id="6" name="TextBox 5"/>
          <p:cNvSpPr txBox="1"/>
          <p:nvPr/>
        </p:nvSpPr>
        <p:spPr>
          <a:xfrm>
            <a:off x="3734875" y="5544684"/>
            <a:ext cx="1764406" cy="615553"/>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XML</a:t>
            </a:r>
          </a:p>
          <a:p>
            <a:pPr algn="ctr"/>
            <a:endParaRPr lang="en-GB" dirty="0"/>
          </a:p>
        </p:txBody>
      </p:sp>
      <p:sp>
        <p:nvSpPr>
          <p:cNvPr id="5" name="TextBox 4"/>
          <p:cNvSpPr txBox="1"/>
          <p:nvPr/>
        </p:nvSpPr>
        <p:spPr>
          <a:xfrm>
            <a:off x="6662670" y="3316566"/>
            <a:ext cx="1764406" cy="584776"/>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GOCE N1 file</a:t>
            </a:r>
          </a:p>
          <a:p>
            <a:pPr algn="ctr"/>
            <a:r>
              <a:rPr lang="en-GB" sz="1600" dirty="0" smtClean="0">
                <a:latin typeface="Calibri"/>
                <a:cs typeface="Calibri"/>
              </a:rPr>
              <a:t>description</a:t>
            </a:r>
            <a:endParaRPr lang="en-GB" sz="1600" dirty="0">
              <a:latin typeface="Calibri"/>
              <a:cs typeface="Calibri"/>
            </a:endParaRPr>
          </a:p>
        </p:txBody>
      </p:sp>
      <p:sp>
        <p:nvSpPr>
          <p:cNvPr id="45" name="Title 44"/>
          <p:cNvSpPr>
            <a:spLocks noGrp="1"/>
          </p:cNvSpPr>
          <p:nvPr>
            <p:ph type="title"/>
          </p:nvPr>
        </p:nvSpPr>
        <p:spPr/>
        <p:txBody>
          <a:bodyPr>
            <a:normAutofit/>
          </a:bodyPr>
          <a:lstStyle/>
          <a:p>
            <a:r>
              <a:rPr lang="en-GB" dirty="0"/>
              <a:t>Representation </a:t>
            </a:r>
            <a:r>
              <a:rPr lang="en-GB" dirty="0" smtClean="0"/>
              <a:t>Network</a:t>
            </a:r>
            <a:endParaRPr lang="en-GB" dirty="0"/>
          </a:p>
        </p:txBody>
      </p:sp>
      <p:grpSp>
        <p:nvGrpSpPr>
          <p:cNvPr id="55" name="Gruppo 54"/>
          <p:cNvGrpSpPr/>
          <p:nvPr/>
        </p:nvGrpSpPr>
        <p:grpSpPr>
          <a:xfrm>
            <a:off x="3734874" y="1272765"/>
            <a:ext cx="4692202" cy="1506405"/>
            <a:chOff x="3734874" y="1272765"/>
            <a:chExt cx="4692202" cy="1506405"/>
          </a:xfrm>
        </p:grpSpPr>
        <p:sp>
          <p:nvSpPr>
            <p:cNvPr id="4" name="TextBox 3"/>
            <p:cNvSpPr txBox="1"/>
            <p:nvPr/>
          </p:nvSpPr>
          <p:spPr>
            <a:xfrm>
              <a:off x="3734874" y="1272765"/>
              <a:ext cx="1764406" cy="584776"/>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GOCE Level 1</a:t>
              </a:r>
            </a:p>
            <a:p>
              <a:pPr algn="ctr"/>
              <a:r>
                <a:rPr lang="en-GB" sz="1600" dirty="0" smtClean="0">
                  <a:latin typeface="Calibri"/>
                  <a:cs typeface="Calibri"/>
                </a:rPr>
                <a:t>(N1 File Format)</a:t>
              </a:r>
              <a:endParaRPr lang="en-GB" sz="1600" dirty="0">
                <a:latin typeface="Calibri"/>
                <a:cs typeface="Calibri"/>
              </a:endParaRPr>
            </a:p>
          </p:txBody>
        </p:sp>
        <p:sp>
          <p:nvSpPr>
            <p:cNvPr id="29" name="TextBox 3"/>
            <p:cNvSpPr txBox="1"/>
            <p:nvPr/>
          </p:nvSpPr>
          <p:spPr>
            <a:xfrm>
              <a:off x="6662670" y="2440616"/>
              <a:ext cx="1764406"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GOCE Level 0</a:t>
              </a:r>
            </a:p>
          </p:txBody>
        </p:sp>
        <p:sp>
          <p:nvSpPr>
            <p:cNvPr id="31" name="TextBox 3"/>
            <p:cNvSpPr txBox="1"/>
            <p:nvPr/>
          </p:nvSpPr>
          <p:spPr>
            <a:xfrm>
              <a:off x="6662670" y="1277708"/>
              <a:ext cx="1764406" cy="584776"/>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GOCE Level 0</a:t>
              </a:r>
            </a:p>
            <a:p>
              <a:pPr algn="ctr"/>
              <a:r>
                <a:rPr lang="en-GB" sz="1600" dirty="0" smtClean="0">
                  <a:latin typeface="Calibri"/>
                  <a:cs typeface="Calibri"/>
                </a:rPr>
                <a:t>Processor</a:t>
              </a:r>
            </a:p>
          </p:txBody>
        </p:sp>
        <p:sp>
          <p:nvSpPr>
            <p:cNvPr id="48" name="TextBox 4"/>
            <p:cNvSpPr txBox="1"/>
            <p:nvPr/>
          </p:nvSpPr>
          <p:spPr>
            <a:xfrm>
              <a:off x="6662670" y="2003698"/>
              <a:ext cx="1764406"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Algorithm</a:t>
              </a:r>
              <a:endParaRPr lang="en-GB" sz="1600" dirty="0">
                <a:latin typeface="Calibri"/>
                <a:cs typeface="Calibri"/>
              </a:endParaRPr>
            </a:p>
          </p:txBody>
        </p:sp>
        <p:cxnSp>
          <p:nvCxnSpPr>
            <p:cNvPr id="50" name="Connettore 1 49"/>
            <p:cNvCxnSpPr>
              <a:stCxn id="29" idx="0"/>
              <a:endCxn id="48" idx="2"/>
            </p:cNvCxnSpPr>
            <p:nvPr/>
          </p:nvCxnSpPr>
          <p:spPr>
            <a:xfrm flipV="1">
              <a:off x="7544873" y="2342252"/>
              <a:ext cx="0" cy="98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1 51"/>
            <p:cNvCxnSpPr>
              <a:stCxn id="48" idx="0"/>
              <a:endCxn id="31" idx="2"/>
            </p:cNvCxnSpPr>
            <p:nvPr/>
          </p:nvCxnSpPr>
          <p:spPr>
            <a:xfrm flipV="1">
              <a:off x="7544873" y="1862484"/>
              <a:ext cx="0" cy="1412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ttore 1 53"/>
            <p:cNvCxnSpPr>
              <a:endCxn id="4" idx="3"/>
            </p:cNvCxnSpPr>
            <p:nvPr/>
          </p:nvCxnSpPr>
          <p:spPr>
            <a:xfrm flipH="1" flipV="1">
              <a:off x="5499280" y="1565153"/>
              <a:ext cx="1163390" cy="964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0" name="Gruppo 79"/>
          <p:cNvGrpSpPr/>
          <p:nvPr/>
        </p:nvGrpSpPr>
        <p:grpSpPr>
          <a:xfrm>
            <a:off x="3734875" y="1857541"/>
            <a:ext cx="1764406" cy="2043801"/>
            <a:chOff x="3734875" y="1857541"/>
            <a:chExt cx="1764406" cy="2043801"/>
          </a:xfrm>
        </p:grpSpPr>
        <p:sp>
          <p:nvSpPr>
            <p:cNvPr id="8" name="TextBox 7"/>
            <p:cNvSpPr txBox="1"/>
            <p:nvPr/>
          </p:nvSpPr>
          <p:spPr>
            <a:xfrm>
              <a:off x="3734875" y="3316566"/>
              <a:ext cx="1764406" cy="584776"/>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GOCE N1 file</a:t>
              </a:r>
            </a:p>
            <a:p>
              <a:pPr algn="ctr"/>
              <a:r>
                <a:rPr lang="en-GB" sz="1600" dirty="0" smtClean="0">
                  <a:latin typeface="Calibri"/>
                  <a:cs typeface="Calibri"/>
                </a:rPr>
                <a:t>Dictionary</a:t>
              </a:r>
              <a:endParaRPr lang="en-GB" sz="1600" dirty="0">
                <a:latin typeface="Calibri"/>
                <a:cs typeface="Calibri"/>
              </a:endParaRPr>
            </a:p>
          </p:txBody>
        </p:sp>
        <p:cxnSp>
          <p:nvCxnSpPr>
            <p:cNvPr id="61" name="Connettore 2 60"/>
            <p:cNvCxnSpPr>
              <a:stCxn id="4" idx="2"/>
              <a:endCxn id="8" idx="0"/>
            </p:cNvCxnSpPr>
            <p:nvPr/>
          </p:nvCxnSpPr>
          <p:spPr>
            <a:xfrm>
              <a:off x="4617077" y="1857541"/>
              <a:ext cx="1" cy="1459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5" name="Connettore 2 64"/>
          <p:cNvCxnSpPr>
            <a:stCxn id="8" idx="2"/>
            <a:endCxn id="7" idx="0"/>
          </p:cNvCxnSpPr>
          <p:nvPr/>
        </p:nvCxnSpPr>
        <p:spPr>
          <a:xfrm flipH="1">
            <a:off x="4617077" y="3901342"/>
            <a:ext cx="1" cy="5359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Connettore 2 66"/>
          <p:cNvCxnSpPr>
            <a:stCxn id="7" idx="2"/>
            <a:endCxn id="6" idx="0"/>
          </p:cNvCxnSpPr>
          <p:nvPr/>
        </p:nvCxnSpPr>
        <p:spPr>
          <a:xfrm>
            <a:off x="4617077" y="5083578"/>
            <a:ext cx="1" cy="4611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8" name="Gruppo 77"/>
          <p:cNvGrpSpPr/>
          <p:nvPr/>
        </p:nvGrpSpPr>
        <p:grpSpPr>
          <a:xfrm>
            <a:off x="609600" y="1862484"/>
            <a:ext cx="3982720" cy="4328531"/>
            <a:chOff x="609600" y="1862484"/>
            <a:chExt cx="3982720" cy="4328531"/>
          </a:xfrm>
        </p:grpSpPr>
        <p:sp>
          <p:nvSpPr>
            <p:cNvPr id="9" name="TextBox 8"/>
            <p:cNvSpPr txBox="1"/>
            <p:nvPr/>
          </p:nvSpPr>
          <p:spPr>
            <a:xfrm>
              <a:off x="609600" y="3316566"/>
              <a:ext cx="1764406" cy="584776"/>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GOCE N1 file</a:t>
              </a:r>
            </a:p>
            <a:p>
              <a:pPr algn="ctr"/>
              <a:r>
                <a:rPr lang="en-GB" sz="1600" dirty="0" smtClean="0">
                  <a:latin typeface="Calibri"/>
                  <a:cs typeface="Calibri"/>
                </a:rPr>
                <a:t>standard</a:t>
              </a:r>
              <a:endParaRPr lang="en-GB" sz="1600" dirty="0">
                <a:latin typeface="Calibri"/>
                <a:cs typeface="Calibri"/>
              </a:endParaRPr>
            </a:p>
          </p:txBody>
        </p:sp>
        <p:sp>
          <p:nvSpPr>
            <p:cNvPr id="10" name="TextBox 9"/>
            <p:cNvSpPr txBox="1"/>
            <p:nvPr/>
          </p:nvSpPr>
          <p:spPr>
            <a:xfrm>
              <a:off x="609600" y="4437247"/>
              <a:ext cx="1764406" cy="615553"/>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sz="1600" dirty="0" smtClean="0">
                  <a:latin typeface="Calibri"/>
                  <a:cs typeface="Calibri"/>
                </a:rPr>
                <a:t>PDF standard</a:t>
              </a:r>
            </a:p>
            <a:p>
              <a:pPr algn="ctr"/>
              <a:endParaRPr lang="en-GB" dirty="0"/>
            </a:p>
          </p:txBody>
        </p:sp>
        <p:sp>
          <p:nvSpPr>
            <p:cNvPr id="11" name="TextBox 10"/>
            <p:cNvSpPr txBox="1"/>
            <p:nvPr/>
          </p:nvSpPr>
          <p:spPr>
            <a:xfrm>
              <a:off x="609600" y="5544684"/>
              <a:ext cx="1764406" cy="646331"/>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GB" dirty="0" smtClean="0">
                  <a:latin typeface="Calibri"/>
                  <a:cs typeface="Calibri"/>
                </a:rPr>
                <a:t>PDF software</a:t>
              </a:r>
            </a:p>
            <a:p>
              <a:pPr algn="ctr"/>
              <a:endParaRPr lang="en-GB" dirty="0"/>
            </a:p>
          </p:txBody>
        </p:sp>
        <p:cxnSp>
          <p:nvCxnSpPr>
            <p:cNvPr id="57" name="Connettore 2 56"/>
            <p:cNvCxnSpPr>
              <a:endCxn id="9" idx="0"/>
            </p:cNvCxnSpPr>
            <p:nvPr/>
          </p:nvCxnSpPr>
          <p:spPr>
            <a:xfrm flipH="1">
              <a:off x="1491803" y="1862484"/>
              <a:ext cx="3100517" cy="1454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Connettore 2 68"/>
            <p:cNvCxnSpPr>
              <a:stCxn id="9" idx="2"/>
              <a:endCxn id="10" idx="0"/>
            </p:cNvCxnSpPr>
            <p:nvPr/>
          </p:nvCxnSpPr>
          <p:spPr>
            <a:xfrm>
              <a:off x="1491803" y="3901342"/>
              <a:ext cx="0" cy="5359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Connettore 2 70"/>
            <p:cNvCxnSpPr>
              <a:stCxn id="10" idx="2"/>
              <a:endCxn id="11" idx="0"/>
            </p:cNvCxnSpPr>
            <p:nvPr/>
          </p:nvCxnSpPr>
          <p:spPr>
            <a:xfrm>
              <a:off x="1491803" y="5052800"/>
              <a:ext cx="0" cy="4918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73" name="Connettore 2 72"/>
          <p:cNvCxnSpPr>
            <a:stCxn id="8" idx="1"/>
            <a:endCxn id="10" idx="3"/>
          </p:cNvCxnSpPr>
          <p:nvPr/>
        </p:nvCxnSpPr>
        <p:spPr>
          <a:xfrm flipH="1">
            <a:off x="2374006" y="3608954"/>
            <a:ext cx="1360869" cy="1136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1" name="Gruppo 80"/>
          <p:cNvGrpSpPr/>
          <p:nvPr/>
        </p:nvGrpSpPr>
        <p:grpSpPr>
          <a:xfrm>
            <a:off x="4617077" y="1857541"/>
            <a:ext cx="2927796" cy="1751413"/>
            <a:chOff x="4617077" y="1857541"/>
            <a:chExt cx="2927796" cy="1751413"/>
          </a:xfrm>
        </p:grpSpPr>
        <p:cxnSp>
          <p:nvCxnSpPr>
            <p:cNvPr id="59" name="Connettore 2 58"/>
            <p:cNvCxnSpPr>
              <a:stCxn id="4" idx="2"/>
              <a:endCxn id="5" idx="0"/>
            </p:cNvCxnSpPr>
            <p:nvPr/>
          </p:nvCxnSpPr>
          <p:spPr>
            <a:xfrm>
              <a:off x="4617077" y="1857541"/>
              <a:ext cx="2927796" cy="1459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Connettore 2 74"/>
            <p:cNvCxnSpPr>
              <a:stCxn id="8" idx="3"/>
              <a:endCxn id="5" idx="1"/>
            </p:cNvCxnSpPr>
            <p:nvPr/>
          </p:nvCxnSpPr>
          <p:spPr>
            <a:xfrm>
              <a:off x="5499281" y="3608954"/>
              <a:ext cx="1163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25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7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000"/>
                            </p:stCondLst>
                            <p:childTnLst>
                              <p:par>
                                <p:cTn id="22" presetID="9" presetClass="entr" presetSubtype="0" fill="hold" nodeType="afterEffect">
                                  <p:stCondLst>
                                    <p:cond delay="1000"/>
                                  </p:stCondLst>
                                  <p:childTnLst>
                                    <p:set>
                                      <p:cBhvr>
                                        <p:cTn id="23" dur="1" fill="hold">
                                          <p:stCondLst>
                                            <p:cond delay="0"/>
                                          </p:stCondLst>
                                        </p:cTn>
                                        <p:tgtEl>
                                          <p:spTgt spid="65"/>
                                        </p:tgtEl>
                                        <p:attrNameLst>
                                          <p:attrName>style.visibility</p:attrName>
                                        </p:attrNameLst>
                                      </p:cBhvr>
                                      <p:to>
                                        <p:strVal val="visible"/>
                                      </p:to>
                                    </p:set>
                                    <p:animEffect transition="in" filter="dissolve">
                                      <p:cBhvr>
                                        <p:cTn id="24" dur="500"/>
                                        <p:tgtEl>
                                          <p:spTgt spid="65"/>
                                        </p:tgtEl>
                                      </p:cBhvr>
                                    </p:animEffect>
                                  </p:childTnLst>
                                </p:cTn>
                              </p:par>
                              <p:par>
                                <p:cTn id="25" presetID="9"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dissolv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0"/>
                            </p:stCondLst>
                            <p:childTnLst>
                              <p:par>
                                <p:cTn id="33" presetID="9" presetClass="entr" presetSubtype="0" fill="hold" nodeType="afterEffect">
                                  <p:stCondLst>
                                    <p:cond delay="1000"/>
                                  </p:stCondLst>
                                  <p:childTnLst>
                                    <p:set>
                                      <p:cBhvr>
                                        <p:cTn id="34" dur="1" fill="hold">
                                          <p:stCondLst>
                                            <p:cond delay="0"/>
                                          </p:stCondLst>
                                        </p:cTn>
                                        <p:tgtEl>
                                          <p:spTgt spid="81"/>
                                        </p:tgtEl>
                                        <p:attrNameLst>
                                          <p:attrName>style.visibility</p:attrName>
                                        </p:attrNameLst>
                                      </p:cBhvr>
                                      <p:to>
                                        <p:strVal val="visible"/>
                                      </p:to>
                                    </p:set>
                                    <p:animEffect transition="in" filter="dissolve">
                                      <p:cBhvr>
                                        <p:cTn id="3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CIDIP-E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4192</TotalTime>
  <Words>2025</Words>
  <Application>Microsoft Office PowerPoint</Application>
  <PresentationFormat>On-screen Show (4:3)</PresentationFormat>
  <Paragraphs>329</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NewSCIDIP-ES</vt:lpstr>
      <vt:lpstr>Project Overview</vt:lpstr>
      <vt:lpstr>PowerPoint Presentation</vt:lpstr>
      <vt:lpstr>But…</vt:lpstr>
      <vt:lpstr>Threats to preservation of data</vt:lpstr>
      <vt:lpstr>Basic preservation activities</vt:lpstr>
      <vt:lpstr>Data contains numbers etc – need meaning</vt:lpstr>
      <vt:lpstr>...to be combined and processed to get this</vt:lpstr>
      <vt:lpstr>Our approach</vt:lpstr>
      <vt:lpstr>Representation Network</vt:lpstr>
      <vt:lpstr>Transformation</vt:lpstr>
      <vt:lpstr>Hand-over</vt:lpstr>
      <vt:lpstr>When things changes</vt:lpstr>
      <vt:lpstr>How do we know that the services:</vt:lpstr>
      <vt:lpstr>Parse.Insight survey</vt:lpstr>
      <vt:lpstr>Threats to preservation (R)</vt:lpstr>
      <vt:lpstr>Threats to preservation (R)</vt:lpstr>
      <vt:lpstr>PowerPoint Presentation</vt:lpstr>
      <vt:lpstr>CASPAR inheritance</vt:lpstr>
      <vt:lpstr>The CASPAR flows</vt:lpstr>
      <vt:lpstr>CASPAR Testing</vt:lpstr>
      <vt:lpstr>The complete view</vt:lpstr>
      <vt:lpstr>When things change</vt:lpstr>
      <vt:lpstr>Representation Information</vt:lpstr>
      <vt:lpstr>Representation Network</vt:lpstr>
      <vt:lpstr>PowerPoint Presentation</vt:lpstr>
      <vt:lpstr>Avoiding a tower of Babel</vt:lpstr>
      <vt:lpstr>PowerPoint Presentation</vt:lpstr>
    </vt:vector>
  </TitlesOfParts>
  <Company>ask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Fulvio Marelli</dc:creator>
  <cp:lastModifiedBy>dlg</cp:lastModifiedBy>
  <cp:revision>506</cp:revision>
  <dcterms:created xsi:type="dcterms:W3CDTF">2011-08-05T06:27:06Z</dcterms:created>
  <dcterms:modified xsi:type="dcterms:W3CDTF">2012-12-01T11:59:05Z</dcterms:modified>
</cp:coreProperties>
</file>