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367" r:id="rId1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8"/>
    <a:srgbClr val="00964B"/>
    <a:srgbClr val="EF7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3" autoAdjust="0"/>
    <p:restoredTop sz="89744" autoAdjust="0"/>
  </p:normalViewPr>
  <p:slideViewPr>
    <p:cSldViewPr snapToGrid="0" snapToObjects="1">
      <p:cViewPr>
        <p:scale>
          <a:sx n="66" d="100"/>
          <a:sy n="66" d="100"/>
        </p:scale>
        <p:origin x="-71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B9D0-F84B-E147-9EAE-EBE15F232400}" type="datetime1">
              <a:rPr lang="it-IT" smtClean="0"/>
              <a:t>01/12/2012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7EE8A-194C-5544-908B-1B6B131BD0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2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866FC-1444-7347-8314-8036662263D8}" type="datetime1">
              <a:rPr lang="it-IT" smtClean="0"/>
              <a:t>01/12/2012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6ADFD-A2AC-FD4F-B259-C9484C53F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149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56064-8A9E-4D5C-A206-F20ECB7526D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6160" y="472485"/>
            <a:ext cx="8540044" cy="1524000"/>
          </a:xfrm>
        </p:spPr>
        <p:txBody>
          <a:bodyPr>
            <a:noAutofit/>
          </a:bodyPr>
          <a:lstStyle>
            <a:lvl1pPr>
              <a:defRPr sz="4000" b="1" i="0" baseline="0">
                <a:latin typeface="Calibri"/>
                <a:cs typeface="Calibri"/>
              </a:defRPr>
            </a:lvl1pPr>
          </a:lstStyle>
          <a:p>
            <a:r>
              <a:rPr lang="it-IT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160" y="4724400"/>
            <a:ext cx="8540044" cy="55991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Presentation Sub-Title</a:t>
            </a:r>
            <a:endParaRPr lang="en-US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6160" y="5626224"/>
            <a:ext cx="2486025" cy="361950"/>
          </a:xfrm>
        </p:spPr>
        <p:txBody>
          <a:bodyPr/>
          <a:lstStyle>
            <a:lvl1pPr marL="0" indent="0">
              <a:buNone/>
              <a:defRPr>
                <a:latin typeface="Calibri"/>
                <a:cs typeface="Calibri"/>
              </a:defRPr>
            </a:lvl1pPr>
          </a:lstStyle>
          <a:p>
            <a:pPr lvl="0"/>
            <a:r>
              <a:rPr lang="it-IT" dirty="0" smtClean="0"/>
              <a:t>Author</a:t>
            </a:r>
            <a:endParaRPr lang="en-GB" dirty="0"/>
          </a:p>
        </p:txBody>
      </p:sp>
      <p:sp>
        <p:nvSpPr>
          <p:cNvPr id="11" name="Segnaposto tes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370179" y="5626224"/>
            <a:ext cx="2486025" cy="361950"/>
          </a:xfrm>
        </p:spPr>
        <p:txBody>
          <a:bodyPr/>
          <a:lstStyle>
            <a:lvl1pPr marL="0" indent="0">
              <a:buNone/>
              <a:defRPr>
                <a:latin typeface="Calibri"/>
                <a:cs typeface="Calibri"/>
              </a:defRPr>
            </a:lvl1pPr>
          </a:lstStyle>
          <a:p>
            <a:pPr lvl="0"/>
            <a:r>
              <a:rPr lang="it-IT" dirty="0" smtClean="0"/>
              <a:t>Organization</a:t>
            </a:r>
            <a:endParaRPr lang="en-GB" dirty="0"/>
          </a:p>
        </p:txBody>
      </p:sp>
      <p:pic>
        <p:nvPicPr>
          <p:cNvPr id="5" name="Immagine 4" descr="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0" y="2220022"/>
            <a:ext cx="8540044" cy="1259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901" y="204136"/>
            <a:ext cx="6253606" cy="8001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644" y="1228911"/>
            <a:ext cx="8772581" cy="484736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pic>
        <p:nvPicPr>
          <p:cNvPr id="4" name="Immagine 3" descr="LogoSmallLit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  <p:pic>
        <p:nvPicPr>
          <p:cNvPr id="5" name="Picture 43" descr="363px-Seventh_Framework_Programme_logo.sv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1" y="272946"/>
            <a:ext cx="496766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 descr="logo_ue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7" y="236434"/>
            <a:ext cx="549519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906" y="1483293"/>
            <a:ext cx="4112980" cy="4569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27" y="1491895"/>
            <a:ext cx="4259422" cy="4560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5" name="Immagine 14" descr="LogoSmallLit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10083"/>
            <a:ext cx="6784848" cy="876167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5" y="457200"/>
            <a:ext cx="516708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973" y="457200"/>
            <a:ext cx="314168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/>
          <a:lstStyle/>
          <a:p>
            <a:fld id="{EC707430-417A-174C-80CD-4F6791CC901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93548"/>
            <a:ext cx="7543800" cy="778651"/>
          </a:xfrm>
        </p:spPr>
        <p:txBody>
          <a:bodyPr anchor="b">
            <a:normAutofit/>
          </a:bodyPr>
          <a:lstStyle>
            <a:lvl1pPr algn="l">
              <a:defRPr sz="4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8952" y="1897984"/>
            <a:ext cx="7543800" cy="3230326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14453"/>
            <a:ext cx="6232615" cy="15060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pic>
        <p:nvPicPr>
          <p:cNvPr id="15" name="Immagine 14" descr="LogoSmallLit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921" y="1491418"/>
            <a:ext cx="868607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14" name="Immagine 13" descr="LogoSmallLit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59" y="50292"/>
            <a:ext cx="1135642" cy="1120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921" y="204136"/>
            <a:ext cx="6781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162" y="1228912"/>
            <a:ext cx="8713786" cy="4850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7" name="Mostrina 6"/>
          <p:cNvSpPr/>
          <p:nvPr/>
        </p:nvSpPr>
        <p:spPr>
          <a:xfrm>
            <a:off x="3119821" y="6246689"/>
            <a:ext cx="2951986" cy="109038"/>
          </a:xfrm>
          <a:prstGeom prst="chevron">
            <a:avLst/>
          </a:prstGeom>
          <a:solidFill>
            <a:srgbClr val="00964B"/>
          </a:solidFill>
          <a:ln>
            <a:solidFill>
              <a:srgbClr val="0096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Mostrina 7"/>
          <p:cNvSpPr/>
          <p:nvPr/>
        </p:nvSpPr>
        <p:spPr>
          <a:xfrm>
            <a:off x="238921" y="6247727"/>
            <a:ext cx="2880900" cy="108000"/>
          </a:xfrm>
          <a:prstGeom prst="chevron">
            <a:avLst/>
          </a:prstGeom>
          <a:solidFill>
            <a:srgbClr val="EF792F"/>
          </a:solidFill>
          <a:ln>
            <a:solidFill>
              <a:srgbClr val="EF79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Mostrina 9"/>
          <p:cNvSpPr/>
          <p:nvPr/>
        </p:nvSpPr>
        <p:spPr>
          <a:xfrm>
            <a:off x="6071807" y="6247727"/>
            <a:ext cx="2880900" cy="108000"/>
          </a:xfrm>
          <a:prstGeom prst="chevron">
            <a:avLst/>
          </a:prstGeom>
          <a:solidFill>
            <a:srgbClr val="0099D8"/>
          </a:solidFill>
          <a:ln>
            <a:solidFill>
              <a:srgbClr val="0099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  <p:sldLayoutId id="2147483669" r:id="rId5"/>
    <p:sldLayoutId id="2147483670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Calibri"/>
          <a:ea typeface="+mn-ea"/>
          <a:cs typeface="Calibri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Calibri"/>
          <a:ea typeface="+mn-ea"/>
          <a:cs typeface="Calibri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>
              <a:lumMod val="95000"/>
              <a:lumOff val="5000"/>
            </a:schemeClr>
          </a:solidFill>
          <a:latin typeface="Calibri"/>
          <a:ea typeface="+mn-ea"/>
          <a:cs typeface="Calibri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Calibri"/>
          <a:ea typeface="+mn-ea"/>
          <a:cs typeface="Calibri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1">
              <a:lumMod val="95000"/>
              <a:lumOff val="5000"/>
            </a:schemeClr>
          </a:solidFill>
          <a:latin typeface="Calibri"/>
          <a:ea typeface="+mn-ea"/>
          <a:cs typeface="Calibri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rko.Albani@esa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49578" y="711101"/>
            <a:ext cx="8540044" cy="909275"/>
          </a:xfrm>
        </p:spPr>
        <p:txBody>
          <a:bodyPr/>
          <a:lstStyle/>
          <a:p>
            <a:pPr algn="ctr"/>
            <a:r>
              <a:rPr lang="en-GB" dirty="0" smtClean="0"/>
              <a:t>Project Overview</a:t>
            </a:r>
            <a:endParaRPr lang="en-GB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16160" y="3949572"/>
            <a:ext cx="8540044" cy="55991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APA Conference 2012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ESA/ESRIN (Frascati), 6-7 November 2012</a:t>
            </a:r>
          </a:p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U.Di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Giammatteo</a:t>
            </a:r>
            <a:r>
              <a:rPr lang="en-US" b="1" dirty="0" smtClean="0">
                <a:solidFill>
                  <a:srgbClr val="000000"/>
                </a:solidFill>
              </a:rPr>
              <a:t> (</a:t>
            </a:r>
            <a:r>
              <a:rPr lang="en-US" b="1" dirty="0" smtClean="0">
                <a:solidFill>
                  <a:srgbClr val="000000"/>
                </a:solidFill>
              </a:rPr>
              <a:t>ACS)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6747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112713" y="190500"/>
            <a:ext cx="7862887" cy="598488"/>
          </a:xfrm>
        </p:spPr>
        <p:txBody>
          <a:bodyPr/>
          <a:lstStyle/>
          <a:p>
            <a:r>
              <a:rPr lang="it-IT" sz="3200">
                <a:latin typeface="Calibri" charset="0"/>
              </a:rPr>
              <a:t>The general picture: from Reqs to Assessment</a:t>
            </a:r>
          </a:p>
        </p:txBody>
      </p:sp>
      <p:sp>
        <p:nvSpPr>
          <p:cNvPr id="4" name="Elaborazione alternativa 3"/>
          <p:cNvSpPr/>
          <p:nvPr/>
        </p:nvSpPr>
        <p:spPr>
          <a:xfrm>
            <a:off x="819397" y="1056916"/>
            <a:ext cx="1330037" cy="926275"/>
          </a:xfrm>
          <a:prstGeom prst="flowChartAlternateProcess">
            <a:avLst/>
          </a:prstGeom>
          <a:solidFill>
            <a:srgbClr val="EF792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WP12</a:t>
            </a:r>
          </a:p>
        </p:txBody>
      </p:sp>
      <p:sp>
        <p:nvSpPr>
          <p:cNvPr id="13" name="Elaborazione alternativa 12"/>
          <p:cNvSpPr/>
          <p:nvPr/>
        </p:nvSpPr>
        <p:spPr>
          <a:xfrm>
            <a:off x="7329417" y="2654997"/>
            <a:ext cx="1330037" cy="926275"/>
          </a:xfrm>
          <a:prstGeom prst="flowChartAlternateProcess">
            <a:avLst/>
          </a:prstGeom>
          <a:solidFill>
            <a:srgbClr val="0099D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WP14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466850" y="2357438"/>
            <a:ext cx="1558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b="1" smtClean="0">
                <a:solidFill>
                  <a:srgbClr val="EF792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Use Scenarios</a:t>
            </a:r>
          </a:p>
          <a:p>
            <a:pPr algn="r" eaLnBrk="1" hangingPunct="1">
              <a:defRPr/>
            </a:pPr>
            <a:r>
              <a:rPr lang="it-IT" b="1" smtClean="0">
                <a:solidFill>
                  <a:srgbClr val="EF792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            &amp; Reqs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807075" y="3502025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smtClean="0">
                <a:solidFill>
                  <a:srgbClr val="0099D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Community</a:t>
            </a:r>
          </a:p>
        </p:txBody>
      </p:sp>
      <p:sp>
        <p:nvSpPr>
          <p:cNvPr id="19" name="Elaborazione alternativa 18"/>
          <p:cNvSpPr/>
          <p:nvPr/>
        </p:nvSpPr>
        <p:spPr>
          <a:xfrm>
            <a:off x="3774373" y="3701857"/>
            <a:ext cx="1330037" cy="92627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WP22/</a:t>
            </a:r>
          </a:p>
          <a:p>
            <a:pPr algn="ctr" eaLnBrk="1" hangingPunct="1">
              <a:defRPr/>
            </a:pPr>
            <a:r>
              <a:rPr lang="it-IT" b="1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WP24</a:t>
            </a:r>
          </a:p>
        </p:txBody>
      </p:sp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525838"/>
            <a:ext cx="925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ccia angolare in su 21"/>
          <p:cNvSpPr/>
          <p:nvPr/>
        </p:nvSpPr>
        <p:spPr>
          <a:xfrm flipV="1">
            <a:off x="1680357" y="3078430"/>
            <a:ext cx="2903517" cy="608172"/>
          </a:xfrm>
          <a:prstGeom prst="bentUpArrow">
            <a:avLst/>
          </a:prstGeom>
          <a:solidFill>
            <a:srgbClr val="EF792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" name="Freccia angolare in su 23"/>
          <p:cNvSpPr/>
          <p:nvPr/>
        </p:nvSpPr>
        <p:spPr>
          <a:xfrm flipH="1" flipV="1">
            <a:off x="4583874" y="3078430"/>
            <a:ext cx="2714684" cy="608172"/>
          </a:xfrm>
          <a:prstGeom prst="bentUpArrow">
            <a:avLst/>
          </a:prstGeom>
          <a:solidFill>
            <a:srgbClr val="0099D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7428" name="Gruppo 11"/>
          <p:cNvGrpSpPr>
            <a:grpSpLocks/>
          </p:cNvGrpSpPr>
          <p:nvPr/>
        </p:nvGrpSpPr>
        <p:grpSpPr bwMode="auto">
          <a:xfrm>
            <a:off x="5691188" y="2497138"/>
            <a:ext cx="1220787" cy="1084262"/>
            <a:chOff x="5189516" y="2597727"/>
            <a:chExt cx="2458037" cy="2034650"/>
          </a:xfrm>
        </p:grpSpPr>
        <p:pic>
          <p:nvPicPr>
            <p:cNvPr id="17447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149" y="2597727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Immagin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79088" y="2597727"/>
              <a:ext cx="136846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Immagin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121" y="3413177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0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89516" y="3413177"/>
              <a:ext cx="136846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CasellaDiTesto 24"/>
          <p:cNvSpPr txBox="1"/>
          <p:nvPr/>
        </p:nvSpPr>
        <p:spPr>
          <a:xfrm>
            <a:off x="5103813" y="4459288"/>
            <a:ext cx="19558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Test &amp; Assessment</a:t>
            </a:r>
          </a:p>
        </p:txBody>
      </p:sp>
      <p:sp>
        <p:nvSpPr>
          <p:cNvPr id="26" name="Freccia a destra 25"/>
          <p:cNvSpPr/>
          <p:nvPr/>
        </p:nvSpPr>
        <p:spPr>
          <a:xfrm rot="5400000">
            <a:off x="15827" y="3283919"/>
            <a:ext cx="2937173" cy="391886"/>
          </a:xfrm>
          <a:prstGeom prst="rightArrow">
            <a:avLst/>
          </a:prstGeom>
          <a:solidFill>
            <a:srgbClr val="EF792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7" name="Elaborazione alternativa 26"/>
          <p:cNvSpPr/>
          <p:nvPr/>
        </p:nvSpPr>
        <p:spPr>
          <a:xfrm>
            <a:off x="819395" y="4948448"/>
            <a:ext cx="1330037" cy="926275"/>
          </a:xfrm>
          <a:prstGeom prst="flowChartAlternateProcess">
            <a:avLst/>
          </a:prstGeom>
          <a:solidFill>
            <a:srgbClr val="00964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b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WP21</a:t>
            </a:r>
          </a:p>
        </p:txBody>
      </p:sp>
      <p:sp>
        <p:nvSpPr>
          <p:cNvPr id="28" name="Freccia angolare in su 27"/>
          <p:cNvSpPr/>
          <p:nvPr/>
        </p:nvSpPr>
        <p:spPr>
          <a:xfrm>
            <a:off x="2167098" y="4686452"/>
            <a:ext cx="2628551" cy="894951"/>
          </a:xfrm>
          <a:prstGeom prst="bentUpArrow">
            <a:avLst/>
          </a:prstGeom>
          <a:solidFill>
            <a:srgbClr val="00964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74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929188"/>
            <a:ext cx="1068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2508250" y="5846763"/>
            <a:ext cx="2717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b="1" smtClean="0">
                <a:solidFill>
                  <a:srgbClr val="00964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Services/Toolkits/Manuals</a:t>
            </a:r>
          </a:p>
        </p:txBody>
      </p:sp>
      <p:pic>
        <p:nvPicPr>
          <p:cNvPr id="17441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987925"/>
            <a:ext cx="8985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C:\Users\LBriguglio\AppData\Local\Microsoft\Windows\Temporary Internet Files\Content.IE5\XXCWNDND\MC900442132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EF792F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930377" y="2622976"/>
            <a:ext cx="1108075" cy="1078722"/>
          </a:xfrm>
          <a:prstGeom prst="rect">
            <a:avLst/>
          </a:prstGeom>
          <a:noFill/>
          <a:extLst/>
        </p:spPr>
      </p:pic>
      <p:sp>
        <p:nvSpPr>
          <p:cNvPr id="23" name="Freccia ad arco 22"/>
          <p:cNvSpPr/>
          <p:nvPr/>
        </p:nvSpPr>
        <p:spPr>
          <a:xfrm rot="19117326" flipV="1">
            <a:off x="1694030" y="3230343"/>
            <a:ext cx="2052751" cy="1870743"/>
          </a:xfrm>
          <a:prstGeom prst="circularArrow">
            <a:avLst>
              <a:gd name="adj1" fmla="val 7724"/>
              <a:gd name="adj2" fmla="val 1142320"/>
              <a:gd name="adj3" fmla="val 4975673"/>
              <a:gd name="adj4" fmla="val 7589822"/>
              <a:gd name="adj5" fmla="val 125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pic>
        <p:nvPicPr>
          <p:cNvPr id="1744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833563"/>
            <a:ext cx="1446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7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Main steps</a:t>
            </a:r>
          </a:p>
        </p:txBody>
      </p:sp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203200" y="1228725"/>
            <a:ext cx="8772525" cy="50260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Initial definition of the main operational scenarios, general enough to accommodate all ES </a:t>
            </a:r>
          </a:p>
          <a:p>
            <a:pPr marL="319088" lvl="1" indent="0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Discussion with partners for an initial agreement</a:t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Discussion of preliminary results at the meeting in Capgemini and at the meeting in Edinburgh</a:t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Distribution of high level Use Cases to ES partners</a:t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Collection of feedbacks and assistance in specific UC writing</a:t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Face-to-face interviews to elicit the requirements and to clarify critical points</a:t>
            </a:r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WP 12 Results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203200" y="1228725"/>
            <a:ext cx="8772525" cy="48482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The Deliverable D12.1 has been successfully completed, revised within the consortium and delivered (with a slight delay) to the EC</a:t>
            </a:r>
          </a:p>
          <a:p>
            <a:pPr marL="319088" lvl="1" indent="0" algn="just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A comprehensive set of high level user requirements has been identified, which will serve as a basis for the test definition</a:t>
            </a:r>
          </a:p>
          <a:p>
            <a:pPr marL="319088" lvl="1" indent="0" algn="just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Use cases, reflecting the typical preservation scenarios have been identified</a:t>
            </a:r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Results: process details</a:t>
            </a:r>
          </a:p>
        </p:txBody>
      </p:sp>
      <p:sp>
        <p:nvSpPr>
          <p:cNvPr id="20482" name="Segnaposto contenuto 2"/>
          <p:cNvSpPr>
            <a:spLocks noGrp="1"/>
          </p:cNvSpPr>
          <p:nvPr>
            <p:ph idx="1"/>
          </p:nvPr>
        </p:nvSpPr>
        <p:spPr>
          <a:xfrm>
            <a:off x="203200" y="1228725"/>
            <a:ext cx="8772525" cy="48482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Description of Services and Toolkits reviewed in close collaboration with technical partners to facilitate their comprehension by the ES community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- 26 direct face-to-face interviews with people from 7 different scientific domains</a:t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endParaRPr lang="it-IT">
              <a:solidFill>
                <a:srgbClr val="000000"/>
              </a:solidFill>
              <a:latin typeface="Calibri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- More than 100 persons compiled the online   questionnaire (from three categories: data 	managers, data producers, data consumers) </a:t>
            </a:r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Some other results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203200" y="1228725"/>
            <a:ext cx="8772525" cy="48482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it-IT" sz="2600" b="1">
                <a:solidFill>
                  <a:srgbClr val="000000"/>
                </a:solidFill>
                <a:latin typeface="Calibri" charset="0"/>
              </a:rPr>
              <a:t>Achieved results: details of the process </a:t>
            </a:r>
            <a:br>
              <a:rPr lang="it-IT" sz="2600" b="1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- Typical sizes assessed for 10 Data Collections:</a:t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	- up to 1.200.000 different products</a:t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	- up to several TB of raw data per year</a:t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	- up to several GB of RepInfo per year</a:t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- 3 High Level Use Cases identified</a:t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- 21 domain-specific Use Cases identified</a:t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- 25 user Requirements identified</a:t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 sz="2000">
                <a:solidFill>
                  <a:srgbClr val="000000"/>
                </a:solidFill>
                <a:latin typeface="Calibri" charset="0"/>
              </a:rPr>
            </a:br>
            <a:r>
              <a:rPr lang="it-IT" sz="2000">
                <a:solidFill>
                  <a:srgbClr val="000000"/>
                </a:solidFill>
                <a:latin typeface="Calibri" charset="0"/>
              </a:rPr>
              <a:t>- 23 PNMs and Representation Networks defined  </a:t>
            </a:r>
          </a:p>
        </p:txBody>
      </p:sp>
    </p:spTree>
    <p:extLst>
      <p:ext uri="{BB962C8B-B14F-4D97-AF65-F5344CB8AC3E}">
        <p14:creationId xmlns:p14="http://schemas.microsoft.com/office/powerpoint/2010/main" val="12960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713" y="204788"/>
            <a:ext cx="7591425" cy="800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</a:rPr>
              <a:t>From LTDP: Preservation workflow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ea typeface="+mj-ea"/>
            </a:endParaRPr>
          </a:p>
        </p:txBody>
      </p:sp>
      <p:sp>
        <p:nvSpPr>
          <p:cNvPr id="47106" name="Segnaposto contenuto 2"/>
          <p:cNvSpPr>
            <a:spLocks noGrp="1"/>
          </p:cNvSpPr>
          <p:nvPr>
            <p:ph idx="1"/>
          </p:nvPr>
        </p:nvSpPr>
        <p:spPr>
          <a:xfrm>
            <a:off x="203200" y="1228725"/>
            <a:ext cx="8772525" cy="48482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it-IT">
                <a:solidFill>
                  <a:srgbClr val="000000"/>
                </a:solidFill>
                <a:latin typeface="Calibri" charset="0"/>
              </a:rPr>
              <a:t>The Preservation Analysis Workflow (from EO LTDP Guidelines) defines a procedure for design, creation and maintenance of an Archival Information Package, which is intended to optimise the re-use of ES data in the long term.</a:t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/>
            </a:r>
            <a:br>
              <a:rPr lang="it-IT">
                <a:solidFill>
                  <a:srgbClr val="000000"/>
                </a:solidFill>
                <a:latin typeface="Calibri" charset="0"/>
              </a:rPr>
            </a:br>
            <a:r>
              <a:rPr lang="it-IT">
                <a:solidFill>
                  <a:srgbClr val="000000"/>
                </a:solidFill>
                <a:latin typeface="Calibri" charset="0"/>
              </a:rPr>
              <a:t>The Preservation Analysis workflow is thus an excellent guide to set-up a preservation strategy in close collaboration with ES data managers and to elicit user requirements</a:t>
            </a:r>
            <a:endParaRPr lang="en-GB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Workflow_Es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85738"/>
            <a:ext cx="693420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6"/>
          <p:cNvSpPr txBox="1">
            <a:spLocks noChangeArrowheads="1"/>
          </p:cNvSpPr>
          <p:nvPr/>
        </p:nvSpPr>
        <p:spPr bwMode="auto">
          <a:xfrm rot="-1312809">
            <a:off x="7875588" y="4019550"/>
            <a:ext cx="7334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700">
              <a:solidFill>
                <a:schemeClr val="bg1"/>
              </a:solidFill>
              <a:ea typeface="MS PGothic" charset="0"/>
              <a:cs typeface="MS PGothic" charset="0"/>
            </a:endParaRPr>
          </a:p>
          <a:p>
            <a:pPr eaLnBrk="1" hangingPunct="1"/>
            <a:r>
              <a:rPr lang="it-IT" sz="700">
                <a:solidFill>
                  <a:schemeClr val="bg1"/>
                </a:solidFill>
                <a:ea typeface="MS PGothic" charset="0"/>
                <a:cs typeface="MS PGothic" charset="0"/>
              </a:rPr>
              <a:t>EARTH </a:t>
            </a:r>
          </a:p>
          <a:p>
            <a:pPr eaLnBrk="1" hangingPunct="1"/>
            <a:r>
              <a:rPr lang="it-IT" sz="700">
                <a:solidFill>
                  <a:schemeClr val="bg1"/>
                </a:solidFill>
                <a:ea typeface="MS PGothic" charset="0"/>
                <a:cs typeface="MS PGothic" charset="0"/>
              </a:rPr>
              <a:t>SCIENCE </a:t>
            </a:r>
          </a:p>
          <a:p>
            <a:pPr eaLnBrk="1" hangingPunct="1"/>
            <a:r>
              <a:rPr lang="it-IT" sz="700">
                <a:solidFill>
                  <a:schemeClr val="bg1"/>
                </a:solidFill>
                <a:ea typeface="MS PGothic" charset="0"/>
                <a:cs typeface="MS PGothic" charset="0"/>
              </a:rPr>
              <a:t>DATA </a:t>
            </a:r>
          </a:p>
          <a:p>
            <a:pPr eaLnBrk="1" hangingPunct="1"/>
            <a:r>
              <a:rPr lang="it-IT" sz="700">
                <a:solidFill>
                  <a:schemeClr val="bg1"/>
                </a:solidFill>
                <a:ea typeface="MS PGothic" charset="0"/>
                <a:cs typeface="MS PGothic" charset="0"/>
              </a:rPr>
              <a:t>PRESERVATION </a:t>
            </a:r>
          </a:p>
          <a:p>
            <a:pPr eaLnBrk="1" hangingPunct="1"/>
            <a:r>
              <a:rPr lang="it-IT" sz="700">
                <a:solidFill>
                  <a:schemeClr val="bg1"/>
                </a:solidFill>
                <a:ea typeface="MS PGothic" charset="0"/>
                <a:cs typeface="MS PGothic" charset="0"/>
              </a:rPr>
              <a:t> POLICIES</a:t>
            </a:r>
            <a:endParaRPr lang="en-US" sz="7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48131" name="Picture 4" descr="https://encrypted-tbn2.gstatic.com/images?q=tbn:ANd9GcSQsrLChQgRmhm1-5toly1jMf8nvaskiH-7MsmEN_XnDmU5az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65238"/>
            <a:ext cx="1371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8"/>
          <p:cNvSpPr txBox="1">
            <a:spLocks noChangeArrowheads="1"/>
          </p:cNvSpPr>
          <p:nvPr/>
        </p:nvSpPr>
        <p:spPr bwMode="auto">
          <a:xfrm rot="-1312809">
            <a:off x="8010525" y="1381125"/>
            <a:ext cx="812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EARTH </a:t>
            </a:r>
          </a:p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SCIENCE </a:t>
            </a:r>
          </a:p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KNOWLEDGE</a:t>
            </a:r>
            <a:endParaRPr lang="en-US" sz="9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48133" name="Picture 4" descr="https://encrypted-tbn2.gstatic.com/images?q=tbn:ANd9GcSQsrLChQgRmhm1-5toly1jMf8nvaskiH-7MsmEN_XnDmU5az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19550"/>
            <a:ext cx="13366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6"/>
          <p:cNvSpPr txBox="1">
            <a:spLocks noChangeArrowheads="1"/>
          </p:cNvSpPr>
          <p:nvPr/>
        </p:nvSpPr>
        <p:spPr bwMode="auto">
          <a:xfrm rot="-1312809">
            <a:off x="7953375" y="4041775"/>
            <a:ext cx="7334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EARTH </a:t>
            </a:r>
          </a:p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SCIENCE </a:t>
            </a:r>
          </a:p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DATA </a:t>
            </a:r>
          </a:p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PRESERVATION </a:t>
            </a:r>
          </a:p>
          <a:p>
            <a:pPr eaLnBrk="1" hangingPunct="1"/>
            <a:r>
              <a:rPr lang="it-IT" sz="900">
                <a:solidFill>
                  <a:schemeClr val="bg1"/>
                </a:solidFill>
                <a:ea typeface="MS PGothic" charset="0"/>
                <a:cs typeface="MS PGothic" charset="0"/>
              </a:rPr>
              <a:t>POLICIES</a:t>
            </a:r>
            <a:endParaRPr lang="en-US" sz="900">
              <a:solidFill>
                <a:schemeClr val="bg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7164388" y="1854200"/>
            <a:ext cx="685800" cy="444500"/>
          </a:xfrm>
          <a:prstGeom prst="lef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7164388" y="4633913"/>
            <a:ext cx="685800" cy="444500"/>
          </a:xfrm>
          <a:prstGeom prst="lef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7531100" y="3276600"/>
            <a:ext cx="1571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defRPr/>
            </a:pPr>
            <a:r>
              <a:rPr lang="it-IT" i="1" smtClean="0"/>
              <a:t>From WP33</a:t>
            </a:r>
          </a:p>
        </p:txBody>
      </p:sp>
    </p:spTree>
    <p:extLst>
      <p:ext uri="{BB962C8B-B14F-4D97-AF65-F5344CB8AC3E}">
        <p14:creationId xmlns:p14="http://schemas.microsoft.com/office/powerpoint/2010/main" val="31630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ctrTitle"/>
          </p:nvPr>
        </p:nvSpPr>
        <p:spPr>
          <a:xfrm>
            <a:off x="315913" y="473075"/>
            <a:ext cx="8540750" cy="15240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Thank You !!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671" y="4110304"/>
            <a:ext cx="746986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Calibri" charset="0"/>
                <a:cs typeface="Calibri" charset="0"/>
              </a:rPr>
              <a:t>Contacts:</a:t>
            </a:r>
          </a:p>
          <a:p>
            <a:r>
              <a:rPr lang="en-GB" sz="2400" b="1" dirty="0" smtClean="0">
                <a:latin typeface="Calibri" charset="0"/>
                <a:cs typeface="Calibri" charset="0"/>
              </a:rPr>
              <a:t>Mirko Albani, Project Coordinator: </a:t>
            </a:r>
            <a:r>
              <a:rPr lang="en-GB" sz="2400" b="1" dirty="0" smtClean="0">
                <a:latin typeface="Calibri" charset="0"/>
                <a:cs typeface="Calibri" charset="0"/>
                <a:hlinkClick r:id="rId3"/>
              </a:rPr>
              <a:t>Mirko.Albani@esa.int</a:t>
            </a:r>
            <a:endParaRPr lang="en-GB" sz="2400" b="1" dirty="0" smtClean="0">
              <a:latin typeface="Calibri" charset="0"/>
              <a:cs typeface="Calibri" charset="0"/>
            </a:endParaRPr>
          </a:p>
          <a:p>
            <a:r>
              <a:rPr lang="en-GB" sz="2400" b="1" dirty="0" smtClean="0">
                <a:latin typeface="Calibri" charset="0"/>
                <a:cs typeface="Calibri" charset="0"/>
              </a:rPr>
              <a:t>Website</a:t>
            </a:r>
            <a:r>
              <a:rPr lang="en-GB" sz="2400" dirty="0">
                <a:latin typeface="Calibri" charset="0"/>
                <a:cs typeface="Calibri" charset="0"/>
              </a:rPr>
              <a:t>: www.scidip-es.eu</a:t>
            </a:r>
            <a:endParaRPr lang="en-US" sz="24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CIDIP-E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</TotalTime>
  <Words>194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NewSCIDIP-ES</vt:lpstr>
      <vt:lpstr>Project Overview</vt:lpstr>
      <vt:lpstr>The general picture: from Reqs to Assessment</vt:lpstr>
      <vt:lpstr>Main steps</vt:lpstr>
      <vt:lpstr>WP 12 Results</vt:lpstr>
      <vt:lpstr>Results: process details</vt:lpstr>
      <vt:lpstr>Some other results</vt:lpstr>
      <vt:lpstr>From LTDP: Preservation workflow</vt:lpstr>
      <vt:lpstr>PowerPoint Presentation</vt:lpstr>
      <vt:lpstr>Thank You !!</vt:lpstr>
    </vt:vector>
  </TitlesOfParts>
  <Company>ask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Fulvio Marelli</dc:creator>
  <cp:lastModifiedBy>dlg</cp:lastModifiedBy>
  <cp:revision>505</cp:revision>
  <dcterms:created xsi:type="dcterms:W3CDTF">2011-08-05T06:27:06Z</dcterms:created>
  <dcterms:modified xsi:type="dcterms:W3CDTF">2012-12-01T11:58:41Z</dcterms:modified>
</cp:coreProperties>
</file>