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8" r:id="rId2"/>
    <p:sldMasterId id="2147483681" r:id="rId3"/>
    <p:sldMasterId id="2147483693" r:id="rId4"/>
  </p:sldMasterIdLst>
  <p:notesMasterIdLst>
    <p:notesMasterId r:id="rId27"/>
  </p:notesMasterIdLst>
  <p:handoutMasterIdLst>
    <p:handoutMasterId r:id="rId28"/>
  </p:handoutMasterIdLst>
  <p:sldIdLst>
    <p:sldId id="257" r:id="rId5"/>
    <p:sldId id="389" r:id="rId6"/>
    <p:sldId id="380" r:id="rId7"/>
    <p:sldId id="386" r:id="rId8"/>
    <p:sldId id="371" r:id="rId9"/>
    <p:sldId id="373" r:id="rId10"/>
    <p:sldId id="374" r:id="rId11"/>
    <p:sldId id="387" r:id="rId12"/>
    <p:sldId id="402" r:id="rId13"/>
    <p:sldId id="403" r:id="rId14"/>
    <p:sldId id="363" r:id="rId15"/>
    <p:sldId id="381" r:id="rId16"/>
    <p:sldId id="368" r:id="rId17"/>
    <p:sldId id="378" r:id="rId18"/>
    <p:sldId id="392" r:id="rId19"/>
    <p:sldId id="399" r:id="rId20"/>
    <p:sldId id="400" r:id="rId21"/>
    <p:sldId id="404" r:id="rId22"/>
    <p:sldId id="405" r:id="rId23"/>
    <p:sldId id="406" r:id="rId24"/>
    <p:sldId id="385" r:id="rId25"/>
    <p:sldId id="40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C1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2870" autoAdjust="0"/>
  </p:normalViewPr>
  <p:slideViewPr>
    <p:cSldViewPr>
      <p:cViewPr>
        <p:scale>
          <a:sx n="70" d="100"/>
          <a:sy n="70" d="100"/>
        </p:scale>
        <p:origin x="3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469FC-AE96-3547-AB78-16958AC173A7}" type="doc">
      <dgm:prSet loTypeId="urn:microsoft.com/office/officeart/2005/8/layout/pyramid1" loCatId="" qsTypeId="urn:microsoft.com/office/officeart/2005/8/quickstyle/simple2" qsCatId="simple" csTypeId="urn:microsoft.com/office/officeart/2005/8/colors/colorful2" csCatId="colorful" phldr="1"/>
      <dgm:spPr/>
    </dgm:pt>
    <dgm:pt modelId="{33D05F48-6DF5-AC43-9381-470B3581DE5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Combining data </a:t>
          </a:r>
          <a:endParaRPr lang="en-US" dirty="0">
            <a:solidFill>
              <a:srgbClr val="000000"/>
            </a:solidFill>
          </a:endParaRPr>
        </a:p>
      </dgm:t>
    </dgm:pt>
    <dgm:pt modelId="{83A6980F-AF9C-2B42-AB09-100820E1A03D}" type="parTrans" cxnId="{CDBC2418-A5CB-894E-9F44-A4BD265CC3E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453676E-5776-ED43-A255-3BC0DF53DE99}" type="sibTrans" cxnId="{CDBC2418-A5CB-894E-9F44-A4BD265CC3E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1E504D-1854-6042-8053-C7CE55A535F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 Sharing data</a:t>
          </a:r>
          <a:endParaRPr lang="en-US" dirty="0">
            <a:solidFill>
              <a:srgbClr val="000000"/>
            </a:solidFill>
          </a:endParaRPr>
        </a:p>
      </dgm:t>
    </dgm:pt>
    <dgm:pt modelId="{4D02C534-6FFE-5C4F-A7D2-02E16292F300}" type="parTrans" cxnId="{2C1D87B6-3BA7-7949-92C9-EAC3CA4930F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B76307F-F0F3-3743-9766-A3A328375BEA}" type="sibTrans" cxnId="{2C1D87B6-3BA7-7949-92C9-EAC3CA4930F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BF61B5C-17E7-1B43-A20E-0CEEB70AC89C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Keeping data safe and accessible</a:t>
          </a:r>
          <a:endParaRPr lang="en-US" dirty="0">
            <a:solidFill>
              <a:srgbClr val="000000"/>
            </a:solidFill>
          </a:endParaRPr>
        </a:p>
      </dgm:t>
    </dgm:pt>
    <dgm:pt modelId="{F52DAC62-627B-7B48-89D6-D94A34B9FEF1}" type="sibTrans" cxnId="{7B24F965-92B1-6243-9E16-C0827EEEFA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83F0B35-90DF-6343-85E9-DB36AD876551}" type="parTrans" cxnId="{7B24F965-92B1-6243-9E16-C0827EEEFA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C0FAC63-3F99-304B-96FD-5CAB9E45221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Improving data usability and reusability</a:t>
          </a:r>
          <a:endParaRPr lang="en-US" dirty="0">
            <a:solidFill>
              <a:srgbClr val="000000"/>
            </a:solidFill>
          </a:endParaRPr>
        </a:p>
      </dgm:t>
    </dgm:pt>
    <dgm:pt modelId="{9A090551-6075-6D46-B52A-D261917A22EA}" type="sibTrans" cxnId="{D8088B22-A37B-6644-848E-BA9F1AB73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6835271-C78E-8547-A915-8FE50557CB3B}" type="parTrans" cxnId="{D8088B22-A37B-6644-848E-BA9F1AB73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548FC38-7DC4-E340-B3CF-8C8D928514FD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Storing and archiving data</a:t>
          </a:r>
          <a:endParaRPr lang="en-US" dirty="0">
            <a:solidFill>
              <a:srgbClr val="000000"/>
            </a:solidFill>
          </a:endParaRPr>
        </a:p>
      </dgm:t>
    </dgm:pt>
    <dgm:pt modelId="{BED2E70B-5813-6440-9ABC-4567184A96D0}" type="sibTrans" cxnId="{73151661-DA10-0F40-BFCC-521ACBC877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A70FB00-3CF4-B54C-96D9-B37D583E853B}" type="parTrans" cxnId="{73151661-DA10-0F40-BFCC-521ACBC877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3C4F2F7-BC82-B542-8778-3DE31DD48DDA}" type="pres">
      <dgm:prSet presAssocID="{486469FC-AE96-3547-AB78-16958AC173A7}" presName="Name0" presStyleCnt="0">
        <dgm:presLayoutVars>
          <dgm:dir/>
          <dgm:animLvl val="lvl"/>
          <dgm:resizeHandles val="exact"/>
        </dgm:presLayoutVars>
      </dgm:prSet>
      <dgm:spPr/>
    </dgm:pt>
    <dgm:pt modelId="{AD8019AC-ABDA-E141-812E-E179D23BA164}" type="pres">
      <dgm:prSet presAssocID="{33D05F48-6DF5-AC43-9381-470B3581DE56}" presName="Name8" presStyleCnt="0"/>
      <dgm:spPr/>
    </dgm:pt>
    <dgm:pt modelId="{79D587A5-5122-EE49-98AB-E41041B321BC}" type="pres">
      <dgm:prSet presAssocID="{33D05F48-6DF5-AC43-9381-470B3581DE5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9CAE9-3E8A-3C46-85DA-39A7910A4857}" type="pres">
      <dgm:prSet presAssocID="{33D05F48-6DF5-AC43-9381-470B3581DE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6D8CE-43AE-E54E-BB32-A4812290E810}" type="pres">
      <dgm:prSet presAssocID="{651E504D-1854-6042-8053-C7CE55A535F6}" presName="Name8" presStyleCnt="0"/>
      <dgm:spPr/>
    </dgm:pt>
    <dgm:pt modelId="{C11397B6-BB8B-E447-B1B3-DA7DA094951A}" type="pres">
      <dgm:prSet presAssocID="{651E504D-1854-6042-8053-C7CE55A535F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F6B28-7137-9541-A943-F943217633D7}" type="pres">
      <dgm:prSet presAssocID="{651E504D-1854-6042-8053-C7CE55A535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B52B6-65CF-704E-9FB0-DF189ED5BA24}" type="pres">
      <dgm:prSet presAssocID="{EC0FAC63-3F99-304B-96FD-5CAB9E45221C}" presName="Name8" presStyleCnt="0"/>
      <dgm:spPr/>
    </dgm:pt>
    <dgm:pt modelId="{967F06FA-1EDB-7A45-921F-46A89A6380E1}" type="pres">
      <dgm:prSet presAssocID="{EC0FAC63-3F99-304B-96FD-5CAB9E45221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5FC3A-2D27-8D4E-8FE9-5363F69BD481}" type="pres">
      <dgm:prSet presAssocID="{EC0FAC63-3F99-304B-96FD-5CAB9E4522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AEACE-0871-BE4D-A397-966D3D9A9C6A}" type="pres">
      <dgm:prSet presAssocID="{1BF61B5C-17E7-1B43-A20E-0CEEB70AC89C}" presName="Name8" presStyleCnt="0"/>
      <dgm:spPr/>
    </dgm:pt>
    <dgm:pt modelId="{F0486083-2118-0141-8CAA-348564178B5E}" type="pres">
      <dgm:prSet presAssocID="{1BF61B5C-17E7-1B43-A20E-0CEEB70AC89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94E46-9F2B-5A48-BE65-312ED6B52F47}" type="pres">
      <dgm:prSet presAssocID="{1BF61B5C-17E7-1B43-A20E-0CEEB70AC8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FE98-0AC2-5347-B649-829A495EE612}" type="pres">
      <dgm:prSet presAssocID="{E548FC38-7DC4-E340-B3CF-8C8D928514FD}" presName="Name8" presStyleCnt="0"/>
      <dgm:spPr/>
    </dgm:pt>
    <dgm:pt modelId="{A5F63C4D-757D-B743-A277-31756461962B}" type="pres">
      <dgm:prSet presAssocID="{E548FC38-7DC4-E340-B3CF-8C8D928514F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AA5A-6D15-0545-9B11-03FE4549464D}" type="pres">
      <dgm:prSet presAssocID="{E548FC38-7DC4-E340-B3CF-8C8D928514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B2CA1-0AB0-4196-B786-39563D8EE67B}" type="presOf" srcId="{1BF61B5C-17E7-1B43-A20E-0CEEB70AC89C}" destId="{F0486083-2118-0141-8CAA-348564178B5E}" srcOrd="0" destOrd="0" presId="urn:microsoft.com/office/officeart/2005/8/layout/pyramid1"/>
    <dgm:cxn modelId="{3BF9C195-400D-4562-B9D0-3DCFDFA0F71D}" type="presOf" srcId="{EC0FAC63-3F99-304B-96FD-5CAB9E45221C}" destId="{967F06FA-1EDB-7A45-921F-46A89A6380E1}" srcOrd="0" destOrd="0" presId="urn:microsoft.com/office/officeart/2005/8/layout/pyramid1"/>
    <dgm:cxn modelId="{FD8BF6B6-5764-4CC8-A0BD-1D549C973D7E}" type="presOf" srcId="{651E504D-1854-6042-8053-C7CE55A535F6}" destId="{C11397B6-BB8B-E447-B1B3-DA7DA094951A}" srcOrd="0" destOrd="0" presId="urn:microsoft.com/office/officeart/2005/8/layout/pyramid1"/>
    <dgm:cxn modelId="{E1B35E16-1447-4A61-8B0E-BD896B36C5D6}" type="presOf" srcId="{651E504D-1854-6042-8053-C7CE55A535F6}" destId="{6ADF6B28-7137-9541-A943-F943217633D7}" srcOrd="1" destOrd="0" presId="urn:microsoft.com/office/officeart/2005/8/layout/pyramid1"/>
    <dgm:cxn modelId="{D8088B22-A37B-6644-848E-BA9F1AB73AAF}" srcId="{486469FC-AE96-3547-AB78-16958AC173A7}" destId="{EC0FAC63-3F99-304B-96FD-5CAB9E45221C}" srcOrd="2" destOrd="0" parTransId="{76835271-C78E-8547-A915-8FE50557CB3B}" sibTransId="{9A090551-6075-6D46-B52A-D261917A22EA}"/>
    <dgm:cxn modelId="{CFA78778-CC8D-41BA-89B1-306927EB1436}" type="presOf" srcId="{33D05F48-6DF5-AC43-9381-470B3581DE56}" destId="{79D587A5-5122-EE49-98AB-E41041B321BC}" srcOrd="0" destOrd="0" presId="urn:microsoft.com/office/officeart/2005/8/layout/pyramid1"/>
    <dgm:cxn modelId="{73151661-DA10-0F40-BFCC-521ACBC8779C}" srcId="{486469FC-AE96-3547-AB78-16958AC173A7}" destId="{E548FC38-7DC4-E340-B3CF-8C8D928514FD}" srcOrd="4" destOrd="0" parTransId="{7A70FB00-3CF4-B54C-96D9-B37D583E853B}" sibTransId="{BED2E70B-5813-6440-9ABC-4567184A96D0}"/>
    <dgm:cxn modelId="{9D11551A-163A-49D8-A719-9DB0598416A0}" type="presOf" srcId="{33D05F48-6DF5-AC43-9381-470B3581DE56}" destId="{6239CAE9-3E8A-3C46-85DA-39A7910A4857}" srcOrd="1" destOrd="0" presId="urn:microsoft.com/office/officeart/2005/8/layout/pyramid1"/>
    <dgm:cxn modelId="{2C1D87B6-3BA7-7949-92C9-EAC3CA4930FD}" srcId="{486469FC-AE96-3547-AB78-16958AC173A7}" destId="{651E504D-1854-6042-8053-C7CE55A535F6}" srcOrd="1" destOrd="0" parTransId="{4D02C534-6FFE-5C4F-A7D2-02E16292F300}" sibTransId="{FB76307F-F0F3-3743-9766-A3A328375BEA}"/>
    <dgm:cxn modelId="{6695CDFA-8363-4CB3-9ACF-717CA9C2A51A}" type="presOf" srcId="{486469FC-AE96-3547-AB78-16958AC173A7}" destId="{C3C4F2F7-BC82-B542-8778-3DE31DD48DDA}" srcOrd="0" destOrd="0" presId="urn:microsoft.com/office/officeart/2005/8/layout/pyramid1"/>
    <dgm:cxn modelId="{1EFCA828-4692-4DB8-A036-EED090187C6C}" type="presOf" srcId="{EC0FAC63-3F99-304B-96FD-5CAB9E45221C}" destId="{DF35FC3A-2D27-8D4E-8FE9-5363F69BD481}" srcOrd="1" destOrd="0" presId="urn:microsoft.com/office/officeart/2005/8/layout/pyramid1"/>
    <dgm:cxn modelId="{84569E29-2C8C-4184-9F5B-4355FE38D110}" type="presOf" srcId="{E548FC38-7DC4-E340-B3CF-8C8D928514FD}" destId="{A5F63C4D-757D-B743-A277-31756461962B}" srcOrd="0" destOrd="0" presId="urn:microsoft.com/office/officeart/2005/8/layout/pyramid1"/>
    <dgm:cxn modelId="{D637BA95-FC71-4FDC-9843-6F3922CBC6EC}" type="presOf" srcId="{1BF61B5C-17E7-1B43-A20E-0CEEB70AC89C}" destId="{5A594E46-9F2B-5A48-BE65-312ED6B52F47}" srcOrd="1" destOrd="0" presId="urn:microsoft.com/office/officeart/2005/8/layout/pyramid1"/>
    <dgm:cxn modelId="{BA60DF7A-0EBE-4418-BFC9-6D0E03405EF9}" type="presOf" srcId="{E548FC38-7DC4-E340-B3CF-8C8D928514FD}" destId="{12FFAA5A-6D15-0545-9B11-03FE4549464D}" srcOrd="1" destOrd="0" presId="urn:microsoft.com/office/officeart/2005/8/layout/pyramid1"/>
    <dgm:cxn modelId="{7B24F965-92B1-6243-9E16-C0827EEEFADA}" srcId="{486469FC-AE96-3547-AB78-16958AC173A7}" destId="{1BF61B5C-17E7-1B43-A20E-0CEEB70AC89C}" srcOrd="3" destOrd="0" parTransId="{D83F0B35-90DF-6343-85E9-DB36AD876551}" sibTransId="{F52DAC62-627B-7B48-89D6-D94A34B9FEF1}"/>
    <dgm:cxn modelId="{CDBC2418-A5CB-894E-9F44-A4BD265CC3EF}" srcId="{486469FC-AE96-3547-AB78-16958AC173A7}" destId="{33D05F48-6DF5-AC43-9381-470B3581DE56}" srcOrd="0" destOrd="0" parTransId="{83A6980F-AF9C-2B42-AB09-100820E1A03D}" sibTransId="{9453676E-5776-ED43-A255-3BC0DF53DE99}"/>
    <dgm:cxn modelId="{935CCE1A-A0DA-4A8A-A91F-138DB36849D6}" type="presParOf" srcId="{C3C4F2F7-BC82-B542-8778-3DE31DD48DDA}" destId="{AD8019AC-ABDA-E141-812E-E179D23BA164}" srcOrd="0" destOrd="0" presId="urn:microsoft.com/office/officeart/2005/8/layout/pyramid1"/>
    <dgm:cxn modelId="{19CF4EC0-D0C7-467E-A6D8-65D045326CFE}" type="presParOf" srcId="{AD8019AC-ABDA-E141-812E-E179D23BA164}" destId="{79D587A5-5122-EE49-98AB-E41041B321BC}" srcOrd="0" destOrd="0" presId="urn:microsoft.com/office/officeart/2005/8/layout/pyramid1"/>
    <dgm:cxn modelId="{B506A07B-CA2E-441E-ABEA-A1F17BE9D15C}" type="presParOf" srcId="{AD8019AC-ABDA-E141-812E-E179D23BA164}" destId="{6239CAE9-3E8A-3C46-85DA-39A7910A4857}" srcOrd="1" destOrd="0" presId="urn:microsoft.com/office/officeart/2005/8/layout/pyramid1"/>
    <dgm:cxn modelId="{F99CD426-03B6-442B-9A0F-297919ED126A}" type="presParOf" srcId="{C3C4F2F7-BC82-B542-8778-3DE31DD48DDA}" destId="{ACA6D8CE-43AE-E54E-BB32-A4812290E810}" srcOrd="1" destOrd="0" presId="urn:microsoft.com/office/officeart/2005/8/layout/pyramid1"/>
    <dgm:cxn modelId="{9A3B2D2D-6363-4E94-8393-B2D6283431C7}" type="presParOf" srcId="{ACA6D8CE-43AE-E54E-BB32-A4812290E810}" destId="{C11397B6-BB8B-E447-B1B3-DA7DA094951A}" srcOrd="0" destOrd="0" presId="urn:microsoft.com/office/officeart/2005/8/layout/pyramid1"/>
    <dgm:cxn modelId="{16BBCDFF-81A0-4010-BE54-BC53C8D74A34}" type="presParOf" srcId="{ACA6D8CE-43AE-E54E-BB32-A4812290E810}" destId="{6ADF6B28-7137-9541-A943-F943217633D7}" srcOrd="1" destOrd="0" presId="urn:microsoft.com/office/officeart/2005/8/layout/pyramid1"/>
    <dgm:cxn modelId="{8B87DE52-96F5-4A1C-8E99-BEBBDD356EA6}" type="presParOf" srcId="{C3C4F2F7-BC82-B542-8778-3DE31DD48DDA}" destId="{67BB52B6-65CF-704E-9FB0-DF189ED5BA24}" srcOrd="2" destOrd="0" presId="urn:microsoft.com/office/officeart/2005/8/layout/pyramid1"/>
    <dgm:cxn modelId="{6F97159F-6B05-4233-B7AE-21C8D30ADC3E}" type="presParOf" srcId="{67BB52B6-65CF-704E-9FB0-DF189ED5BA24}" destId="{967F06FA-1EDB-7A45-921F-46A89A6380E1}" srcOrd="0" destOrd="0" presId="urn:microsoft.com/office/officeart/2005/8/layout/pyramid1"/>
    <dgm:cxn modelId="{286E064D-8197-433D-99C4-425FB0F3D783}" type="presParOf" srcId="{67BB52B6-65CF-704E-9FB0-DF189ED5BA24}" destId="{DF35FC3A-2D27-8D4E-8FE9-5363F69BD481}" srcOrd="1" destOrd="0" presId="urn:microsoft.com/office/officeart/2005/8/layout/pyramid1"/>
    <dgm:cxn modelId="{8139DF6F-B7A8-4300-A130-10A226D425C3}" type="presParOf" srcId="{C3C4F2F7-BC82-B542-8778-3DE31DD48DDA}" destId="{C08AEACE-0871-BE4D-A397-966D3D9A9C6A}" srcOrd="3" destOrd="0" presId="urn:microsoft.com/office/officeart/2005/8/layout/pyramid1"/>
    <dgm:cxn modelId="{3030D310-7120-434C-B065-5B6266F3E102}" type="presParOf" srcId="{C08AEACE-0871-BE4D-A397-966D3D9A9C6A}" destId="{F0486083-2118-0141-8CAA-348564178B5E}" srcOrd="0" destOrd="0" presId="urn:microsoft.com/office/officeart/2005/8/layout/pyramid1"/>
    <dgm:cxn modelId="{1054862E-35AD-46C5-A413-69CBE9459A14}" type="presParOf" srcId="{C08AEACE-0871-BE4D-A397-966D3D9A9C6A}" destId="{5A594E46-9F2B-5A48-BE65-312ED6B52F47}" srcOrd="1" destOrd="0" presId="urn:microsoft.com/office/officeart/2005/8/layout/pyramid1"/>
    <dgm:cxn modelId="{E187DAF9-8BB3-4C62-8391-88C5BE52A3D2}" type="presParOf" srcId="{C3C4F2F7-BC82-B542-8778-3DE31DD48DDA}" destId="{1C32FE98-0AC2-5347-B649-829A495EE612}" srcOrd="4" destOrd="0" presId="urn:microsoft.com/office/officeart/2005/8/layout/pyramid1"/>
    <dgm:cxn modelId="{FDE5076B-29C6-4778-BE45-2CE6FD567916}" type="presParOf" srcId="{1C32FE98-0AC2-5347-B649-829A495EE612}" destId="{A5F63C4D-757D-B743-A277-31756461962B}" srcOrd="0" destOrd="0" presId="urn:microsoft.com/office/officeart/2005/8/layout/pyramid1"/>
    <dgm:cxn modelId="{34E2146B-01DD-40F1-A5F0-5EA208666FB7}" type="presParOf" srcId="{1C32FE98-0AC2-5347-B649-829A495EE612}" destId="{12FFAA5A-6D15-0545-9B11-03FE4549464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3B2F3-E5DD-2C4B-8413-FE01C58980E4}" type="doc">
      <dgm:prSet loTypeId="urn:microsoft.com/office/officeart/2005/8/layout/vList3#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B05D44-28D6-8D44-87F7-CD72DB5B3D0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Combining data in imaginative new ways to solve problems</a:t>
          </a:r>
          <a:endParaRPr lang="en-US" dirty="0">
            <a:solidFill>
              <a:schemeClr val="tx1"/>
            </a:solidFill>
          </a:endParaRPr>
        </a:p>
      </dgm:t>
    </dgm:pt>
    <dgm:pt modelId="{8F4531A1-37E9-AC4E-8DF0-AAA57E339A3E}" type="parTrans" cxnId="{A6EF7D87-65D5-854F-ACBD-6ECE1C392AAE}">
      <dgm:prSet/>
      <dgm:spPr/>
      <dgm:t>
        <a:bodyPr/>
        <a:lstStyle/>
        <a:p>
          <a:endParaRPr lang="en-US"/>
        </a:p>
      </dgm:t>
    </dgm:pt>
    <dgm:pt modelId="{6A3614A7-C358-3444-81D3-BCEAD306CC33}" type="sibTrans" cxnId="{A6EF7D87-65D5-854F-ACBD-6ECE1C392AAE}">
      <dgm:prSet/>
      <dgm:spPr/>
      <dgm:t>
        <a:bodyPr/>
        <a:lstStyle/>
        <a:p>
          <a:endParaRPr lang="en-US"/>
        </a:p>
      </dgm:t>
    </dgm:pt>
    <dgm:pt modelId="{B314B72F-B0F8-CC4F-83EF-95A8871861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Sharing data across communities</a:t>
          </a:r>
          <a:endParaRPr lang="en-US" dirty="0">
            <a:solidFill>
              <a:srgbClr val="000000"/>
            </a:solidFill>
          </a:endParaRPr>
        </a:p>
      </dgm:t>
    </dgm:pt>
    <dgm:pt modelId="{A362C5AC-ECB3-BB4A-877F-A126DC605A03}" type="parTrans" cxnId="{54C834DC-F0A9-1542-B420-6C37EF9D54C3}">
      <dgm:prSet/>
      <dgm:spPr/>
      <dgm:t>
        <a:bodyPr/>
        <a:lstStyle/>
        <a:p>
          <a:endParaRPr lang="en-US"/>
        </a:p>
      </dgm:t>
    </dgm:pt>
    <dgm:pt modelId="{688D5190-A453-EB44-B055-FD43E2663F4B}" type="sibTrans" cxnId="{54C834DC-F0A9-1542-B420-6C37EF9D54C3}">
      <dgm:prSet/>
      <dgm:spPr/>
      <dgm:t>
        <a:bodyPr/>
        <a:lstStyle/>
        <a:p>
          <a:endParaRPr lang="en-US"/>
        </a:p>
      </dgm:t>
    </dgm:pt>
    <dgm:pt modelId="{1F267E8C-184D-5B4E-B112-8436237025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Metadata catalogue, persistent identifiers</a:t>
          </a:r>
          <a:endParaRPr lang="en-US" dirty="0">
            <a:solidFill>
              <a:srgbClr val="000000"/>
            </a:solidFill>
          </a:endParaRPr>
        </a:p>
      </dgm:t>
    </dgm:pt>
    <dgm:pt modelId="{CB8D2288-6D6F-3A48-B011-CE9F7C8C8C5F}" type="parTrans" cxnId="{BCDD8018-B33E-9346-96C9-10D640CDB583}">
      <dgm:prSet/>
      <dgm:spPr/>
      <dgm:t>
        <a:bodyPr/>
        <a:lstStyle/>
        <a:p>
          <a:endParaRPr lang="en-US"/>
        </a:p>
      </dgm:t>
    </dgm:pt>
    <dgm:pt modelId="{B70CA16D-F43A-C54F-8E67-6C4E7234AD60}" type="sibTrans" cxnId="{BCDD8018-B33E-9346-96C9-10D640CDB583}">
      <dgm:prSet/>
      <dgm:spPr/>
      <dgm:t>
        <a:bodyPr/>
        <a:lstStyle/>
        <a:p>
          <a:endParaRPr lang="en-US"/>
        </a:p>
      </dgm:t>
    </dgm:pt>
    <dgm:pt modelId="{544323E2-A65D-CC4B-B693-D0F2C9B2ADBC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Data security, data standards, data </a:t>
          </a:r>
          <a:r>
            <a:rPr lang="en-US" dirty="0" err="1" smtClean="0">
              <a:solidFill>
                <a:srgbClr val="000000"/>
              </a:solidFill>
            </a:rPr>
            <a:t>curation</a:t>
          </a:r>
          <a:endParaRPr lang="en-US" dirty="0">
            <a:solidFill>
              <a:srgbClr val="000000"/>
            </a:solidFill>
          </a:endParaRPr>
        </a:p>
      </dgm:t>
    </dgm:pt>
    <dgm:pt modelId="{1F4162EB-F16A-9B46-9F1D-B5999EC0E62F}" type="parTrans" cxnId="{59115223-E124-5B4D-85BE-33C0DA103528}">
      <dgm:prSet/>
      <dgm:spPr/>
      <dgm:t>
        <a:bodyPr/>
        <a:lstStyle/>
        <a:p>
          <a:endParaRPr lang="en-US"/>
        </a:p>
      </dgm:t>
    </dgm:pt>
    <dgm:pt modelId="{9C499FFA-3966-DD4F-A9C0-CA6689BED749}" type="sibTrans" cxnId="{59115223-E124-5B4D-85BE-33C0DA103528}">
      <dgm:prSet/>
      <dgm:spPr/>
      <dgm:t>
        <a:bodyPr/>
        <a:lstStyle/>
        <a:p>
          <a:endParaRPr lang="en-US"/>
        </a:p>
      </dgm:t>
    </dgm:pt>
    <dgm:pt modelId="{762E7F56-5B5C-E94D-8A83-BA02972F4D41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Data archive, data storage facilities</a:t>
          </a:r>
          <a:endParaRPr lang="en-US" dirty="0">
            <a:solidFill>
              <a:srgbClr val="000000"/>
            </a:solidFill>
          </a:endParaRPr>
        </a:p>
      </dgm:t>
    </dgm:pt>
    <dgm:pt modelId="{A773D17E-A994-3D43-9AEF-4AD147A4A0ED}" type="parTrans" cxnId="{1709B5F9-ABA5-B540-967B-B17BD2717FB6}">
      <dgm:prSet/>
      <dgm:spPr/>
      <dgm:t>
        <a:bodyPr/>
        <a:lstStyle/>
        <a:p>
          <a:endParaRPr lang="en-US"/>
        </a:p>
      </dgm:t>
    </dgm:pt>
    <dgm:pt modelId="{05EEB1A1-1533-8341-B6F9-11152DDB9539}" type="sibTrans" cxnId="{1709B5F9-ABA5-B540-967B-B17BD2717FB6}">
      <dgm:prSet/>
      <dgm:spPr/>
      <dgm:t>
        <a:bodyPr/>
        <a:lstStyle/>
        <a:p>
          <a:endParaRPr lang="en-US"/>
        </a:p>
      </dgm:t>
    </dgm:pt>
    <dgm:pt modelId="{169AB2D6-19DD-DE49-AF95-E6CA6539EFD3}" type="pres">
      <dgm:prSet presAssocID="{9943B2F3-E5DD-2C4B-8413-FE01C58980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98C3E-96A2-3348-A772-756D5FE8F4B6}" type="pres">
      <dgm:prSet presAssocID="{73B05D44-28D6-8D44-87F7-CD72DB5B3D08}" presName="composite" presStyleCnt="0"/>
      <dgm:spPr/>
    </dgm:pt>
    <dgm:pt modelId="{FC4A6A31-1723-284C-9D70-DEC4A78E8038}" type="pres">
      <dgm:prSet presAssocID="{73B05D44-28D6-8D44-87F7-CD72DB5B3D08}" presName="imgShp" presStyleLbl="fgImgPlace1" presStyleIdx="0" presStyleCnt="5" custFlipHor="1" custScaleX="6247" custScaleY="17609"/>
      <dgm:spPr/>
    </dgm:pt>
    <dgm:pt modelId="{354E28C6-4170-7648-9B76-0AA9ACAC7A05}" type="pres">
      <dgm:prSet presAssocID="{73B05D44-28D6-8D44-87F7-CD72DB5B3D0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6FD28-C3F5-5C4E-A1B8-DF5D4001879A}" type="pres">
      <dgm:prSet presAssocID="{6A3614A7-C358-3444-81D3-BCEAD306CC33}" presName="spacing" presStyleCnt="0"/>
      <dgm:spPr/>
    </dgm:pt>
    <dgm:pt modelId="{D53D0855-F908-EC4D-B68B-112119E49D3D}" type="pres">
      <dgm:prSet presAssocID="{B314B72F-B0F8-CC4F-83EF-95A887186141}" presName="composite" presStyleCnt="0"/>
      <dgm:spPr/>
    </dgm:pt>
    <dgm:pt modelId="{1BFA0A1D-E66B-D744-87A5-FA5799504460}" type="pres">
      <dgm:prSet presAssocID="{B314B72F-B0F8-CC4F-83EF-95A887186141}" presName="imgShp" presStyleLbl="fgImgPlace1" presStyleIdx="1" presStyleCnt="5" custScaleX="6258" custScaleY="6258"/>
      <dgm:spPr/>
    </dgm:pt>
    <dgm:pt modelId="{5EEEA1CA-75A4-F34A-93A0-1D85B147F828}" type="pres">
      <dgm:prSet presAssocID="{B314B72F-B0F8-CC4F-83EF-95A88718614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0C0F6-A5E8-D046-8DB4-3614E33BE8E3}" type="pres">
      <dgm:prSet presAssocID="{688D5190-A453-EB44-B055-FD43E2663F4B}" presName="spacing" presStyleCnt="0"/>
      <dgm:spPr/>
    </dgm:pt>
    <dgm:pt modelId="{244F503F-BBC6-AA40-856C-6C71F578F9FB}" type="pres">
      <dgm:prSet presAssocID="{1F267E8C-184D-5B4E-B112-843623702501}" presName="composite" presStyleCnt="0"/>
      <dgm:spPr/>
    </dgm:pt>
    <dgm:pt modelId="{1B593CAC-8DE2-8F47-A433-EF0EEF7EF729}" type="pres">
      <dgm:prSet presAssocID="{1F267E8C-184D-5B4E-B112-843623702501}" presName="imgShp" presStyleLbl="fgImgPlace1" presStyleIdx="2" presStyleCnt="5" custFlipVert="1" custScaleX="19925" custScaleY="6258"/>
      <dgm:spPr/>
    </dgm:pt>
    <dgm:pt modelId="{AE3B2035-2ECB-5A48-AD04-F4D3D6820C6C}" type="pres">
      <dgm:prSet presAssocID="{1F267E8C-184D-5B4E-B112-84362370250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D69C3-ECA6-4446-BAF8-450418DCB3A9}" type="pres">
      <dgm:prSet presAssocID="{B70CA16D-F43A-C54F-8E67-6C4E7234AD60}" presName="spacing" presStyleCnt="0"/>
      <dgm:spPr/>
    </dgm:pt>
    <dgm:pt modelId="{91D9C2ED-BEA4-F843-9B4B-D33E001EEB1A}" type="pres">
      <dgm:prSet presAssocID="{544323E2-A65D-CC4B-B693-D0F2C9B2ADBC}" presName="composite" presStyleCnt="0"/>
      <dgm:spPr/>
    </dgm:pt>
    <dgm:pt modelId="{0C060C02-DBD8-4E46-95DB-A19CBB3FA912}" type="pres">
      <dgm:prSet presAssocID="{544323E2-A65D-CC4B-B693-D0F2C9B2ADBC}" presName="imgShp" presStyleLbl="fgImgPlace1" presStyleIdx="3" presStyleCnt="5" custScaleX="6258" custScaleY="15670"/>
      <dgm:spPr/>
    </dgm:pt>
    <dgm:pt modelId="{6984BBAB-A4EE-9D44-9018-C5BF9E0B4BBA}" type="pres">
      <dgm:prSet presAssocID="{544323E2-A65D-CC4B-B693-D0F2C9B2ADB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FE917-40C7-BA4A-B539-EC7DBE919879}" type="pres">
      <dgm:prSet presAssocID="{9C499FFA-3966-DD4F-A9C0-CA6689BED749}" presName="spacing" presStyleCnt="0"/>
      <dgm:spPr/>
    </dgm:pt>
    <dgm:pt modelId="{5A02E048-141F-CB49-80B9-E6EB8DDF9E6A}" type="pres">
      <dgm:prSet presAssocID="{762E7F56-5B5C-E94D-8A83-BA02972F4D41}" presName="composite" presStyleCnt="0"/>
      <dgm:spPr/>
    </dgm:pt>
    <dgm:pt modelId="{69AECBB4-8F06-8742-88E8-E0D6D92A2A60}" type="pres">
      <dgm:prSet presAssocID="{762E7F56-5B5C-E94D-8A83-BA02972F4D41}" presName="imgShp" presStyleLbl="fgImgPlace1" presStyleIdx="4" presStyleCnt="5" custScaleX="19497" custScaleY="7499"/>
      <dgm:spPr/>
    </dgm:pt>
    <dgm:pt modelId="{541C23F3-BF58-6043-BBEF-D6C60F91B19C}" type="pres">
      <dgm:prSet presAssocID="{762E7F56-5B5C-E94D-8A83-BA02972F4D4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DCBFB-323D-4489-BAF8-45DD93E325EC}" type="presOf" srcId="{73B05D44-28D6-8D44-87F7-CD72DB5B3D08}" destId="{354E28C6-4170-7648-9B76-0AA9ACAC7A05}" srcOrd="0" destOrd="0" presId="urn:microsoft.com/office/officeart/2005/8/layout/vList3#1"/>
    <dgm:cxn modelId="{A6EF7D87-65D5-854F-ACBD-6ECE1C392AAE}" srcId="{9943B2F3-E5DD-2C4B-8413-FE01C58980E4}" destId="{73B05D44-28D6-8D44-87F7-CD72DB5B3D08}" srcOrd="0" destOrd="0" parTransId="{8F4531A1-37E9-AC4E-8DF0-AAA57E339A3E}" sibTransId="{6A3614A7-C358-3444-81D3-BCEAD306CC33}"/>
    <dgm:cxn modelId="{DE8BF8BD-90D9-402F-8E8B-D567479E2078}" type="presOf" srcId="{544323E2-A65D-CC4B-B693-D0F2C9B2ADBC}" destId="{6984BBAB-A4EE-9D44-9018-C5BF9E0B4BBA}" srcOrd="0" destOrd="0" presId="urn:microsoft.com/office/officeart/2005/8/layout/vList3#1"/>
    <dgm:cxn modelId="{1709B5F9-ABA5-B540-967B-B17BD2717FB6}" srcId="{9943B2F3-E5DD-2C4B-8413-FE01C58980E4}" destId="{762E7F56-5B5C-E94D-8A83-BA02972F4D41}" srcOrd="4" destOrd="0" parTransId="{A773D17E-A994-3D43-9AEF-4AD147A4A0ED}" sibTransId="{05EEB1A1-1533-8341-B6F9-11152DDB9539}"/>
    <dgm:cxn modelId="{D4B49B58-9A0F-445D-92CE-FA27FC234443}" type="presOf" srcId="{1F267E8C-184D-5B4E-B112-843623702501}" destId="{AE3B2035-2ECB-5A48-AD04-F4D3D6820C6C}" srcOrd="0" destOrd="0" presId="urn:microsoft.com/office/officeart/2005/8/layout/vList3#1"/>
    <dgm:cxn modelId="{59115223-E124-5B4D-85BE-33C0DA103528}" srcId="{9943B2F3-E5DD-2C4B-8413-FE01C58980E4}" destId="{544323E2-A65D-CC4B-B693-D0F2C9B2ADBC}" srcOrd="3" destOrd="0" parTransId="{1F4162EB-F16A-9B46-9F1D-B5999EC0E62F}" sibTransId="{9C499FFA-3966-DD4F-A9C0-CA6689BED749}"/>
    <dgm:cxn modelId="{528D0845-3C32-49DD-883C-917B6A07ED76}" type="presOf" srcId="{9943B2F3-E5DD-2C4B-8413-FE01C58980E4}" destId="{169AB2D6-19DD-DE49-AF95-E6CA6539EFD3}" srcOrd="0" destOrd="0" presId="urn:microsoft.com/office/officeart/2005/8/layout/vList3#1"/>
    <dgm:cxn modelId="{BCDD8018-B33E-9346-96C9-10D640CDB583}" srcId="{9943B2F3-E5DD-2C4B-8413-FE01C58980E4}" destId="{1F267E8C-184D-5B4E-B112-843623702501}" srcOrd="2" destOrd="0" parTransId="{CB8D2288-6D6F-3A48-B011-CE9F7C8C8C5F}" sibTransId="{B70CA16D-F43A-C54F-8E67-6C4E7234AD60}"/>
    <dgm:cxn modelId="{54C834DC-F0A9-1542-B420-6C37EF9D54C3}" srcId="{9943B2F3-E5DD-2C4B-8413-FE01C58980E4}" destId="{B314B72F-B0F8-CC4F-83EF-95A887186141}" srcOrd="1" destOrd="0" parTransId="{A362C5AC-ECB3-BB4A-877F-A126DC605A03}" sibTransId="{688D5190-A453-EB44-B055-FD43E2663F4B}"/>
    <dgm:cxn modelId="{BE23ABF7-A7CA-4D4A-9C3D-2720C1C61530}" type="presOf" srcId="{B314B72F-B0F8-CC4F-83EF-95A887186141}" destId="{5EEEA1CA-75A4-F34A-93A0-1D85B147F828}" srcOrd="0" destOrd="0" presId="urn:microsoft.com/office/officeart/2005/8/layout/vList3#1"/>
    <dgm:cxn modelId="{42C8222B-F268-4C4C-992F-025201D7EEFC}" type="presOf" srcId="{762E7F56-5B5C-E94D-8A83-BA02972F4D41}" destId="{541C23F3-BF58-6043-BBEF-D6C60F91B19C}" srcOrd="0" destOrd="0" presId="urn:microsoft.com/office/officeart/2005/8/layout/vList3#1"/>
    <dgm:cxn modelId="{0886E2F4-4595-4399-A696-CB43FE897AD2}" type="presParOf" srcId="{169AB2D6-19DD-DE49-AF95-E6CA6539EFD3}" destId="{C4298C3E-96A2-3348-A772-756D5FE8F4B6}" srcOrd="0" destOrd="0" presId="urn:microsoft.com/office/officeart/2005/8/layout/vList3#1"/>
    <dgm:cxn modelId="{0BF7BBF7-1A06-41EF-85A1-760DF1A8C572}" type="presParOf" srcId="{C4298C3E-96A2-3348-A772-756D5FE8F4B6}" destId="{FC4A6A31-1723-284C-9D70-DEC4A78E8038}" srcOrd="0" destOrd="0" presId="urn:microsoft.com/office/officeart/2005/8/layout/vList3#1"/>
    <dgm:cxn modelId="{17979310-E4C4-4394-B8E9-609DA8701DF5}" type="presParOf" srcId="{C4298C3E-96A2-3348-A772-756D5FE8F4B6}" destId="{354E28C6-4170-7648-9B76-0AA9ACAC7A05}" srcOrd="1" destOrd="0" presId="urn:microsoft.com/office/officeart/2005/8/layout/vList3#1"/>
    <dgm:cxn modelId="{6EB72A24-3A7A-4F18-AB52-4FF6F5C8C7E3}" type="presParOf" srcId="{169AB2D6-19DD-DE49-AF95-E6CA6539EFD3}" destId="{F966FD28-C3F5-5C4E-A1B8-DF5D4001879A}" srcOrd="1" destOrd="0" presId="urn:microsoft.com/office/officeart/2005/8/layout/vList3#1"/>
    <dgm:cxn modelId="{A064C69A-3FA0-42B0-A580-FBE6B5334379}" type="presParOf" srcId="{169AB2D6-19DD-DE49-AF95-E6CA6539EFD3}" destId="{D53D0855-F908-EC4D-B68B-112119E49D3D}" srcOrd="2" destOrd="0" presId="urn:microsoft.com/office/officeart/2005/8/layout/vList3#1"/>
    <dgm:cxn modelId="{291AF629-2E9A-4E40-9F8D-E08AF20FCF7E}" type="presParOf" srcId="{D53D0855-F908-EC4D-B68B-112119E49D3D}" destId="{1BFA0A1D-E66B-D744-87A5-FA5799504460}" srcOrd="0" destOrd="0" presId="urn:microsoft.com/office/officeart/2005/8/layout/vList3#1"/>
    <dgm:cxn modelId="{41FB6B4F-55FC-47E9-A65C-1256B0F20DFA}" type="presParOf" srcId="{D53D0855-F908-EC4D-B68B-112119E49D3D}" destId="{5EEEA1CA-75A4-F34A-93A0-1D85B147F828}" srcOrd="1" destOrd="0" presId="urn:microsoft.com/office/officeart/2005/8/layout/vList3#1"/>
    <dgm:cxn modelId="{48EF9834-49D3-4681-8C8A-C9EC99CD050E}" type="presParOf" srcId="{169AB2D6-19DD-DE49-AF95-E6CA6539EFD3}" destId="{A040C0F6-A5E8-D046-8DB4-3614E33BE8E3}" srcOrd="3" destOrd="0" presId="urn:microsoft.com/office/officeart/2005/8/layout/vList3#1"/>
    <dgm:cxn modelId="{22863F7E-255F-4BF8-B93E-07E118FDB443}" type="presParOf" srcId="{169AB2D6-19DD-DE49-AF95-E6CA6539EFD3}" destId="{244F503F-BBC6-AA40-856C-6C71F578F9FB}" srcOrd="4" destOrd="0" presId="urn:microsoft.com/office/officeart/2005/8/layout/vList3#1"/>
    <dgm:cxn modelId="{22E48345-377D-4BB6-AD59-415DA28FFBE7}" type="presParOf" srcId="{244F503F-BBC6-AA40-856C-6C71F578F9FB}" destId="{1B593CAC-8DE2-8F47-A433-EF0EEF7EF729}" srcOrd="0" destOrd="0" presId="urn:microsoft.com/office/officeart/2005/8/layout/vList3#1"/>
    <dgm:cxn modelId="{92E9D823-7D11-4472-BF88-A5C64B02ACE9}" type="presParOf" srcId="{244F503F-BBC6-AA40-856C-6C71F578F9FB}" destId="{AE3B2035-2ECB-5A48-AD04-F4D3D6820C6C}" srcOrd="1" destOrd="0" presId="urn:microsoft.com/office/officeart/2005/8/layout/vList3#1"/>
    <dgm:cxn modelId="{7397EC32-AC86-4277-BE91-6031183D68D6}" type="presParOf" srcId="{169AB2D6-19DD-DE49-AF95-E6CA6539EFD3}" destId="{BD5D69C3-ECA6-4446-BAF8-450418DCB3A9}" srcOrd="5" destOrd="0" presId="urn:microsoft.com/office/officeart/2005/8/layout/vList3#1"/>
    <dgm:cxn modelId="{1916A7AA-FDCC-422E-B649-29C4966FBC26}" type="presParOf" srcId="{169AB2D6-19DD-DE49-AF95-E6CA6539EFD3}" destId="{91D9C2ED-BEA4-F843-9B4B-D33E001EEB1A}" srcOrd="6" destOrd="0" presId="urn:microsoft.com/office/officeart/2005/8/layout/vList3#1"/>
    <dgm:cxn modelId="{9B1EEAE6-745D-4D55-AEFF-FA6307E7B3EC}" type="presParOf" srcId="{91D9C2ED-BEA4-F843-9B4B-D33E001EEB1A}" destId="{0C060C02-DBD8-4E46-95DB-A19CBB3FA912}" srcOrd="0" destOrd="0" presId="urn:microsoft.com/office/officeart/2005/8/layout/vList3#1"/>
    <dgm:cxn modelId="{25595171-A55E-44CF-BAD2-47CEFD12DCB9}" type="presParOf" srcId="{91D9C2ED-BEA4-F843-9B4B-D33E001EEB1A}" destId="{6984BBAB-A4EE-9D44-9018-C5BF9E0B4BBA}" srcOrd="1" destOrd="0" presId="urn:microsoft.com/office/officeart/2005/8/layout/vList3#1"/>
    <dgm:cxn modelId="{B66E6213-6065-41EF-8DF3-F5041B59CE5B}" type="presParOf" srcId="{169AB2D6-19DD-DE49-AF95-E6CA6539EFD3}" destId="{EE5FE917-40C7-BA4A-B539-EC7DBE919879}" srcOrd="7" destOrd="0" presId="urn:microsoft.com/office/officeart/2005/8/layout/vList3#1"/>
    <dgm:cxn modelId="{F5C761B1-2D74-47B5-A0EA-7A5545E189C9}" type="presParOf" srcId="{169AB2D6-19DD-DE49-AF95-E6CA6539EFD3}" destId="{5A02E048-141F-CB49-80B9-E6EB8DDF9E6A}" srcOrd="8" destOrd="0" presId="urn:microsoft.com/office/officeart/2005/8/layout/vList3#1"/>
    <dgm:cxn modelId="{2500DFCA-FDA7-44BF-ADA3-F26FBC354ED2}" type="presParOf" srcId="{5A02E048-141F-CB49-80B9-E6EB8DDF9E6A}" destId="{69AECBB4-8F06-8742-88E8-E0D6D92A2A60}" srcOrd="0" destOrd="0" presId="urn:microsoft.com/office/officeart/2005/8/layout/vList3#1"/>
    <dgm:cxn modelId="{B307B8E7-4769-4E59-8931-209813FFA368}" type="presParOf" srcId="{5A02E048-141F-CB49-80B9-E6EB8DDF9E6A}" destId="{541C23F3-BF58-6043-BBEF-D6C60F91B1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587A5-5122-EE49-98AB-E41041B321BC}">
      <dsp:nvSpPr>
        <dsp:cNvPr id="0" name=""/>
        <dsp:cNvSpPr/>
      </dsp:nvSpPr>
      <dsp:spPr>
        <a:xfrm>
          <a:off x="2164377" y="0"/>
          <a:ext cx="1082188" cy="913020"/>
        </a:xfrm>
        <a:prstGeom prst="trapezoid">
          <a:avLst>
            <a:gd name="adj" fmla="val 592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Combining data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164377" y="0"/>
        <a:ext cx="1082188" cy="913020"/>
      </dsp:txXfrm>
    </dsp:sp>
    <dsp:sp modelId="{C11397B6-BB8B-E447-B1B3-DA7DA094951A}">
      <dsp:nvSpPr>
        <dsp:cNvPr id="0" name=""/>
        <dsp:cNvSpPr/>
      </dsp:nvSpPr>
      <dsp:spPr>
        <a:xfrm>
          <a:off x="1623283" y="913020"/>
          <a:ext cx="2164377" cy="913020"/>
        </a:xfrm>
        <a:prstGeom prst="trapezoid">
          <a:avLst>
            <a:gd name="adj" fmla="val 59264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 Sharing data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002049" y="913020"/>
        <a:ext cx="1406845" cy="913020"/>
      </dsp:txXfrm>
    </dsp:sp>
    <dsp:sp modelId="{967F06FA-1EDB-7A45-921F-46A89A6380E1}">
      <dsp:nvSpPr>
        <dsp:cNvPr id="0" name=""/>
        <dsp:cNvSpPr/>
      </dsp:nvSpPr>
      <dsp:spPr>
        <a:xfrm>
          <a:off x="1082188" y="1826041"/>
          <a:ext cx="3246566" cy="913020"/>
        </a:xfrm>
        <a:prstGeom prst="trapezoid">
          <a:avLst>
            <a:gd name="adj" fmla="val 5926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Improving data usability and reusability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650337" y="1826041"/>
        <a:ext cx="2110268" cy="913020"/>
      </dsp:txXfrm>
    </dsp:sp>
    <dsp:sp modelId="{F0486083-2118-0141-8CAA-348564178B5E}">
      <dsp:nvSpPr>
        <dsp:cNvPr id="0" name=""/>
        <dsp:cNvSpPr/>
      </dsp:nvSpPr>
      <dsp:spPr>
        <a:xfrm>
          <a:off x="541094" y="2739062"/>
          <a:ext cx="4328755" cy="913020"/>
        </a:xfrm>
        <a:prstGeom prst="trapezoid">
          <a:avLst>
            <a:gd name="adj" fmla="val 59264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Keeping data safe and accessible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298626" y="2739062"/>
        <a:ext cx="2813690" cy="913020"/>
      </dsp:txXfrm>
    </dsp:sp>
    <dsp:sp modelId="{A5F63C4D-757D-B743-A277-31756461962B}">
      <dsp:nvSpPr>
        <dsp:cNvPr id="0" name=""/>
        <dsp:cNvSpPr/>
      </dsp:nvSpPr>
      <dsp:spPr>
        <a:xfrm>
          <a:off x="0" y="3652083"/>
          <a:ext cx="5410944" cy="913020"/>
        </a:xfrm>
        <a:prstGeom prst="trapezoid">
          <a:avLst>
            <a:gd name="adj" fmla="val 5926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Storing and archiving data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946915" y="3652083"/>
        <a:ext cx="3517113" cy="91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E28C6-4170-7648-9B76-0AA9ACAC7A05}">
      <dsp:nvSpPr>
        <dsp:cNvPr id="0" name=""/>
        <dsp:cNvSpPr/>
      </dsp:nvSpPr>
      <dsp:spPr>
        <a:xfrm rot="10800000">
          <a:off x="578312" y="1686"/>
          <a:ext cx="2250610" cy="73185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272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Combining data in imaginative new ways to solve problems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761275" y="1686"/>
        <a:ext cx="2067647" cy="731854"/>
      </dsp:txXfrm>
    </dsp:sp>
    <dsp:sp modelId="{FC4A6A31-1723-284C-9D70-DEC4A78E8038}">
      <dsp:nvSpPr>
        <dsp:cNvPr id="0" name=""/>
        <dsp:cNvSpPr/>
      </dsp:nvSpPr>
      <dsp:spPr>
        <a:xfrm flipH="1">
          <a:off x="555453" y="303178"/>
          <a:ext cx="45718" cy="12887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EEA1CA-75A4-F34A-93A0-1D85B147F828}">
      <dsp:nvSpPr>
        <dsp:cNvPr id="0" name=""/>
        <dsp:cNvSpPr/>
      </dsp:nvSpPr>
      <dsp:spPr>
        <a:xfrm rot="10800000">
          <a:off x="578332" y="952005"/>
          <a:ext cx="2250610" cy="731854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272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Sharing data across communities</a:t>
          </a:r>
          <a:endParaRPr lang="en-US" sz="1400" kern="1200" dirty="0">
            <a:solidFill>
              <a:srgbClr val="000000"/>
            </a:solidFill>
          </a:endParaRPr>
        </a:p>
      </dsp:txBody>
      <dsp:txXfrm rot="10800000">
        <a:off x="761295" y="952005"/>
        <a:ext cx="2067647" cy="731854"/>
      </dsp:txXfrm>
    </dsp:sp>
    <dsp:sp modelId="{1BFA0A1D-E66B-D744-87A5-FA5799504460}">
      <dsp:nvSpPr>
        <dsp:cNvPr id="0" name=""/>
        <dsp:cNvSpPr/>
      </dsp:nvSpPr>
      <dsp:spPr>
        <a:xfrm>
          <a:off x="555433" y="1295033"/>
          <a:ext cx="45799" cy="45799"/>
        </a:xfrm>
        <a:prstGeom prst="ellipse">
          <a:avLst/>
        </a:prstGeom>
        <a:solidFill>
          <a:schemeClr val="accent2">
            <a:tint val="50000"/>
            <a:hueOff val="1250719"/>
            <a:satOff val="-1118"/>
            <a:lumOff val="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3B2035-2ECB-5A48-AD04-F4D3D6820C6C}">
      <dsp:nvSpPr>
        <dsp:cNvPr id="0" name=""/>
        <dsp:cNvSpPr/>
      </dsp:nvSpPr>
      <dsp:spPr>
        <a:xfrm rot="10800000">
          <a:off x="603338" y="1902324"/>
          <a:ext cx="2250610" cy="73185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272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Metadata catalogue, persistent identifiers</a:t>
          </a:r>
          <a:endParaRPr lang="en-US" sz="1400" kern="1200" dirty="0">
            <a:solidFill>
              <a:srgbClr val="000000"/>
            </a:solidFill>
          </a:endParaRPr>
        </a:p>
      </dsp:txBody>
      <dsp:txXfrm rot="10800000">
        <a:off x="786301" y="1902324"/>
        <a:ext cx="2067647" cy="731854"/>
      </dsp:txXfrm>
    </dsp:sp>
    <dsp:sp modelId="{1B593CAC-8DE2-8F47-A433-EF0EEF7EF729}">
      <dsp:nvSpPr>
        <dsp:cNvPr id="0" name=""/>
        <dsp:cNvSpPr/>
      </dsp:nvSpPr>
      <dsp:spPr>
        <a:xfrm flipV="1">
          <a:off x="530427" y="2245352"/>
          <a:ext cx="145822" cy="4579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84BBAB-A4EE-9D44-9018-C5BF9E0B4BBA}">
      <dsp:nvSpPr>
        <dsp:cNvPr id="0" name=""/>
        <dsp:cNvSpPr/>
      </dsp:nvSpPr>
      <dsp:spPr>
        <a:xfrm rot="10800000">
          <a:off x="578332" y="2852643"/>
          <a:ext cx="2250610" cy="731854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272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Data security, data standards, data </a:t>
          </a:r>
          <a:r>
            <a:rPr lang="en-US" sz="1400" kern="1200" dirty="0" err="1" smtClean="0">
              <a:solidFill>
                <a:srgbClr val="000000"/>
              </a:solidFill>
            </a:rPr>
            <a:t>curation</a:t>
          </a:r>
          <a:endParaRPr lang="en-US" sz="1400" kern="1200" dirty="0">
            <a:solidFill>
              <a:srgbClr val="000000"/>
            </a:solidFill>
          </a:endParaRPr>
        </a:p>
      </dsp:txBody>
      <dsp:txXfrm rot="10800000">
        <a:off x="761295" y="2852643"/>
        <a:ext cx="2067647" cy="731854"/>
      </dsp:txXfrm>
    </dsp:sp>
    <dsp:sp modelId="{0C060C02-DBD8-4E46-95DB-A19CBB3FA912}">
      <dsp:nvSpPr>
        <dsp:cNvPr id="0" name=""/>
        <dsp:cNvSpPr/>
      </dsp:nvSpPr>
      <dsp:spPr>
        <a:xfrm>
          <a:off x="555433" y="3161230"/>
          <a:ext cx="45799" cy="114681"/>
        </a:xfrm>
        <a:prstGeom prst="ellipse">
          <a:avLst/>
        </a:prstGeom>
        <a:solidFill>
          <a:schemeClr val="accent2">
            <a:tint val="50000"/>
            <a:hueOff val="3752156"/>
            <a:satOff val="-3355"/>
            <a:lumOff val="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1C23F3-BF58-6043-BBEF-D6C60F91B19C}">
      <dsp:nvSpPr>
        <dsp:cNvPr id="0" name=""/>
        <dsp:cNvSpPr/>
      </dsp:nvSpPr>
      <dsp:spPr>
        <a:xfrm rot="10800000">
          <a:off x="602555" y="3802962"/>
          <a:ext cx="2250610" cy="731854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272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Data archive, data storage facilities</a:t>
          </a:r>
          <a:endParaRPr lang="en-US" sz="1400" kern="1200" dirty="0">
            <a:solidFill>
              <a:srgbClr val="000000"/>
            </a:solidFill>
          </a:endParaRPr>
        </a:p>
      </dsp:txBody>
      <dsp:txXfrm rot="10800000">
        <a:off x="785518" y="3802962"/>
        <a:ext cx="2067647" cy="731854"/>
      </dsp:txXfrm>
    </dsp:sp>
    <dsp:sp modelId="{69AECBB4-8F06-8742-88E8-E0D6D92A2A60}">
      <dsp:nvSpPr>
        <dsp:cNvPr id="0" name=""/>
        <dsp:cNvSpPr/>
      </dsp:nvSpPr>
      <dsp:spPr>
        <a:xfrm>
          <a:off x="531210" y="4141448"/>
          <a:ext cx="142689" cy="54881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8470F-3FB9-4A2A-A697-EDDF6525B072}" type="datetimeFigureOut">
              <a:rPr lang="en-US" smtClean="0"/>
              <a:pPr/>
              <a:t>2012-10-31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B404-1584-473D-8D2D-42D40530C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757E8-BBA5-4017-A843-EB7DE70001A5}" type="datetimeFigureOut">
              <a:rPr lang="en-US" smtClean="0"/>
              <a:pPr/>
              <a:t>2012-10-31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7F8AD-33BB-4EDC-B921-541CE899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CSC : Finnish national ICT center for science</a:t>
            </a:r>
          </a:p>
          <a:p>
            <a:r>
              <a:rPr lang="en-US" dirty="0" smtClean="0"/>
              <a:t>Established 1971, 250 employees</a:t>
            </a:r>
          </a:p>
          <a:p>
            <a:r>
              <a:rPr lang="en-US" dirty="0" smtClean="0"/>
              <a:t>Non-profit company, shares owned by Finnish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be separate</a:t>
            </a:r>
            <a:r>
              <a:rPr lang="en-US" baseline="0" dirty="0" smtClean="0"/>
              <a:t> projects, but now a decision has been made to use same building blocks for both services.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National Tier-2</a:t>
            </a:r>
            <a:r>
              <a:rPr lang="fi-FI" baseline="0" dirty="0" smtClean="0"/>
              <a:t> level should kept in mind. </a:t>
            </a:r>
          </a:p>
          <a:p>
            <a:r>
              <a:rPr lang="fi-FI" baseline="0" dirty="0" smtClean="0"/>
              <a:t>We need common building blocks and practices  - and trust.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What has not been</a:t>
            </a:r>
            <a:r>
              <a:rPr lang="fi-FI" baseline="0" dirty="0" smtClean="0"/>
              <a:t> done yet: </a:t>
            </a:r>
          </a:p>
          <a:p>
            <a:pPr marL="171450" indent="-171450">
              <a:buFont typeface="Arial" charset="0"/>
              <a:buChar char="•"/>
            </a:pPr>
            <a:r>
              <a:rPr lang="fi-FI" baseline="0" dirty="0" smtClean="0"/>
              <a:t>OAIS practices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Middle age:</a:t>
            </a:r>
            <a:r>
              <a:rPr lang="fi-FI" baseline="0" dirty="0" smtClean="0"/>
              <a:t> Individual persons, monks, noblemen, rich individuals able to do research</a:t>
            </a:r>
          </a:p>
          <a:p>
            <a:r>
              <a:rPr lang="fi-FI" baseline="0" dirty="0" smtClean="0"/>
              <a:t>Later: research equipment become larger and more expensive. Most expensive research HW in CERN. Researchers started forming communities.</a:t>
            </a:r>
          </a:p>
          <a:p>
            <a:r>
              <a:rPr lang="fi-FI" baseline="0" dirty="0" smtClean="0"/>
              <a:t>Number of RIS impossible to define accurately, but one estimate is of the order of 500.</a:t>
            </a:r>
          </a:p>
          <a:p>
            <a:r>
              <a:rPr lang="fi-FI" baseline="0" dirty="0" smtClean="0"/>
              <a:t>Europe invest a lot to research. Could we do it more effectively ? What is common to all modern research activities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Data:</a:t>
            </a:r>
          </a:p>
          <a:p>
            <a:pPr marL="171450" indent="-171450">
              <a:buFont typeface="Arial" charset="0"/>
              <a:buChar char="•"/>
            </a:pPr>
            <a:r>
              <a:rPr lang="fi-FI" baseline="0" dirty="0" smtClean="0"/>
              <a:t>Lot of it. CSC traditional HPC customers, moderate growth rate. Growth rate of the order of 100%/2yrs.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Data generators: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Measurement technology.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Cheap CPU and  storage (computing power doubled every 17 months, HD storage price erosion 25% /year.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Analog to digital conversions.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baseline="0" dirty="0" smtClean="0"/>
              <a:t>New customers: CERN, audiovisual material, biomedical data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baseline="0" dirty="0" smtClean="0"/>
              <a:t>New approach to reseach. Tools for large scale data analysis (Hadoop, noSQL, cloud computing) (google, facebook)</a:t>
            </a:r>
          </a:p>
          <a:p>
            <a:pPr marL="171450" indent="-171450">
              <a:buFont typeface="Arial" charset="0"/>
              <a:buChar char="•"/>
            </a:pPr>
            <a:r>
              <a:rPr lang="fi-FI" dirty="0" smtClean="0"/>
              <a:t>Problem is the same for all RIS and for all datacenters</a:t>
            </a:r>
            <a:r>
              <a:rPr lang="fi-FI" baseline="0" dirty="0" smtClean="0"/>
              <a:t> – everyone benefits from co-operation.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BIG project, partners</a:t>
            </a:r>
            <a:r>
              <a:rPr lang="fi-FI" baseline="0" dirty="0" smtClean="0"/>
              <a:t> invest also own money, about 150 persons involved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partners represent the data scientists in these consortia</a:t>
            </a:r>
            <a:r>
              <a:rPr lang="en-US" dirty="0" smtClean="0"/>
              <a:t>. EPOS – data and observatories</a:t>
            </a:r>
            <a:r>
              <a:rPr lang="en-US" baseline="0" dirty="0" smtClean="0"/>
              <a:t> for </a:t>
            </a:r>
            <a:r>
              <a:rPr lang="en-US" dirty="0" smtClean="0"/>
              <a:t>earthquakes, volcanoes, tectonics – based on sensor</a:t>
            </a:r>
            <a:r>
              <a:rPr lang="en-US" baseline="0" dirty="0" smtClean="0"/>
              <a:t> data. CLARIN – making language resources and technology usable ENES – simulations of the climate system using HPC </a:t>
            </a:r>
            <a:r>
              <a:rPr lang="en-US" baseline="0" dirty="0" err="1" smtClean="0"/>
              <a:t>Lifewatch</a:t>
            </a:r>
            <a:r>
              <a:rPr lang="en-US" baseline="0" dirty="0" smtClean="0"/>
              <a:t> – biodiversity research VPH – biomedical </a:t>
            </a:r>
            <a:r>
              <a:rPr lang="en-US" baseline="0" dirty="0" err="1" smtClean="0"/>
              <a:t>modelling</a:t>
            </a:r>
            <a:r>
              <a:rPr lang="en-US" baseline="0" dirty="0" smtClean="0"/>
              <a:t> and simulation of the human body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i-FI" dirty="0" smtClean="0"/>
              <a:t>Requirements and</a:t>
            </a:r>
            <a:r>
              <a:rPr lang="fi-FI" baseline="0" dirty="0" smtClean="0"/>
              <a:t> service cases from scientific communities.</a:t>
            </a:r>
          </a:p>
          <a:p>
            <a:pPr marL="171450" indent="-171450">
              <a:buFont typeface="Arial" charset="0"/>
              <a:buChar char="•"/>
            </a:pPr>
            <a:r>
              <a:rPr lang="fi-FI" baseline="0" dirty="0" smtClean="0"/>
              <a:t>Use this information and plan and implement a system fullfilling requirements.</a:t>
            </a:r>
          </a:p>
          <a:p>
            <a:pPr marL="171450" indent="-171450">
              <a:buFont typeface="Arial" charset="0"/>
              <a:buChar char="•"/>
            </a:pPr>
            <a:r>
              <a:rPr lang="fi-FI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3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Maslow’s hierarchy of needs –psychology model of a hierarchy of human needs starting with the most fundamental. Man can’t achieve</a:t>
            </a:r>
            <a:r>
              <a:rPr lang="en-US" baseline="0" dirty="0" smtClean="0"/>
              <a:t> full potential unless fundamental needs are met.</a:t>
            </a:r>
          </a:p>
          <a:p>
            <a:r>
              <a:rPr lang="en-US" baseline="0" dirty="0" smtClean="0"/>
              <a:t>Main motivation for a collaborative data infrastructure comes from the belief that sharing and combining data will allow European researchers to work together to tackle societal challenges</a:t>
            </a:r>
          </a:p>
          <a:p>
            <a:endParaRPr lang="en-US" baseline="0" dirty="0" smtClean="0"/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partners represent the data scientists in these consortia</a:t>
            </a:r>
            <a:r>
              <a:rPr lang="en-US" dirty="0" smtClean="0"/>
              <a:t>. EPOS – data and observatories</a:t>
            </a:r>
            <a:r>
              <a:rPr lang="en-US" baseline="0" dirty="0" smtClean="0"/>
              <a:t> for </a:t>
            </a:r>
            <a:r>
              <a:rPr lang="en-US" dirty="0" smtClean="0"/>
              <a:t>earthquakes, volcanoes, tectonics – based on sensor</a:t>
            </a:r>
            <a:r>
              <a:rPr lang="en-US" baseline="0" dirty="0" smtClean="0"/>
              <a:t> data. CLARIN – making language resources and technology usable ENES – simulations of the climate system using HPC </a:t>
            </a:r>
            <a:r>
              <a:rPr lang="en-US" baseline="0" dirty="0" err="1" smtClean="0"/>
              <a:t>Lifewatch</a:t>
            </a:r>
            <a:r>
              <a:rPr lang="en-US" baseline="0" dirty="0" smtClean="0"/>
              <a:t> – biodiversity research VPH – biomedical </a:t>
            </a:r>
            <a:r>
              <a:rPr lang="en-US" baseline="0" dirty="0" err="1" smtClean="0"/>
              <a:t>modelling</a:t>
            </a:r>
            <a:r>
              <a:rPr lang="en-US" baseline="0" dirty="0" smtClean="0"/>
              <a:t> and simulation of the human body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89654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2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5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7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6523C2-68B7-460A-80CD-4E83A82D3AA2}" type="datetimeFigureOut">
              <a:rPr lang="en-US"/>
              <a:pPr>
                <a:defRPr/>
              </a:pPr>
              <a:t>2012-10-31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18FEEFC-FC4F-4B0F-8C84-0DD2AE81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896544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2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4608512" cy="432048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5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7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0228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1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4608512" cy="432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88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2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7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6523C2-68B7-460A-80CD-4E83A82D3AA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2012-10-31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18FEEFC-FC4F-4B0F-8C84-0DD2AE81069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8" descr="kansiku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2" descr="CSClogo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80988"/>
            <a:ext cx="11779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382578" y="4947805"/>
            <a:ext cx="7772400" cy="293601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612000"/>
            <a:ext cx="7308400" cy="993775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4000" y="1836000"/>
            <a:ext cx="7308400" cy="4253672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532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2755900"/>
            <a:ext cx="7308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64000" y="1255713"/>
            <a:ext cx="7308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437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612000"/>
            <a:ext cx="7308400" cy="993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64000" y="1836000"/>
            <a:ext cx="370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836000"/>
            <a:ext cx="36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532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119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554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675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052736"/>
            <a:ext cx="45973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707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4800600"/>
            <a:ext cx="64189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199" y="836711"/>
            <a:ext cx="6418943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64189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73419"/>
            <a:ext cx="7063014" cy="99323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872491"/>
            <a:ext cx="7063014" cy="4253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7763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019800" y="508000"/>
            <a:ext cx="1872343" cy="48441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5562600" cy="48441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1878"/>
            <a:ext cx="8229600" cy="99323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050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9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7ED35-B350-49E5-9434-F8AEDFE62E4F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10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405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6F07BE8-5BDC-4C8B-A49E-39063C2B1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83111"/>
            <a:ext cx="7772400" cy="147002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it-IT" sz="4400" kern="1200" smtClean="0">
                <a:solidFill>
                  <a:srgbClr val="0A57AE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985664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3200" kern="1200" smtClean="0">
                <a:solidFill>
                  <a:srgbClr val="0070C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it-IT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772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022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7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64348-DC2E-4C46-A357-1ED243B754D0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6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630932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95023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651E4-DA85-47A1-9944-35D0B540613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12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630932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95023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651E4-DA85-47A1-9944-35D0B5406138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0" descr="8890755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864000" y="612000"/>
            <a:ext cx="7308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perustyylejä osoitt.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864000" y="1836000"/>
            <a:ext cx="73084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</a:defRPr>
            </a:lvl1pPr>
          </a:lstStyle>
          <a:p>
            <a:fld id="{C971818B-C7EB-410A-9CF9-2258586E1001}" type="datetimeFigureOut">
              <a:rPr lang="en-US" smtClean="0"/>
              <a:pPr/>
              <a:t>2012-10-31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611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Kuva 11" descr="CSClogo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939FA8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39FA8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Segnaposto data 3"/>
          <p:cNvSpPr txBox="1">
            <a:spLocks/>
          </p:cNvSpPr>
          <p:nvPr/>
        </p:nvSpPr>
        <p:spPr>
          <a:xfrm>
            <a:off x="33478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>
              <a:defRPr/>
            </a:pPr>
            <a:r>
              <a:rPr lang="it-IT" sz="1200" b="1" dirty="0" smtClean="0">
                <a:solidFill>
                  <a:prstClr val="white"/>
                </a:solidFill>
              </a:rPr>
              <a:t>www.icordi.eu</a:t>
            </a:r>
            <a:endParaRPr lang="it-IT" sz="12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FP7-cap-CMY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634" y="6435580"/>
            <a:ext cx="536125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it-IT" sz="4000" kern="1200" smtClean="0">
          <a:solidFill>
            <a:srgbClr val="0A57AE"/>
          </a:solidFill>
          <a:latin typeface="+mj-lt"/>
          <a:ea typeface="MS PGothic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jpeg"/><Relationship Id="rId18" Type="http://schemas.openxmlformats.org/officeDocument/2006/relationships/image" Target="../media/image108.jpeg"/><Relationship Id="rId26" Type="http://schemas.openxmlformats.org/officeDocument/2006/relationships/image" Target="../media/image116.jpeg"/><Relationship Id="rId3" Type="http://schemas.openxmlformats.org/officeDocument/2006/relationships/image" Target="../media/image100.png"/><Relationship Id="rId21" Type="http://schemas.openxmlformats.org/officeDocument/2006/relationships/image" Target="../media/image111.jpeg"/><Relationship Id="rId7" Type="http://schemas.openxmlformats.org/officeDocument/2006/relationships/image" Target="../media/image102.jpeg"/><Relationship Id="rId12" Type="http://schemas.openxmlformats.org/officeDocument/2006/relationships/hyperlink" Target="http://www.bbmri.de/wp3proto/index.html" TargetMode="External"/><Relationship Id="rId17" Type="http://schemas.openxmlformats.org/officeDocument/2006/relationships/hyperlink" Target="http://en.wikipedia.org/wiki/File:Icoslogo.jpg" TargetMode="External"/><Relationship Id="rId25" Type="http://schemas.openxmlformats.org/officeDocument/2006/relationships/image" Target="../media/image115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7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ph-noe.eu/" TargetMode="External"/><Relationship Id="rId11" Type="http://schemas.openxmlformats.org/officeDocument/2006/relationships/image" Target="../media/image27.jpeg"/><Relationship Id="rId24" Type="http://schemas.openxmlformats.org/officeDocument/2006/relationships/image" Target="../media/image114.png"/><Relationship Id="rId5" Type="http://schemas.openxmlformats.org/officeDocument/2006/relationships/image" Target="../media/image101.png"/><Relationship Id="rId15" Type="http://schemas.openxmlformats.org/officeDocument/2006/relationships/image" Target="../media/image106.png"/><Relationship Id="rId23" Type="http://schemas.openxmlformats.org/officeDocument/2006/relationships/image" Target="../media/image113.png"/><Relationship Id="rId28" Type="http://schemas.openxmlformats.org/officeDocument/2006/relationships/image" Target="../media/image118.jpeg"/><Relationship Id="rId10" Type="http://schemas.openxmlformats.org/officeDocument/2006/relationships/image" Target="../media/image94.jpeg"/><Relationship Id="rId19" Type="http://schemas.openxmlformats.org/officeDocument/2006/relationships/image" Target="../media/image109.jpeg"/><Relationship Id="rId4" Type="http://schemas.openxmlformats.org/officeDocument/2006/relationships/hyperlink" Target="http://www.clarin.eu/internal" TargetMode="External"/><Relationship Id="rId9" Type="http://schemas.openxmlformats.org/officeDocument/2006/relationships/image" Target="../media/image104.png"/><Relationship Id="rId14" Type="http://schemas.openxmlformats.org/officeDocument/2006/relationships/hyperlink" Target="http://www.dixa-fp7.eu/home" TargetMode="External"/><Relationship Id="rId22" Type="http://schemas.openxmlformats.org/officeDocument/2006/relationships/image" Target="../media/image112.png"/><Relationship Id="rId27" Type="http://schemas.openxmlformats.org/officeDocument/2006/relationships/image" Target="../media/image1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34" Type="http://schemas.openxmlformats.org/officeDocument/2006/relationships/image" Target="../media/image53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3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39.gi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gif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gif"/><Relationship Id="rId19" Type="http://schemas.openxmlformats.org/officeDocument/2006/relationships/image" Target="../media/image38.jpeg"/><Relationship Id="rId31" Type="http://schemas.openxmlformats.org/officeDocument/2006/relationships/image" Target="../media/image50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png"/><Relationship Id="rId30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udat-info@postit.csc.fi" TargetMode="Externa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9" Type="http://schemas.openxmlformats.org/officeDocument/2006/relationships/image" Target="../media/image53.jpe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gif"/><Relationship Id="rId33" Type="http://schemas.openxmlformats.org/officeDocument/2006/relationships/image" Target="../media/image47.jpeg"/><Relationship Id="rId38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41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37" Type="http://schemas.openxmlformats.org/officeDocument/2006/relationships/image" Target="../media/image51.gif"/><Relationship Id="rId40" Type="http://schemas.openxmlformats.org/officeDocument/2006/relationships/image" Target="../media/image54.jpeg"/><Relationship Id="rId5" Type="http://schemas.openxmlformats.org/officeDocument/2006/relationships/image" Target="../media/image19.jpeg"/><Relationship Id="rId15" Type="http://schemas.openxmlformats.org/officeDocument/2006/relationships/image" Target="../media/image29.gif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36" Type="http://schemas.openxmlformats.org/officeDocument/2006/relationships/image" Target="../media/image50.jpe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31" Type="http://schemas.openxmlformats.org/officeDocument/2006/relationships/image" Target="../media/image4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jpeg"/><Relationship Id="rId3" Type="http://schemas.openxmlformats.org/officeDocument/2006/relationships/image" Target="../media/image57.jpeg"/><Relationship Id="rId21" Type="http://schemas.openxmlformats.org/officeDocument/2006/relationships/image" Target="../media/image31.jpeg"/><Relationship Id="rId34" Type="http://schemas.openxmlformats.org/officeDocument/2006/relationships/image" Target="../media/image44.jpeg"/><Relationship Id="rId42" Type="http://schemas.openxmlformats.org/officeDocument/2006/relationships/image" Target="../media/image52.jpeg"/><Relationship Id="rId7" Type="http://schemas.openxmlformats.org/officeDocument/2006/relationships/image" Target="../media/image61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66.png"/><Relationship Id="rId29" Type="http://schemas.openxmlformats.org/officeDocument/2006/relationships/image" Target="../media/image39.gif"/><Relationship Id="rId41" Type="http://schemas.openxmlformats.org/officeDocument/2006/relationships/image" Target="../media/image5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37" Type="http://schemas.openxmlformats.org/officeDocument/2006/relationships/image" Target="../media/image47.jpeg"/><Relationship Id="rId40" Type="http://schemas.openxmlformats.org/officeDocument/2006/relationships/image" Target="../media/image50.jpeg"/><Relationship Id="rId5" Type="http://schemas.openxmlformats.org/officeDocument/2006/relationships/image" Target="../media/image59.jpe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png"/><Relationship Id="rId10" Type="http://schemas.openxmlformats.org/officeDocument/2006/relationships/image" Target="../media/image64.jpeg"/><Relationship Id="rId19" Type="http://schemas.openxmlformats.org/officeDocument/2006/relationships/image" Target="../media/image29.gif"/><Relationship Id="rId31" Type="http://schemas.openxmlformats.org/officeDocument/2006/relationships/image" Target="../media/image41.jpeg"/><Relationship Id="rId44" Type="http://schemas.openxmlformats.org/officeDocument/2006/relationships/image" Target="../media/image67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Relationship Id="rId30" Type="http://schemas.openxmlformats.org/officeDocument/2006/relationships/image" Target="../media/image40.png"/><Relationship Id="rId35" Type="http://schemas.openxmlformats.org/officeDocument/2006/relationships/image" Target="../media/image45.jpeg"/><Relationship Id="rId43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Epcc_logo.jpg" TargetMode="External"/><Relationship Id="rId13" Type="http://schemas.openxmlformats.org/officeDocument/2006/relationships/hyperlink" Target="http://www.cines.fr/" TargetMode="External"/><Relationship Id="rId18" Type="http://schemas.openxmlformats.org/officeDocument/2006/relationships/hyperlink" Target="http://www.rediris.es/" TargetMode="External"/><Relationship Id="rId26" Type="http://schemas.openxmlformats.org/officeDocument/2006/relationships/image" Target="../media/image85.png"/><Relationship Id="rId3" Type="http://schemas.openxmlformats.org/officeDocument/2006/relationships/image" Target="../media/image71.jpeg"/><Relationship Id="rId21" Type="http://schemas.openxmlformats.org/officeDocument/2006/relationships/image" Target="../media/image82.png"/><Relationship Id="rId34" Type="http://schemas.openxmlformats.org/officeDocument/2006/relationships/image" Target="../media/image92.png"/><Relationship Id="rId7" Type="http://schemas.openxmlformats.org/officeDocument/2006/relationships/image" Target="../media/image74.jpeg"/><Relationship Id="rId12" Type="http://schemas.openxmlformats.org/officeDocument/2006/relationships/image" Target="../media/image77.png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91.jpeg"/><Relationship Id="rId2" Type="http://schemas.openxmlformats.org/officeDocument/2006/relationships/image" Target="../media/image70.jpeg"/><Relationship Id="rId16" Type="http://schemas.openxmlformats.org/officeDocument/2006/relationships/image" Target="../media/image79.png"/><Relationship Id="rId20" Type="http://schemas.openxmlformats.org/officeDocument/2006/relationships/hyperlink" Target="http://www.rzg.mpg.de/misc/about_RZG" TargetMode="External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ineca.it/it" TargetMode="External"/><Relationship Id="rId11" Type="http://schemas.openxmlformats.org/officeDocument/2006/relationships/image" Target="../media/image76.png"/><Relationship Id="rId24" Type="http://schemas.openxmlformats.org/officeDocument/2006/relationships/hyperlink" Target="http://www.kit.edu/english/" TargetMode="External"/><Relationship Id="rId32" Type="http://schemas.openxmlformats.org/officeDocument/2006/relationships/image" Target="../media/image90.png"/><Relationship Id="rId37" Type="http://schemas.openxmlformats.org/officeDocument/2006/relationships/image" Target="../media/image94.jpeg"/><Relationship Id="rId5" Type="http://schemas.openxmlformats.org/officeDocument/2006/relationships/image" Target="../media/image73.png"/><Relationship Id="rId15" Type="http://schemas.openxmlformats.org/officeDocument/2006/relationships/hyperlink" Target="http://www.snic.vr.se/" TargetMode="External"/><Relationship Id="rId23" Type="http://schemas.openxmlformats.org/officeDocument/2006/relationships/image" Target="../media/image83.png"/><Relationship Id="rId28" Type="http://schemas.openxmlformats.org/officeDocument/2006/relationships/image" Target="../media/image86.png"/><Relationship Id="rId36" Type="http://schemas.openxmlformats.org/officeDocument/2006/relationships/image" Target="../media/image93.jpeg"/><Relationship Id="rId10" Type="http://schemas.openxmlformats.org/officeDocument/2006/relationships/hyperlink" Target="http://www.sara.nl/index_eng.html" TargetMode="External"/><Relationship Id="rId19" Type="http://schemas.openxmlformats.org/officeDocument/2006/relationships/image" Target="../media/image81.png"/><Relationship Id="rId31" Type="http://schemas.openxmlformats.org/officeDocument/2006/relationships/image" Target="../media/image89.png"/><Relationship Id="rId4" Type="http://schemas.openxmlformats.org/officeDocument/2006/relationships/image" Target="../media/image72.png"/><Relationship Id="rId9" Type="http://schemas.openxmlformats.org/officeDocument/2006/relationships/image" Target="../media/image75.jpeg"/><Relationship Id="rId14" Type="http://schemas.openxmlformats.org/officeDocument/2006/relationships/image" Target="../media/image78.png"/><Relationship Id="rId22" Type="http://schemas.openxmlformats.org/officeDocument/2006/relationships/hyperlink" Target="http://www.mpimet.mpg.de/" TargetMode="External"/><Relationship Id="rId27" Type="http://schemas.openxmlformats.org/officeDocument/2006/relationships/hyperlink" Target="http://www.umweltbundesamt.at/" TargetMode="External"/><Relationship Id="rId30" Type="http://schemas.openxmlformats.org/officeDocument/2006/relationships/image" Target="../media/image88.jpeg"/><Relationship Id="rId35" Type="http://schemas.openxmlformats.org/officeDocument/2006/relationships/hyperlink" Target="http://www.man.poznan.pl/online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772400" cy="1082551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000" dirty="0" smtClean="0"/>
              <a:t>EUDAT</a:t>
            </a:r>
            <a:endParaRPr sz="40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6480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3200" dirty="0" err="1" smtClean="0"/>
              <a:t>Towards</a:t>
            </a:r>
            <a:r>
              <a:rPr lang="es-ES" sz="3200" dirty="0" smtClean="0"/>
              <a:t> a pan-</a:t>
            </a:r>
            <a:r>
              <a:rPr lang="es-ES" sz="3200" dirty="0" err="1" smtClean="0"/>
              <a:t>European</a:t>
            </a:r>
            <a:r>
              <a:rPr lang="es-ES" sz="3200" dirty="0" smtClean="0"/>
              <a:t> </a:t>
            </a:r>
            <a:r>
              <a:rPr lang="es-ES" sz="3200" dirty="0" err="1" smtClean="0"/>
              <a:t>Collaborative</a:t>
            </a:r>
            <a:r>
              <a:rPr lang="es-ES" sz="3200" dirty="0" smtClean="0"/>
              <a:t> Data Infrastructure</a:t>
            </a:r>
          </a:p>
          <a:p>
            <a:pPr>
              <a:lnSpc>
                <a:spcPct val="110000"/>
              </a:lnSpc>
            </a:pPr>
            <a:endParaRPr lang="es-E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1720" y="4365104"/>
            <a:ext cx="6400800" cy="7862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Ari Lukkarinen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fi-FI" sz="1400" dirty="0" smtClean="0">
                <a:latin typeface="Arial" pitchFamily="34" charset="0"/>
                <a:cs typeface="Arial" pitchFamily="34" charset="0"/>
              </a:rPr>
              <a:t>CSC - IT </a:t>
            </a:r>
            <a:r>
              <a:rPr lang="fi-FI" sz="1400" dirty="0" smtClean="0">
                <a:latin typeface="Arial" pitchFamily="34" charset="0"/>
                <a:cs typeface="Arial" pitchFamily="34" charset="0"/>
              </a:rPr>
              <a:t>Center for Science, Finland</a:t>
            </a:r>
          </a:p>
          <a:p>
            <a:pPr marL="0" indent="0" algn="r">
              <a:buNone/>
            </a:pPr>
            <a:r>
              <a:rPr lang="fi-FI" sz="1400" dirty="0" smtClean="0">
                <a:latin typeface="Arial" pitchFamily="34" charset="0"/>
                <a:cs typeface="Arial" pitchFamily="34" charset="0"/>
              </a:rPr>
              <a:t>APA Conference, November 7th</a:t>
            </a:r>
            <a:r>
              <a:rPr lang="fi-FI" sz="1400" dirty="0" smtClean="0">
                <a:latin typeface="Arial" pitchFamily="34" charset="0"/>
                <a:cs typeface="Arial" pitchFamily="34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118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21041302">
            <a:off x="3017046" y="3985444"/>
            <a:ext cx="3307938" cy="174307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95805"/>
              </a:avLst>
            </a:prstTxWarp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Technology appraisal &amp; matching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1146" y="1892375"/>
            <a:ext cx="3095253" cy="1188862"/>
            <a:chOff x="2909439" y="1419825"/>
            <a:chExt cx="3095253" cy="118886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944494"/>
              <a:ext cx="1332148" cy="62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6" descr="Home">
              <a:hlinkClick r:id="rId4" tooltip="Clarin home pag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4533" y="1584181"/>
              <a:ext cx="1440159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VPH-NoE Logo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09439" y="2078513"/>
              <a:ext cx="1014489" cy="53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rmb\Documents\EPCC\Projects\EUDAT\presentations\img_head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293" y="1419825"/>
              <a:ext cx="1299904" cy="55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743623" y="5138405"/>
            <a:ext cx="5640781" cy="1443925"/>
            <a:chOff x="3108125" y="2296116"/>
            <a:chExt cx="5640781" cy="144392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125" y="2296116"/>
              <a:ext cx="5640781" cy="1166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2" descr="http://www.bsc.es/media/28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90576" y="3396932"/>
              <a:ext cx="1275878" cy="34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0"/>
          <p:cNvSpPr/>
          <p:nvPr/>
        </p:nvSpPr>
        <p:spPr>
          <a:xfrm>
            <a:off x="2195737" y="1682021"/>
            <a:ext cx="4680519" cy="1763653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15309" y="4773799"/>
            <a:ext cx="6541067" cy="1895561"/>
          </a:xfrm>
          <a:prstGeom prst="ellipse">
            <a:avLst/>
          </a:prstGeom>
          <a:noFill/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hape 12"/>
          <p:cNvSpPr/>
          <p:nvPr/>
        </p:nvSpPr>
        <p:spPr>
          <a:xfrm rot="12259305" flipV="1">
            <a:off x="6606326" y="2930094"/>
            <a:ext cx="1541298" cy="21684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hape 13"/>
          <p:cNvSpPr/>
          <p:nvPr/>
        </p:nvSpPr>
        <p:spPr>
          <a:xfrm rot="2697990" flipV="1">
            <a:off x="1134306" y="2943897"/>
            <a:ext cx="1541298" cy="211731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hape 14"/>
          <p:cNvSpPr/>
          <p:nvPr/>
        </p:nvSpPr>
        <p:spPr>
          <a:xfrm rot="2339798">
            <a:off x="3589807" y="3351879"/>
            <a:ext cx="2188728" cy="245939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 rot="17387438">
            <a:off x="514599" y="3103646"/>
            <a:ext cx="2819041" cy="85716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fi-FI" dirty="0" err="1" smtClean="0">
                <a:solidFill>
                  <a:schemeClr val="accent1"/>
                </a:solidFill>
              </a:rPr>
              <a:t>Requirements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service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cases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6111344" y="4121904"/>
            <a:ext cx="2819041" cy="85716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71397"/>
              </a:avLst>
            </a:prstTxWarp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Service provision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openlandscapes.zalf.de/ImagesWiki/EPOS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2499901"/>
            <a:ext cx="1088477" cy="480864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Communities</a:t>
            </a: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↔ Data </a:t>
            </a:r>
            <a:r>
              <a:rPr kumimoji="0" lang="fi-FI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" name="Picture 24" descr="BBMRI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1484784"/>
            <a:ext cx="980475" cy="4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logo -- Dixa-fp7">
            <a:hlinkClick r:id="rId14" tooltip="Homepag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3212976"/>
            <a:ext cx="529141" cy="425203"/>
          </a:xfrm>
          <a:prstGeom prst="rect">
            <a:avLst/>
          </a:prstGeom>
          <a:noFill/>
        </p:spPr>
      </p:pic>
      <p:pic>
        <p:nvPicPr>
          <p:cNvPr id="29" name="Picture 2" descr="http://www.pan-data.eu/imagesGHD/b/bd/Pandata-europ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67744" y="4005064"/>
            <a:ext cx="1008112" cy="297643"/>
          </a:xfrm>
          <a:prstGeom prst="rect">
            <a:avLst/>
          </a:prstGeom>
          <a:noFill/>
        </p:spPr>
      </p:pic>
      <p:pic>
        <p:nvPicPr>
          <p:cNvPr id="30" name="Picture 28" descr="http://upload.wikimedia.org/wikipedia/commons/thumb/a/aa/Icoslogo.jpg/220px-Icoslogo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12360" y="2636912"/>
            <a:ext cx="794394" cy="2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 descr="emso logo final CMYK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24128" y="3429000"/>
            <a:ext cx="1151384" cy="3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87824" y="3573016"/>
            <a:ext cx="1080120" cy="27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73817" cy="586129"/>
          </a:xfrm>
          <a:prstGeom prst="rect">
            <a:avLst/>
          </a:prstGeom>
        </p:spPr>
      </p:pic>
      <p:pic>
        <p:nvPicPr>
          <p:cNvPr id="1026" name="Picture 2" descr="http://lcg-archive.web.cern.ch/lcg-archive/logos/WLCG-Logo-Comp2L-W-M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00192" y="4005064"/>
            <a:ext cx="792088" cy="643733"/>
          </a:xfrm>
          <a:prstGeom prst="rect">
            <a:avLst/>
          </a:prstGeom>
          <a:noFill/>
        </p:spPr>
      </p:pic>
      <p:pic>
        <p:nvPicPr>
          <p:cNvPr id="1030" name="Picture 6" descr="http://www.iagos.org/lw_resource/datapool/_items/item_224/iagos-eri-logo-blue-on-white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100392" y="3356992"/>
            <a:ext cx="684584" cy="205172"/>
          </a:xfrm>
          <a:prstGeom prst="rect">
            <a:avLst/>
          </a:prstGeom>
          <a:noFill/>
        </p:spPr>
      </p:pic>
      <p:pic>
        <p:nvPicPr>
          <p:cNvPr id="1032" name="Picture 8" descr="http://ung.in.ua/upload/user_files/Infrastructure/Biomedical/ELIXIR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3528" y="2636912"/>
            <a:ext cx="721498" cy="544464"/>
          </a:xfrm>
          <a:prstGeom prst="rect">
            <a:avLst/>
          </a:prstGeom>
          <a:noFill/>
        </p:spPr>
      </p:pic>
      <p:pic>
        <p:nvPicPr>
          <p:cNvPr id="1034" name="Picture 10" descr="http://www.esds.ac.uk/images/cessdanew.g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24328" y="2204864"/>
            <a:ext cx="977602" cy="222894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ANd9GcTukFhl_T7BzMe8XDTabnUEsDElAQyI7AUzWjcx--bfDDEW_SwPZw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92080" y="2348880"/>
            <a:ext cx="1152128" cy="750629"/>
          </a:xfrm>
          <a:prstGeom prst="rect">
            <a:avLst/>
          </a:prstGeom>
          <a:noFill/>
        </p:spPr>
      </p:pic>
      <p:pic>
        <p:nvPicPr>
          <p:cNvPr id="1038" name="Picture 14" descr="http://t2.gstatic.com/images?q=tbn:ANd9GcSHiyoOBsp09yDpvWsA08wmkiWtZT_G5Dm56pgB2eCSv-OkQmzd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04248" y="1556792"/>
            <a:ext cx="1008112" cy="333768"/>
          </a:xfrm>
          <a:prstGeom prst="rect">
            <a:avLst/>
          </a:prstGeom>
          <a:noFill/>
        </p:spPr>
      </p:pic>
      <p:pic>
        <p:nvPicPr>
          <p:cNvPr id="1040" name="Picture 16" descr="http://t2.gstatic.com/images?q=tbn:ANd9GcSdSykiNl0Dakf7orGxOe6xlUrbNxDpxhwnKDgbzLeQvv6TnHfZ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79512" y="3397750"/>
            <a:ext cx="1008112" cy="22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44208" y="2636912"/>
            <a:ext cx="1584176" cy="3600400"/>
          </a:xfrm>
          <a:prstGeom prst="roundRect">
            <a:avLst>
              <a:gd name="adj" fmla="val 4032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59632" y="3573016"/>
            <a:ext cx="1620000" cy="2664296"/>
          </a:xfrm>
          <a:prstGeom prst="roundRect">
            <a:avLst>
              <a:gd name="adj" fmla="val 4032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78292" y="3573016"/>
            <a:ext cx="1620000" cy="2664296"/>
          </a:xfrm>
          <a:prstGeom prst="roundRect">
            <a:avLst>
              <a:gd name="adj" fmla="val 4032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16017" y="3573016"/>
            <a:ext cx="1620000" cy="2664296"/>
          </a:xfrm>
          <a:prstGeom prst="roundRect">
            <a:avLst>
              <a:gd name="adj" fmla="val 4032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59632" y="2636912"/>
            <a:ext cx="5076385" cy="792088"/>
          </a:xfrm>
          <a:prstGeom prst="roundRect">
            <a:avLst>
              <a:gd name="adj" fmla="val 403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42661" y="3645024"/>
            <a:ext cx="138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Data Staging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301208"/>
            <a:ext cx="648071" cy="648072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10333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1475656" y="5013176"/>
            <a:ext cx="576064" cy="36004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3645024"/>
            <a:ext cx="171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Safe Replication</a:t>
            </a:r>
          </a:p>
        </p:txBody>
      </p:sp>
      <p:pic>
        <p:nvPicPr>
          <p:cNvPr id="27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25144"/>
            <a:ext cx="648071" cy="648072"/>
          </a:xfrm>
          <a:prstGeom prst="rect">
            <a:avLst/>
          </a:prstGeom>
          <a:noFill/>
        </p:spPr>
      </p:pic>
      <p:pic>
        <p:nvPicPr>
          <p:cNvPr id="29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301208"/>
            <a:ext cx="648071" cy="648072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3491879" y="5229200"/>
            <a:ext cx="360041" cy="396044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  <a:endCxn id="28" idx="1"/>
          </p:cNvCxnSpPr>
          <p:nvPr/>
        </p:nvCxnSpPr>
        <p:spPr>
          <a:xfrm>
            <a:off x="3491879" y="5625244"/>
            <a:ext cx="504057" cy="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8025" y="364502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Simple Store</a:t>
            </a:r>
          </a:p>
        </p:txBody>
      </p:sp>
      <p:pic>
        <p:nvPicPr>
          <p:cNvPr id="34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648071" cy="648072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flipV="1">
            <a:off x="5508105" y="5085184"/>
            <a:ext cx="504055" cy="36004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12" descr="http://icons.iconarchive.com/icons/media-design/hydropro-v2/128/Lapto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5085184"/>
            <a:ext cx="936103" cy="9361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6516216" y="263691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AAI</a:t>
            </a:r>
          </a:p>
        </p:txBody>
      </p:sp>
      <p:pic>
        <p:nvPicPr>
          <p:cNvPr id="39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648071" cy="648072"/>
          </a:xfrm>
          <a:prstGeom prst="rect">
            <a:avLst/>
          </a:prstGeom>
          <a:noFill/>
        </p:spPr>
      </p:pic>
      <p:pic>
        <p:nvPicPr>
          <p:cNvPr id="40" name="Picture 6" descr="http://icons.iconseeker.com/png/64/ivista-2-os-x-icons/padlock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8"/>
            <a:ext cx="609600" cy="609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259632" y="2636912"/>
            <a:ext cx="212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Metadata Catalogue</a:t>
            </a:r>
          </a:p>
        </p:txBody>
      </p:sp>
      <p:pic>
        <p:nvPicPr>
          <p:cNvPr id="42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708920"/>
            <a:ext cx="648071" cy="648072"/>
          </a:xfrm>
          <a:prstGeom prst="rect">
            <a:avLst/>
          </a:prstGeom>
          <a:noFill/>
        </p:spPr>
      </p:pic>
      <p:pic>
        <p:nvPicPr>
          <p:cNvPr id="43" name="Picture 10" descr="http://icons.iconseeker.com/png/fullsize/icomic/folder-documents-yell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3780" y="2852936"/>
            <a:ext cx="643136" cy="643137"/>
          </a:xfrm>
          <a:prstGeom prst="rect">
            <a:avLst/>
          </a:prstGeom>
          <a:noFill/>
        </p:spPr>
      </p:pic>
      <p:pic>
        <p:nvPicPr>
          <p:cNvPr id="44" name="Picture 8" descr="http://icons.iconseeker.com/png/fullsize/vista-elements/search-magnifier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341" y="3003245"/>
            <a:ext cx="569771" cy="569771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259632" y="393305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Dynamic replication to HPC workspace for processing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6" y="39330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curation</a:t>
            </a: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and access optimization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8025" y="393305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Researcher data store (simple upload, share and access)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9632" y="292668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Aggregated EUDAT metadata domain.</a:t>
            </a:r>
          </a:p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Data inventory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6216" y="2924944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Network of trust among authentication and authorization actors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Picture 14" descr="database, storag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301208"/>
            <a:ext cx="648071" cy="648072"/>
          </a:xfrm>
          <a:prstGeom prst="rect">
            <a:avLst/>
          </a:prstGeom>
          <a:noFill/>
        </p:spPr>
      </p:pic>
      <p:sp>
        <p:nvSpPr>
          <p:cNvPr id="66" name="Rounded Rectangle 65"/>
          <p:cNvSpPr/>
          <p:nvPr/>
        </p:nvSpPr>
        <p:spPr>
          <a:xfrm>
            <a:off x="1259632" y="1700808"/>
            <a:ext cx="6768752" cy="792088"/>
          </a:xfrm>
          <a:prstGeom prst="roundRect">
            <a:avLst>
              <a:gd name="adj" fmla="val 403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915816" y="1772816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EUDAT Portal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5816" y="20608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Integrated APIs and harmonized access to EUDAT facilities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772816"/>
            <a:ext cx="1547664" cy="65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323528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Building </a:t>
            </a:r>
            <a:r>
              <a:rPr lang="fi-FI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Blocks</a:t>
            </a:r>
            <a:r>
              <a:rPr lang="fi-FI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of the CDI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26" grpId="0"/>
      <p:bldP spid="32" grpId="0"/>
      <p:bldP spid="38" grpId="0"/>
      <p:bldP spid="41" grpId="0"/>
      <p:bldP spid="45" grpId="0"/>
      <p:bldP spid="47" grpId="0"/>
      <p:bldP spid="48" grpId="0"/>
      <p:bldP spid="49" grpId="0"/>
      <p:bldP spid="50" grpId="0"/>
      <p:bldP spid="66" grpId="0" animBg="1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9/90/Europe_satellite_image_location_map.jpg/1280px-Europe_satellite_image_location_map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t="14427" r="18388"/>
          <a:stretch>
            <a:fillRect/>
          </a:stretch>
        </p:blipFill>
        <p:spPr bwMode="auto">
          <a:xfrm>
            <a:off x="1259632" y="1628800"/>
            <a:ext cx="7296745" cy="5128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3125" y="2420888"/>
            <a:ext cx="195099" cy="195099"/>
          </a:xfrm>
          <a:prstGeom prst="rect">
            <a:avLst/>
          </a:prstGeom>
          <a:noFill/>
        </p:spPr>
      </p:pic>
      <p:pic>
        <p:nvPicPr>
          <p:cNvPr id="5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73045" y="2548985"/>
            <a:ext cx="195099" cy="195099"/>
          </a:xfrm>
          <a:prstGeom prst="rect">
            <a:avLst/>
          </a:prstGeom>
          <a:noFill/>
        </p:spPr>
      </p:pic>
      <p:pic>
        <p:nvPicPr>
          <p:cNvPr id="6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08949" y="2564904"/>
            <a:ext cx="195099" cy="195099"/>
          </a:xfrm>
          <a:prstGeom prst="rect">
            <a:avLst/>
          </a:prstGeom>
          <a:noFill/>
        </p:spPr>
      </p:pic>
      <p:pic>
        <p:nvPicPr>
          <p:cNvPr id="7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05738" y="3341073"/>
            <a:ext cx="195099" cy="195099"/>
          </a:xfrm>
          <a:prstGeom prst="rect">
            <a:avLst/>
          </a:prstGeom>
          <a:noFill/>
        </p:spPr>
      </p:pic>
      <p:pic>
        <p:nvPicPr>
          <p:cNvPr id="8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3691" y="3722038"/>
            <a:ext cx="195099" cy="195099"/>
          </a:xfrm>
          <a:prstGeom prst="rect">
            <a:avLst/>
          </a:prstGeom>
          <a:noFill/>
        </p:spPr>
      </p:pic>
      <p:pic>
        <p:nvPicPr>
          <p:cNvPr id="10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2845" y="5445224"/>
            <a:ext cx="195099" cy="195099"/>
          </a:xfrm>
          <a:prstGeom prst="rect">
            <a:avLst/>
          </a:prstGeom>
          <a:noFill/>
        </p:spPr>
      </p:pic>
      <p:pic>
        <p:nvPicPr>
          <p:cNvPr id="11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2885" y="5069265"/>
            <a:ext cx="195099" cy="1950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64934" y="535347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EPOS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09795" y="4242013"/>
            <a:ext cx="195099" cy="195099"/>
          </a:xfrm>
          <a:prstGeom prst="rect">
            <a:avLst/>
          </a:prstGeom>
          <a:noFill/>
        </p:spPr>
      </p:pic>
      <p:pic>
        <p:nvPicPr>
          <p:cNvPr id="37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1375341" y="4797152"/>
            <a:ext cx="195099" cy="195099"/>
          </a:xfrm>
          <a:prstGeom prst="rect">
            <a:avLst/>
          </a:prstGeom>
          <a:noFill/>
        </p:spPr>
      </p:pic>
      <p:pic>
        <p:nvPicPr>
          <p:cNvPr id="38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5341" y="4437112"/>
            <a:ext cx="195099" cy="195099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519357" y="4365104"/>
            <a:ext cx="193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EUDAT service provider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9357" y="4725144"/>
            <a:ext cx="2260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Community service provider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64934" y="4458037"/>
            <a:ext cx="195099" cy="19509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60651" y="393305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CLARIN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13006" y="3573016"/>
            <a:ext cx="195099" cy="195099"/>
          </a:xfrm>
          <a:prstGeom prst="rect">
            <a:avLst/>
          </a:prstGeom>
          <a:noFill/>
        </p:spPr>
      </p:pic>
      <p:cxnSp>
        <p:nvCxnSpPr>
          <p:cNvPr id="43" name="Straight Connector 42"/>
          <p:cNvCxnSpPr>
            <a:stCxn id="16" idx="2"/>
            <a:endCxn id="21" idx="0"/>
          </p:cNvCxnSpPr>
          <p:nvPr/>
        </p:nvCxnSpPr>
        <p:spPr>
          <a:xfrm flipH="1" flipV="1">
            <a:off x="3984953" y="3933056"/>
            <a:ext cx="585443" cy="267107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1" idx="0"/>
            <a:endCxn id="3" idx="2"/>
          </p:cNvCxnSpPr>
          <p:nvPr/>
        </p:nvCxnSpPr>
        <p:spPr>
          <a:xfrm flipV="1">
            <a:off x="3984953" y="2615987"/>
            <a:ext cx="2505722" cy="1317069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8" idx="2"/>
            <a:endCxn id="17" idx="2"/>
          </p:cNvCxnSpPr>
          <p:nvPr/>
        </p:nvCxnSpPr>
        <p:spPr>
          <a:xfrm>
            <a:off x="5146460" y="5136267"/>
            <a:ext cx="72008" cy="432048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2"/>
            <a:endCxn id="12" idx="2"/>
          </p:cNvCxnSpPr>
          <p:nvPr/>
        </p:nvCxnSpPr>
        <p:spPr>
          <a:xfrm flipV="1">
            <a:off x="5218468" y="3768115"/>
            <a:ext cx="792088" cy="180020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7" idx="2"/>
            <a:endCxn id="14" idx="2"/>
          </p:cNvCxnSpPr>
          <p:nvPr/>
        </p:nvCxnSpPr>
        <p:spPr>
          <a:xfrm flipH="1" flipV="1">
            <a:off x="4426380" y="3912131"/>
            <a:ext cx="792088" cy="1656184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4" idx="2"/>
            <a:endCxn id="23" idx="2"/>
          </p:cNvCxnSpPr>
          <p:nvPr/>
        </p:nvCxnSpPr>
        <p:spPr>
          <a:xfrm flipH="1" flipV="1">
            <a:off x="4858428" y="4509120"/>
            <a:ext cx="236949" cy="144016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2"/>
          </p:cNvCxnSpPr>
          <p:nvPr/>
        </p:nvCxnSpPr>
        <p:spPr>
          <a:xfrm flipH="1" flipV="1">
            <a:off x="4427259" y="3910893"/>
            <a:ext cx="218429" cy="73246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4" idx="2"/>
            <a:endCxn id="13" idx="2"/>
          </p:cNvCxnSpPr>
          <p:nvPr/>
        </p:nvCxnSpPr>
        <p:spPr>
          <a:xfrm flipH="1" flipV="1">
            <a:off x="4930436" y="3696107"/>
            <a:ext cx="164941" cy="957029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5" idx="1"/>
            <a:endCxn id="15" idx="2"/>
          </p:cNvCxnSpPr>
          <p:nvPr/>
        </p:nvCxnSpPr>
        <p:spPr>
          <a:xfrm>
            <a:off x="4548138" y="3886590"/>
            <a:ext cx="97550" cy="97549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3" idx="3"/>
            <a:endCxn id="24" idx="2"/>
          </p:cNvCxnSpPr>
          <p:nvPr/>
        </p:nvCxnSpPr>
        <p:spPr>
          <a:xfrm>
            <a:off x="4955977" y="4411571"/>
            <a:ext cx="139400" cy="241565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" idx="2"/>
            <a:endCxn id="16" idx="2"/>
          </p:cNvCxnSpPr>
          <p:nvPr/>
        </p:nvCxnSpPr>
        <p:spPr>
          <a:xfrm flipH="1">
            <a:off x="4570396" y="3696107"/>
            <a:ext cx="360040" cy="504056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3" idx="2"/>
            <a:endCxn id="3" idx="2"/>
          </p:cNvCxnSpPr>
          <p:nvPr/>
        </p:nvCxnSpPr>
        <p:spPr>
          <a:xfrm flipV="1">
            <a:off x="4930436" y="2615987"/>
            <a:ext cx="1560239" cy="108012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1" idx="0"/>
            <a:endCxn id="18" idx="2"/>
          </p:cNvCxnSpPr>
          <p:nvPr/>
        </p:nvCxnSpPr>
        <p:spPr>
          <a:xfrm>
            <a:off x="3984953" y="3933056"/>
            <a:ext cx="1161507" cy="1203211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1" idx="0"/>
            <a:endCxn id="14" idx="2"/>
          </p:cNvCxnSpPr>
          <p:nvPr/>
        </p:nvCxnSpPr>
        <p:spPr>
          <a:xfrm flipV="1">
            <a:off x="3984953" y="3912131"/>
            <a:ext cx="441427" cy="20925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2845" y="3794046"/>
            <a:ext cx="195099" cy="195099"/>
          </a:xfrm>
          <a:prstGeom prst="rect">
            <a:avLst/>
          </a:prstGeom>
          <a:noFill/>
        </p:spPr>
      </p:pic>
      <p:pic>
        <p:nvPicPr>
          <p:cNvPr id="13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4832886" y="3501008"/>
            <a:ext cx="195099" cy="1950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76902" y="344003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ENES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72846" y="4005064"/>
            <a:ext cx="195099" cy="195099"/>
          </a:xfrm>
          <a:prstGeom prst="rect">
            <a:avLst/>
          </a:prstGeom>
          <a:noFill/>
        </p:spPr>
      </p:pic>
      <p:pic>
        <p:nvPicPr>
          <p:cNvPr id="18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48910" y="4941168"/>
            <a:ext cx="195099" cy="195099"/>
          </a:xfrm>
          <a:prstGeom prst="rect">
            <a:avLst/>
          </a:prstGeom>
          <a:noFill/>
        </p:spPr>
      </p:pic>
      <p:pic>
        <p:nvPicPr>
          <p:cNvPr id="17" name="Picture 16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20918" y="5373216"/>
            <a:ext cx="195099" cy="195099"/>
          </a:xfrm>
          <a:prstGeom prst="rect">
            <a:avLst/>
          </a:prstGeom>
          <a:noFill/>
        </p:spPr>
      </p:pic>
      <p:pic>
        <p:nvPicPr>
          <p:cNvPr id="24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7827" y="4458037"/>
            <a:ext cx="195099" cy="195099"/>
          </a:xfrm>
          <a:prstGeom prst="rect">
            <a:avLst/>
          </a:prstGeom>
          <a:noFill/>
        </p:spPr>
      </p:pic>
      <p:pic>
        <p:nvPicPr>
          <p:cNvPr id="23" name="Picture 22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60878" y="4314021"/>
            <a:ext cx="195099" cy="19509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403643" y="4437112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Lifewatch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7" name="Straight Connector 96"/>
          <p:cNvCxnSpPr>
            <a:endCxn id="15" idx="2"/>
          </p:cNvCxnSpPr>
          <p:nvPr/>
        </p:nvCxnSpPr>
        <p:spPr>
          <a:xfrm>
            <a:off x="4457611" y="3884521"/>
            <a:ext cx="188077" cy="9961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28830" y="3717032"/>
            <a:ext cx="195099" cy="19509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713083" y="393305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VPH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83568" y="764704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Infrastructure – first pilots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403648" y="525126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03648" y="5456257"/>
            <a:ext cx="432048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35696" y="5107250"/>
            <a:ext cx="1382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Safe Replication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35696" y="53122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Data staging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932040" y="4149080"/>
            <a:ext cx="216024" cy="144016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16016" y="3861048"/>
            <a:ext cx="432048" cy="144016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atabase, storag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48138" y="3789040"/>
            <a:ext cx="195099" cy="19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720080"/>
          </a:xfrm>
        </p:spPr>
        <p:txBody>
          <a:bodyPr/>
          <a:lstStyle/>
          <a:p>
            <a:r>
              <a:rPr lang="en-US" dirty="0" smtClean="0"/>
              <a:t>Hierarchy of data needs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353249"/>
              </p:ext>
            </p:extLst>
          </p:nvPr>
        </p:nvGraphicFramePr>
        <p:xfrm>
          <a:off x="863600" y="1727200"/>
          <a:ext cx="5410944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8448246"/>
              </p:ext>
            </p:extLst>
          </p:nvPr>
        </p:nvGraphicFramePr>
        <p:xfrm>
          <a:off x="5580112" y="1628800"/>
          <a:ext cx="33843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Oval 2"/>
          <p:cNvSpPr/>
          <p:nvPr/>
        </p:nvSpPr>
        <p:spPr>
          <a:xfrm>
            <a:off x="2195736" y="1700808"/>
            <a:ext cx="2880320" cy="18002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1720" y="2420888"/>
            <a:ext cx="756592" cy="24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3645024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 relies on more basic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data needs being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Value creation, though openness and sharing…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LSDMA Symposium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4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Communities</a:t>
            </a:r>
            <a:endParaRPr lang="fi-FI" dirty="0" smtClean="0"/>
          </a:p>
          <a:p>
            <a:r>
              <a:rPr lang="en-US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E-Infrastructures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PRACE, EGI, DANTE, HELIX NEBULA, …</a:t>
            </a:r>
          </a:p>
          <a:p>
            <a:r>
              <a:rPr lang="en-US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Funders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EC, </a:t>
            </a:r>
            <a:r>
              <a:rPr lang="en-US" sz="2000" dirty="0" smtClean="0"/>
              <a:t>National Governments</a:t>
            </a:r>
            <a:endParaRPr lang="en-US" sz="2000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US" dirty="0" err="1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Organisations</a:t>
            </a:r>
            <a:endParaRPr lang="en-US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i-FI" sz="2000" dirty="0" smtClean="0"/>
              <a:t>ESFRI, </a:t>
            </a:r>
            <a:r>
              <a:rPr lang="fi-FI" sz="2000" dirty="0" err="1" smtClean="0"/>
              <a:t>Eiroforum</a:t>
            </a:r>
            <a:r>
              <a:rPr lang="fi-FI" sz="2000" dirty="0" smtClean="0"/>
              <a:t>, etc.</a:t>
            </a:r>
            <a:endParaRPr lang="en-US" sz="2000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dirty="0" smtClean="0"/>
              <a:t>International </a:t>
            </a:r>
            <a:r>
              <a:rPr lang="fi-FI" dirty="0" err="1" smtClean="0"/>
              <a:t>Actors</a:t>
            </a:r>
            <a:endParaRPr lang="fi-FI" dirty="0" smtClean="0"/>
          </a:p>
          <a:p>
            <a:pPr lvl="1"/>
            <a:r>
              <a:rPr lang="fi-FI" sz="2000" dirty="0" smtClean="0"/>
              <a:t>CODATA, RDA, </a:t>
            </a:r>
            <a:r>
              <a:rPr lang="fi-FI" sz="2000" dirty="0" err="1" smtClean="0"/>
              <a:t>iCORDI</a:t>
            </a:r>
            <a:endParaRPr lang="en-US" sz="2000" dirty="0"/>
          </a:p>
        </p:txBody>
      </p:sp>
      <p:pic>
        <p:nvPicPr>
          <p:cNvPr id="2" name="Picture 1" descr="earth-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52936"/>
            <a:ext cx="3739239" cy="374535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1512" name="AutoShape 8" descr="http://www.cloudeconomy.it/wp-content/uploads/2012/03/helix-nebula.jpg"/>
          <p:cNvSpPr>
            <a:spLocks noChangeAspect="1" noChangeArrowheads="1"/>
          </p:cNvSpPr>
          <p:nvPr/>
        </p:nvSpPr>
        <p:spPr bwMode="auto">
          <a:xfrm>
            <a:off x="155575" y="-1570038"/>
            <a:ext cx="613410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r>
              <a:rPr lang="fi-FI" dirty="0" smtClean="0"/>
              <a:t>: </a:t>
            </a:r>
            <a:r>
              <a:rPr lang="fi-FI" dirty="0" err="1" smtClean="0"/>
              <a:t>iCORDI</a:t>
            </a:r>
            <a:r>
              <a:rPr lang="fi-FI" dirty="0" smtClean="0"/>
              <a:t> and RDA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412776"/>
          <a:ext cx="8064896" cy="47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147"/>
                <a:gridCol w="6269749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Project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Name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>
                          <a:latin typeface="+mn-lt"/>
                          <a:cs typeface="Arial" pitchFamily="34" charset="0"/>
                        </a:rPr>
                        <a:t>iCORDI</a:t>
                      </a:r>
                      <a:r>
                        <a:rPr lang="fi-FI" sz="1800" dirty="0" smtClean="0">
                          <a:latin typeface="+mn-lt"/>
                          <a:cs typeface="Arial" pitchFamily="34" charset="0"/>
                        </a:rPr>
                        <a:t> – </a:t>
                      </a:r>
                      <a:r>
                        <a:rPr lang="fi-FI" sz="1800" dirty="0" err="1" smtClean="0">
                          <a:latin typeface="+mn-lt"/>
                          <a:cs typeface="Arial" pitchFamily="34" charset="0"/>
                        </a:rPr>
                        <a:t>Global</a:t>
                      </a:r>
                      <a:r>
                        <a:rPr lang="fi-FI" sz="1800" dirty="0" smtClean="0">
                          <a:latin typeface="+mn-lt"/>
                          <a:cs typeface="Arial" pitchFamily="34" charset="0"/>
                        </a:rPr>
                        <a:t> Data </a:t>
                      </a:r>
                      <a:r>
                        <a:rPr lang="fi-FI" sz="1800" dirty="0" err="1" smtClean="0">
                          <a:latin typeface="+mn-lt"/>
                          <a:cs typeface="Arial" pitchFamily="34" charset="0"/>
                        </a:rPr>
                        <a:t>Interoperability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Start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date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1st </a:t>
                      </a:r>
                      <a:r>
                        <a:rPr lang="fi-FI" sz="1600" dirty="0" err="1" smtClean="0"/>
                        <a:t>September</a:t>
                      </a:r>
                      <a:r>
                        <a:rPr lang="fi-FI" sz="1600" dirty="0" smtClean="0"/>
                        <a:t> 2012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Duration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24 </a:t>
                      </a:r>
                      <a:r>
                        <a:rPr lang="fi-FI" sz="1600" dirty="0" err="1" smtClean="0"/>
                        <a:t>months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Budget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3,3 M€ (</a:t>
                      </a:r>
                      <a:r>
                        <a:rPr lang="fi-FI" sz="1600" dirty="0" err="1" smtClean="0"/>
                        <a:t>including</a:t>
                      </a:r>
                      <a:r>
                        <a:rPr lang="fi-FI" sz="1600" dirty="0" smtClean="0"/>
                        <a:t> 2,3 M€ </a:t>
                      </a:r>
                      <a:r>
                        <a:rPr lang="fi-FI" sz="1600" dirty="0" err="1" smtClean="0"/>
                        <a:t>from</a:t>
                      </a:r>
                      <a:r>
                        <a:rPr lang="fi-FI" sz="1600" dirty="0" smtClean="0"/>
                        <a:t> the EC) and 240 </a:t>
                      </a:r>
                      <a:r>
                        <a:rPr lang="fi-FI" sz="1600" dirty="0" err="1" smtClean="0"/>
                        <a:t>PMs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EC </a:t>
                      </a:r>
                      <a:r>
                        <a:rPr lang="fi-FI" sz="1600" dirty="0" err="1" smtClean="0"/>
                        <a:t>call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Call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10 (INFRA-2012-3.2):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International cooperation with the USA on common e-Infrastructure for scientific data 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(11.2011)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Participants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 smtClean="0"/>
                        <a:t>14 </a:t>
                      </a:r>
                      <a:r>
                        <a:rPr lang="fi-FI" sz="1600" dirty="0" err="1" smtClean="0"/>
                        <a:t>partners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from</a:t>
                      </a:r>
                      <a:r>
                        <a:rPr lang="fi-FI" sz="1600" smtClean="0"/>
                        <a:t> 8 </a:t>
                      </a:r>
                      <a:r>
                        <a:rPr lang="fi-FI" sz="1600" dirty="0" err="1" smtClean="0"/>
                        <a:t>countries</a:t>
                      </a:r>
                      <a:r>
                        <a:rPr lang="fi-FI" sz="1600" dirty="0" smtClean="0"/>
                        <a:t> (national data </a:t>
                      </a:r>
                      <a:r>
                        <a:rPr lang="fi-FI" sz="1600" dirty="0" err="1" smtClean="0"/>
                        <a:t>centers</a:t>
                      </a:r>
                      <a:r>
                        <a:rPr lang="fi-FI" sz="1600" dirty="0" smtClean="0"/>
                        <a:t>, </a:t>
                      </a:r>
                      <a:r>
                        <a:rPr lang="fi-FI" sz="1600" dirty="0" err="1" smtClean="0"/>
                        <a:t>technology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providers</a:t>
                      </a:r>
                      <a:r>
                        <a:rPr lang="fi-FI" sz="1600" baseline="0" dirty="0" smtClean="0"/>
                        <a:t> and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research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communities</a:t>
                      </a:r>
                      <a:r>
                        <a:rPr lang="fi-FI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Objectives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smtClean="0">
                          <a:latin typeface="+mn-lt"/>
                          <a:cs typeface="Arial" pitchFamily="34" charset="0"/>
                        </a:rPr>
                        <a:t>“</a:t>
                      </a:r>
                      <a:r>
                        <a:rPr lang="en-GB" sz="1600" dirty="0" err="1" smtClean="0">
                          <a:latin typeface="+mn-lt"/>
                          <a:cs typeface="Arial" pitchFamily="34" charset="0"/>
                        </a:rPr>
                        <a:t>iCORDI’s</a:t>
                      </a:r>
                      <a:r>
                        <a:rPr lang="en-GB" sz="160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 objective is to establish a </a:t>
                      </a:r>
                      <a:r>
                        <a:rPr lang="en-GB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platform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between Europe and the USA to discuss and improve the interoperability of today’s and tomorrow’s scientific data infrastructures of both continents and to extend this to the global levels</a:t>
                      </a:r>
                      <a:r>
                        <a:rPr lang="en-GB" sz="1600" dirty="0" smtClean="0">
                          <a:latin typeface="+mn-lt"/>
                          <a:cs typeface="Arial" pitchFamily="34" charset="0"/>
                        </a:rPr>
                        <a:t>.”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5BA5-9C0B-4130-A593-81EC122D570E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779096" cy="1143000"/>
          </a:xfrm>
        </p:spPr>
        <p:txBody>
          <a:bodyPr/>
          <a:lstStyle/>
          <a:p>
            <a:r>
              <a:rPr lang="en-GB" dirty="0" smtClean="0"/>
              <a:t>Who’s Involved in </a:t>
            </a:r>
            <a:r>
              <a:rPr lang="en-GB" dirty="0" err="1" smtClean="0"/>
              <a:t>iCORDI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16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3" name="Gruppo 22"/>
          <p:cNvGrpSpPr/>
          <p:nvPr/>
        </p:nvGrpSpPr>
        <p:grpSpPr>
          <a:xfrm>
            <a:off x="539552" y="1321786"/>
            <a:ext cx="7992888" cy="4483478"/>
            <a:chOff x="179512" y="1196752"/>
            <a:chExt cx="7992888" cy="4483478"/>
          </a:xfrm>
        </p:grpSpPr>
        <p:sp>
          <p:nvSpPr>
            <p:cNvPr id="24" name="Rettangolo 23"/>
            <p:cNvSpPr/>
            <p:nvPr/>
          </p:nvSpPr>
          <p:spPr>
            <a:xfrm>
              <a:off x="3275856" y="1196752"/>
              <a:ext cx="2664296" cy="4320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5" name="Picture 21" descr="C:\Users\Timea\Desktop\iCORDI\Logos\ICordiLogoPack\Partners\cn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557" y="1276761"/>
              <a:ext cx="1609492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 descr="Trust-it_payof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912" y="3937859"/>
              <a:ext cx="1788160" cy="49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8" descr="C:\Users\Timea\Desktop\iCORDI\Logos\ICordiLogoPack\Partners\MaxPlanc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4" y="2412016"/>
              <a:ext cx="1175115" cy="91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7" descr="C:\Users\Timea\Desktop\iCORDI\Logos\ICordiLogoPack\Partners\STF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912" y="3254678"/>
              <a:ext cx="2330394" cy="5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9" descr="C:\Users\Timea\Desktop\iCORDI\Logos\ICordiLogoPack\Partners\univEdinbourg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575608"/>
              <a:ext cx="691073" cy="74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0" descr="C:\Users\Timea\Desktop\iCORDI\Logos\ICordiLogoPack\Partners\MaastrichtUniv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4" y="1901016"/>
              <a:ext cx="2324805" cy="44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 descr="C:\Users\Timea\Desktop\iCORDI\Logos\ICordiLogoPack\ICORDI_logo_fad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" r="15279"/>
            <a:stretch>
              <a:fillRect/>
            </a:stretch>
          </p:blipFill>
          <p:spPr bwMode="auto">
            <a:xfrm>
              <a:off x="6228904" y="1272931"/>
              <a:ext cx="1943496" cy="440729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po 31"/>
            <p:cNvGrpSpPr/>
            <p:nvPr/>
          </p:nvGrpSpPr>
          <p:grpSpPr>
            <a:xfrm>
              <a:off x="179512" y="1196752"/>
              <a:ext cx="2808312" cy="4320480"/>
              <a:chOff x="611561" y="2420888"/>
              <a:chExt cx="2520279" cy="3888432"/>
            </a:xfrm>
          </p:grpSpPr>
          <p:pic>
            <p:nvPicPr>
              <p:cNvPr id="33" name="Picture 11" descr="Acu logo small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216" y="3106310"/>
                <a:ext cx="377649" cy="52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3" descr="CETI/R.C.Athen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1" y="3789041"/>
                <a:ext cx="758660" cy="665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2" descr="C:\Users\Timea\Desktop\iCORDI\Logos\ICordiLogoPack\Partners\BSC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7" y="4520797"/>
                <a:ext cx="1800199" cy="522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7" descr="http://www.med3.it/files/images/cinec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5115962"/>
                <a:ext cx="338410" cy="460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CasellaDiTesto 31"/>
              <p:cNvSpPr txBox="1">
                <a:spLocks noChangeArrowheads="1"/>
              </p:cNvSpPr>
              <p:nvPr/>
            </p:nvSpPr>
            <p:spPr bwMode="auto">
              <a:xfrm>
                <a:off x="1257786" y="3821803"/>
                <a:ext cx="1799063" cy="581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/>
                  </a:rPr>
                  <a:t>Athena-Research and</a:t>
                </a:r>
              </a:p>
              <a:p>
                <a:pPr eaLnBrk="1" hangingPunct="1"/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/>
                  </a:rPr>
                  <a:t>Innovation Center in</a:t>
                </a:r>
              </a:p>
              <a:p>
                <a:pPr eaLnBrk="1" hangingPunct="1"/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/>
                  </a:rPr>
                  <a:t>Information, Communication </a:t>
                </a:r>
              </a:p>
              <a:p>
                <a:pPr eaLnBrk="1" hangingPunct="1"/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/>
                  </a:rPr>
                  <a:t>and </a:t>
                </a:r>
                <a:r>
                  <a:rPr lang="en-US" sz="900" b="1" dirty="0">
                    <a:solidFill>
                      <a:srgbClr val="1F497D"/>
                    </a:solidFill>
                    <a:latin typeface="Adobe Garamond Pro Bold"/>
                  </a:rPr>
                  <a:t>Knowledge Technologies</a:t>
                </a:r>
              </a:p>
            </p:txBody>
          </p:sp>
          <p:pic>
            <p:nvPicPr>
              <p:cNvPr id="38" name="Picture 41" descr="C:\Users\Timea\Desktop\iCORDI\Logos\ICordiLogoPack\Partners\csc2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7" y="2489449"/>
                <a:ext cx="1944215" cy="43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CasellaDiTesto 33"/>
              <p:cNvSpPr txBox="1">
                <a:spLocks noChangeArrowheads="1"/>
              </p:cNvSpPr>
              <p:nvPr/>
            </p:nvSpPr>
            <p:spPr bwMode="auto">
              <a:xfrm>
                <a:off x="1257786" y="3112851"/>
                <a:ext cx="1213052" cy="45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solidFill>
                      <a:srgbClr val="1F497D"/>
                    </a:solidFill>
                    <a:latin typeface="Adobe Garamond Pro Bold" pitchFamily="18" charset="0"/>
                  </a:rPr>
                  <a:t>Association of </a:t>
                </a:r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 pitchFamily="18" charset="0"/>
                  </a:rPr>
                  <a:t>Commonwealth</a:t>
                </a:r>
              </a:p>
              <a:p>
                <a:pPr eaLnBrk="1" hangingPunct="1"/>
                <a:r>
                  <a:rPr lang="en-US" sz="900" b="1" dirty="0" smtClean="0">
                    <a:solidFill>
                      <a:srgbClr val="1F497D"/>
                    </a:solidFill>
                    <a:latin typeface="Adobe Garamond Pro Bold" pitchFamily="18" charset="0"/>
                  </a:rPr>
                  <a:t>Universities</a:t>
                </a:r>
                <a:endParaRPr lang="en-US" sz="900" b="1" dirty="0">
                  <a:solidFill>
                    <a:srgbClr val="1F497D"/>
                  </a:solidFill>
                  <a:latin typeface="Adobe Garamond Pro Bold" pitchFamily="18" charset="0"/>
                </a:endParaRPr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690008" y="2420888"/>
                <a:ext cx="2441832" cy="3888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17" descr="C:\Users\Timea\Desktop\iCORDI\Logos\ICordiLogoPack\Partners\cnrs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262" y="5589240"/>
                <a:ext cx="519515" cy="51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5" descr="C:\Users\Timea\Desktop\iCORDI\Logos\ICordiLogoPack\Partners\cnrs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49" t="24709" b="25403"/>
              <a:stretch>
                <a:fillRect/>
              </a:stretch>
            </p:blipFill>
            <p:spPr bwMode="auto">
              <a:xfrm>
                <a:off x="1391338" y="5752752"/>
                <a:ext cx="706541" cy="304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" name="Titolo 42"/>
          <p:cNvSpPr txBox="1">
            <a:spLocks/>
          </p:cNvSpPr>
          <p:nvPr/>
        </p:nvSpPr>
        <p:spPr>
          <a:xfrm>
            <a:off x="611560" y="5805265"/>
            <a:ext cx="6779096" cy="432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>
                <a:solidFill>
                  <a:srgbClr val="0070C0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GB" sz="2400" dirty="0"/>
              <a:t>icordi-info@postit.csc.fi | www.icordi.eu</a:t>
            </a:r>
          </a:p>
        </p:txBody>
      </p:sp>
    </p:spTree>
    <p:extLst>
      <p:ext uri="{BB962C8B-B14F-4D97-AF65-F5344CB8AC3E}">
        <p14:creationId xmlns:p14="http://schemas.microsoft.com/office/powerpoint/2010/main" val="322000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</a:t>
            </a:r>
            <a:r>
              <a:rPr lang="en-US" dirty="0" err="1" smtClean="0"/>
              <a:t>iCORDI</a:t>
            </a:r>
            <a:r>
              <a:rPr lang="en-US" dirty="0" smtClean="0"/>
              <a:t>, RDA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82E-93B2-4BA9-82E0-B569258F78F8}" type="slidenum">
              <a:rPr lang="it-IT" smtClean="0">
                <a:solidFill>
                  <a:prstClr val="white"/>
                </a:solidFill>
              </a:rPr>
              <a:pPr/>
              <a:t>17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446492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5856" y="1628800"/>
            <a:ext cx="319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www.icordi.eu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564904"/>
            <a:ext cx="4383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4000" dirty="0" err="1" smtClean="0">
                <a:solidFill>
                  <a:srgbClr val="C00000"/>
                </a:solidFill>
              </a:rPr>
              <a:t>www.rd-alliance.org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Collaboration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18FEEFC-FC4F-4B0F-8C84-0DD2AE8106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576" y="1790814"/>
            <a:ext cx="54288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Tier 1 </a:t>
            </a:r>
            <a:endParaRPr lang="en-US" sz="2000" b="1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data services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Tier 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data services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Tier 3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Institutions  </a:t>
            </a: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(Universities &amp; </a:t>
            </a: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Institutes)</a:t>
            </a:r>
            <a:endParaRPr lang="en-US" sz="2000" b="1" dirty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Tier </a:t>
            </a: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4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“Small </a:t>
            </a: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science” researchers </a:t>
            </a:r>
            <a:r>
              <a:rPr lang="en-US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research 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645333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[Science as an Open Enterprise]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4404" y="1916832"/>
            <a:ext cx="139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EUDAT</a:t>
            </a:r>
            <a:endParaRPr lang="en-US" sz="2800" b="1" dirty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- National Collaboration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18FEEFC-FC4F-4B0F-8C84-0DD2AE8106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576" y="1790814"/>
            <a:ext cx="648072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TTA: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National research data repository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KDK – PAS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National digital library – long term preservation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7280" y="5157192"/>
            <a:ext cx="418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i-FI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National Tier-2 data service</a:t>
            </a:r>
            <a:endParaRPr lang="en-US" sz="2400" b="1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0768" y="5157192"/>
            <a:ext cx="100811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ET_kartta_2011_pi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052736"/>
            <a:ext cx="1800200" cy="25712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08400" cy="993775"/>
          </a:xfrm>
        </p:spPr>
        <p:txBody>
          <a:bodyPr/>
          <a:lstStyle/>
          <a:p>
            <a:pPr algn="ctr"/>
            <a:r>
              <a:rPr lang="en-US" dirty="0" smtClean="0"/>
              <a:t>CSC – IT Center for science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576" y="1556792"/>
            <a:ext cx="7308400" cy="4253672"/>
          </a:xfrm>
        </p:spPr>
        <p:txBody>
          <a:bodyPr/>
          <a:lstStyle/>
          <a:p>
            <a:r>
              <a:rPr lang="en-US" dirty="0" smtClean="0"/>
              <a:t>Finnish national ICT center for science</a:t>
            </a:r>
          </a:p>
          <a:p>
            <a:r>
              <a:rPr lang="en-US" dirty="0" smtClean="0"/>
              <a:t>Established 1971</a:t>
            </a:r>
          </a:p>
          <a:p>
            <a:r>
              <a:rPr lang="en-US" dirty="0" smtClean="0"/>
              <a:t>250 employees</a:t>
            </a:r>
          </a:p>
          <a:p>
            <a:r>
              <a:rPr lang="en-US" dirty="0" smtClean="0"/>
              <a:t>Non-profit limited company, shares owned by Finnish state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15054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ls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240360" cy="28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infrastructures + Tier 2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18FEEFC-FC4F-4B0F-8C84-0DD2AE8106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576" y="1790814"/>
            <a:ext cx="401985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Common metadata model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Common mechanism to harvest metadata</a:t>
            </a:r>
            <a:endParaRPr lang="en-US" sz="2400" b="1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Common AAI mechanisms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Common mechanisms to move data</a:t>
            </a:r>
            <a:endParaRPr lang="en-US" sz="2400" b="1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4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Trust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400" dirty="0"/>
              <a:t>Common practises for data management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5"/>
          <p:cNvGrpSpPr/>
          <p:nvPr/>
        </p:nvGrpSpPr>
        <p:grpSpPr>
          <a:xfrm>
            <a:off x="4775432" y="2070448"/>
            <a:ext cx="4049993" cy="2432030"/>
            <a:chOff x="4644008" y="548680"/>
            <a:chExt cx="4499992" cy="3168352"/>
          </a:xfrm>
        </p:grpSpPr>
        <p:pic>
          <p:nvPicPr>
            <p:cNvPr id="8" name="Picture 2" descr="http://crdo.up.univ-aix.fr/logo/CLARIN-log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799877"/>
              <a:ext cx="654633" cy="750400"/>
            </a:xfrm>
            <a:prstGeom prst="rect">
              <a:avLst/>
            </a:prstGeom>
            <a:noFill/>
          </p:spPr>
        </p:pic>
        <p:pic>
          <p:nvPicPr>
            <p:cNvPr id="12" name="Picture 4" descr="http://www.gcdh.de/files/cache/0b281aff3bb4aab864ed2cee38cbab0c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4697" y="1048946"/>
              <a:ext cx="1034476" cy="333510"/>
            </a:xfrm>
            <a:prstGeom prst="rect">
              <a:avLst/>
            </a:prstGeom>
            <a:noFill/>
          </p:spPr>
        </p:pic>
        <p:pic>
          <p:nvPicPr>
            <p:cNvPr id="13" name="Picture 6" descr="http://www.eufar.net/images/img/transparent_COPAL_logo_couleur_small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1433" y="798813"/>
              <a:ext cx="1112915" cy="583644"/>
            </a:xfrm>
            <a:prstGeom prst="rect">
              <a:avLst/>
            </a:prstGeom>
            <a:noFill/>
          </p:spPr>
        </p:pic>
        <p:pic>
          <p:nvPicPr>
            <p:cNvPr id="14" name="Picture 8" descr="http://3.bp.blogspot.com/--tMlJmgG9Yc/To2nD_0p2PI/AAAAAAAAACc/DTnNQluhWIg/s1600/e3d_logo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1048946"/>
              <a:ext cx="1094757" cy="583644"/>
            </a:xfrm>
            <a:prstGeom prst="rect">
              <a:avLst/>
            </a:prstGeom>
            <a:noFill/>
          </p:spPr>
        </p:pic>
        <p:pic>
          <p:nvPicPr>
            <p:cNvPr id="15" name="Picture 12" descr="http://www.esonetyellowpages.com/img/emso-logo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216234"/>
              <a:ext cx="1703106" cy="500266"/>
            </a:xfrm>
            <a:prstGeom prst="rect">
              <a:avLst/>
            </a:prstGeom>
            <a:noFill/>
          </p:spPr>
        </p:pic>
        <p:pic>
          <p:nvPicPr>
            <p:cNvPr id="16" name="Picture 2" descr="http://openlandscapes.zalf.de/ImagesWiki/EPOS_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4352" y="2716500"/>
              <a:ext cx="702491" cy="333511"/>
            </a:xfrm>
            <a:prstGeom prst="rect">
              <a:avLst/>
            </a:prstGeom>
            <a:noFill/>
          </p:spPr>
        </p:pic>
        <p:pic>
          <p:nvPicPr>
            <p:cNvPr id="17" name="Picture 14" descr="http://www.iagos.org/lw_resource/datapool/_items/item_224/iagos-eri-logo-blue-on-white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1715968"/>
              <a:ext cx="778053" cy="250133"/>
            </a:xfrm>
            <a:prstGeom prst="rect">
              <a:avLst/>
            </a:prstGeom>
            <a:noFill/>
          </p:spPr>
        </p:pic>
        <p:pic>
          <p:nvPicPr>
            <p:cNvPr id="18" name="Picture 16" descr="http://www.europe-fluxdata.eu/images/default-album/logotransparenticos.gif?sfvrsn=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47451" y="965568"/>
              <a:ext cx="985187" cy="333511"/>
            </a:xfrm>
            <a:prstGeom prst="rect">
              <a:avLst/>
            </a:prstGeom>
            <a:noFill/>
          </p:spPr>
        </p:pic>
        <p:pic>
          <p:nvPicPr>
            <p:cNvPr id="19" name="Picture 2" descr="C:\Users\rmb\Documents\EPCC\Projects\EUDAT\presentations\img_header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16234"/>
              <a:ext cx="903399" cy="41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www.nersc.no/sites/www.nersc.no/files/imagecache/one_third/SIOS-logo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966101"/>
              <a:ext cx="872842" cy="667021"/>
            </a:xfrm>
            <a:prstGeom prst="rect">
              <a:avLst/>
            </a:prstGeom>
            <a:noFill/>
          </p:spPr>
        </p:pic>
        <p:pic>
          <p:nvPicPr>
            <p:cNvPr id="21" name="Picture 20" descr="http://t1.gstatic.com/images?q=tbn:ANd9GcRIgE6np5yqCwBHOtk5w18Jdhojn7Qw-uGysTXH-uZuTtHNtB8Kkaf4glr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2799877"/>
              <a:ext cx="1247039" cy="500266"/>
            </a:xfrm>
            <a:prstGeom prst="rect">
              <a:avLst/>
            </a:prstGeom>
            <a:noFill/>
          </p:spPr>
        </p:pic>
        <p:pic>
          <p:nvPicPr>
            <p:cNvPr id="22" name="Picture 26" descr="http://www.ctaer.com/sites/default/files/styles/large/public/proyectos/logo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52000" y="635848"/>
              <a:ext cx="860360" cy="416888"/>
            </a:xfrm>
            <a:prstGeom prst="rect">
              <a:avLst/>
            </a:prstGeom>
            <a:noFill/>
          </p:spPr>
        </p:pic>
        <p:pic>
          <p:nvPicPr>
            <p:cNvPr id="23" name="Picture 30" descr="http://www.fzu.cz/sites/default/files/imagecache/obr_clanek_odd_nahled/Hiper-Logo_cmyk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2466367"/>
              <a:ext cx="1136636" cy="416888"/>
            </a:xfrm>
            <a:prstGeom prst="rect">
              <a:avLst/>
            </a:prstGeom>
            <a:noFill/>
          </p:spPr>
        </p:pic>
        <p:pic>
          <p:nvPicPr>
            <p:cNvPr id="24" name="Picture 32" descr="http://ung.in.ua/upload/user_files/Infrastructure/Energy/IFMIF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382457"/>
              <a:ext cx="1011122" cy="583644"/>
            </a:xfrm>
            <a:prstGeom prst="rect">
              <a:avLst/>
            </a:prstGeom>
            <a:noFill/>
          </p:spPr>
        </p:pic>
        <p:pic>
          <p:nvPicPr>
            <p:cNvPr id="25" name="Picture 34" descr="http://www.adexcop.com/images/information-center/logomyrrha.png_1.pn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3050011"/>
              <a:ext cx="607705" cy="583644"/>
            </a:xfrm>
            <a:prstGeom prst="rect">
              <a:avLst/>
            </a:prstGeom>
            <a:noFill/>
          </p:spPr>
        </p:pic>
        <p:pic>
          <p:nvPicPr>
            <p:cNvPr id="26" name="Picture 36" descr="http://www.poitou-charentes.inra.fr/var/poitoucharentes/storage/htmlarea/Actualites/ANAEElogo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9524" y="3300144"/>
              <a:ext cx="949004" cy="416888"/>
            </a:xfrm>
            <a:prstGeom prst="rect">
              <a:avLst/>
            </a:prstGeom>
            <a:noFill/>
          </p:spPr>
        </p:pic>
        <p:pic>
          <p:nvPicPr>
            <p:cNvPr id="27" name="Picture 38" descr="http://www.medicaldevice-network.com/uploads/feature/feature97507/2-2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1632590"/>
              <a:ext cx="1005144" cy="583644"/>
            </a:xfrm>
            <a:prstGeom prst="rect">
              <a:avLst/>
            </a:prstGeom>
            <a:noFill/>
          </p:spPr>
        </p:pic>
        <p:pic>
          <p:nvPicPr>
            <p:cNvPr id="28" name="Picture 42" descr="ECRIN - European Clinical Research Infrastructures Network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0209" y="1299079"/>
              <a:ext cx="698275" cy="291997"/>
            </a:xfrm>
            <a:prstGeom prst="rect">
              <a:avLst/>
            </a:prstGeom>
            <a:noFill/>
          </p:spPr>
        </p:pic>
        <p:pic>
          <p:nvPicPr>
            <p:cNvPr id="29" name="Picture 44" descr="Home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798813"/>
              <a:ext cx="919568" cy="520880"/>
            </a:xfrm>
            <a:prstGeom prst="rect">
              <a:avLst/>
            </a:prstGeom>
            <a:noFill/>
          </p:spPr>
        </p:pic>
        <p:pic>
          <p:nvPicPr>
            <p:cNvPr id="30" name="Picture 46" descr="http://193.205.231.137/SZNWeb/site/custResource/cms/EMBRC_horizontal%20110419135309%20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3660" y="1799345"/>
              <a:ext cx="1030631" cy="667021"/>
            </a:xfrm>
            <a:prstGeom prst="rect">
              <a:avLst/>
            </a:prstGeom>
            <a:noFill/>
          </p:spPr>
        </p:pic>
        <p:pic>
          <p:nvPicPr>
            <p:cNvPr id="31" name="Picture 48" descr="http://t0.gstatic.com/images?q=tbn:ANd9GcQHyOTQXkQuO_gfN4Yk0-X9AHeFXWHNHi3NrwCTqZJ-Uw6giEiE&amp;t=1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2216234"/>
              <a:ext cx="853447" cy="216385"/>
            </a:xfrm>
            <a:prstGeom prst="rect">
              <a:avLst/>
            </a:prstGeom>
            <a:noFill/>
          </p:spPr>
        </p:pic>
        <p:pic>
          <p:nvPicPr>
            <p:cNvPr id="32" name="Picture 50" descr="http://www.fmp-berlin.info/typo3temp/pics/0abd907ec4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8832" y="2633122"/>
              <a:ext cx="1098454" cy="416888"/>
            </a:xfrm>
            <a:prstGeom prst="rect">
              <a:avLst/>
            </a:prstGeom>
            <a:noFill/>
          </p:spPr>
        </p:pic>
        <p:pic>
          <p:nvPicPr>
            <p:cNvPr id="33" name="Picture 52" descr="About Euro-BioImagi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4693" y="1966101"/>
              <a:ext cx="1339586" cy="333511"/>
            </a:xfrm>
            <a:prstGeom prst="rect">
              <a:avLst/>
            </a:prstGeom>
            <a:noFill/>
          </p:spPr>
        </p:pic>
        <p:pic>
          <p:nvPicPr>
            <p:cNvPr id="34" name="Picture 56" descr="http://www.designweek.co.uk/Pictures/web/o/z/o/Instruct_Logo_Ne_482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548680"/>
              <a:ext cx="931033" cy="537630"/>
            </a:xfrm>
            <a:prstGeom prst="rect">
              <a:avLst/>
            </a:prstGeom>
            <a:noFill/>
          </p:spPr>
        </p:pic>
        <p:pic>
          <p:nvPicPr>
            <p:cNvPr id="35" name="Picture 58" descr="http://www.hzdr.de/db/Pic?pOid=34721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627" y="2883255"/>
              <a:ext cx="1070151" cy="333511"/>
            </a:xfrm>
            <a:prstGeom prst="rect">
              <a:avLst/>
            </a:prstGeom>
            <a:noFill/>
          </p:spPr>
        </p:pic>
        <p:pic>
          <p:nvPicPr>
            <p:cNvPr id="36" name="Picture 60" descr="http://www.clf.rl.ac.uk/resources/image/jpg/eurofel-150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5385" y="1299079"/>
              <a:ext cx="960067" cy="385181"/>
            </a:xfrm>
            <a:prstGeom prst="rect">
              <a:avLst/>
            </a:prstGeom>
            <a:noFill/>
          </p:spPr>
        </p:pic>
        <p:pic>
          <p:nvPicPr>
            <p:cNvPr id="37" name="Picture 64" descr="http://ess-scandinavia.eu/templates/theme285/images/logo.pn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2623" y="2382989"/>
              <a:ext cx="814106" cy="462839"/>
            </a:xfrm>
            <a:prstGeom prst="rect">
              <a:avLst/>
            </a:prstGeom>
            <a:noFill/>
          </p:spPr>
        </p:pic>
        <p:pic>
          <p:nvPicPr>
            <p:cNvPr id="38" name="Picture 66" descr="http://static.wix.com/media/9aff89_3e375496467eabe65aadc6c536fa56b5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5041" y="1549212"/>
              <a:ext cx="1008619" cy="712556"/>
            </a:xfrm>
            <a:prstGeom prst="rect">
              <a:avLst/>
            </a:prstGeom>
            <a:noFill/>
          </p:spPr>
        </p:pic>
        <p:pic>
          <p:nvPicPr>
            <p:cNvPr id="39" name="Picture 68" descr="http://www.lasercenter.vu.lt/nuotrauka.php?subject=projektai&amp;id=15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3050011"/>
              <a:ext cx="543102" cy="323922"/>
            </a:xfrm>
            <a:prstGeom prst="rect">
              <a:avLst/>
            </a:prstGeom>
            <a:noFill/>
          </p:spPr>
        </p:pic>
        <p:pic>
          <p:nvPicPr>
            <p:cNvPr id="40" name="Picture 72" descr="http://www.km3net.org/logo/oldLogo/KM3NeT_logo_web_no_shade.gif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825037" y="1632590"/>
              <a:ext cx="374811" cy="416888"/>
            </a:xfrm>
            <a:prstGeom prst="rect">
              <a:avLst/>
            </a:prstGeom>
            <a:noFill/>
          </p:spPr>
        </p:pic>
        <p:pic>
          <p:nvPicPr>
            <p:cNvPr id="41" name="Picture 40" descr="http://www.ontwerpstudiospanjaard.com/content_images/logos/eatris.jpg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6074" y="1382457"/>
              <a:ext cx="1318146" cy="667021"/>
            </a:xfrm>
            <a:prstGeom prst="rect">
              <a:avLst/>
            </a:prstGeom>
            <a:noFill/>
          </p:spPr>
        </p:pic>
        <p:pic>
          <p:nvPicPr>
            <p:cNvPr id="42" name="Picture 54" descr="http://www.helmholtz-muenchen.de/uploads/pics/Infrafrontier-logo.jp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6223" y="1882723"/>
              <a:ext cx="665023" cy="500266"/>
            </a:xfrm>
            <a:prstGeom prst="rect">
              <a:avLst/>
            </a:prstGeom>
            <a:noFill/>
          </p:spPr>
        </p:pic>
      </p:grpSp>
      <p:sp>
        <p:nvSpPr>
          <p:cNvPr id="43" name="TextBox 42"/>
          <p:cNvSpPr txBox="1"/>
          <p:nvPr/>
        </p:nvSpPr>
        <p:spPr>
          <a:xfrm>
            <a:off x="5054619" y="4933212"/>
            <a:ext cx="318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+ TTA/KDK-PAS, +others</a:t>
            </a:r>
          </a:p>
        </p:txBody>
      </p:sp>
    </p:spTree>
    <p:extLst>
      <p:ext uri="{BB962C8B-B14F-4D97-AF65-F5344CB8AC3E}">
        <p14:creationId xmlns:p14="http://schemas.microsoft.com/office/powerpoint/2010/main" val="18775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growing need to manage data</a:t>
            </a:r>
          </a:p>
          <a:p>
            <a:r>
              <a:rPr lang="en-US" dirty="0" smtClean="0"/>
              <a:t>EUDAT has completed the first year of the project with promising progress</a:t>
            </a:r>
          </a:p>
          <a:p>
            <a:pPr lvl="1"/>
            <a:r>
              <a:rPr lang="en-US" dirty="0" smtClean="0"/>
              <a:t>Service development: Metadata catalogue, AAI, Data staging, Safe replication, Simple store, EUDAT portal</a:t>
            </a:r>
          </a:p>
          <a:p>
            <a:pPr lvl="1"/>
            <a:r>
              <a:rPr lang="en-US" dirty="0" smtClean="0"/>
              <a:t>Active collaboration with user </a:t>
            </a:r>
            <a:r>
              <a:rPr lang="en-US" dirty="0" smtClean="0"/>
              <a:t>communities</a:t>
            </a:r>
          </a:p>
          <a:p>
            <a:pPr lvl="1"/>
            <a:r>
              <a:rPr lang="fi-FI" dirty="0" smtClean="0"/>
              <a:t>Current work concentrates mostly on building blocks. </a:t>
            </a:r>
          </a:p>
          <a:p>
            <a:pPr lvl="1"/>
            <a:r>
              <a:rPr lang="fi-FI" dirty="0" smtClean="0"/>
              <a:t>Discussion about processes and practices started.</a:t>
            </a:r>
            <a:endParaRPr lang="en-US" dirty="0" smtClean="0"/>
          </a:p>
          <a:p>
            <a:r>
              <a:rPr lang="en-US" dirty="0" smtClean="0"/>
              <a:t>Collaborative Data Infrastructure in Europe is developing, </a:t>
            </a:r>
            <a:r>
              <a:rPr lang="en-US" dirty="0" smtClean="0"/>
              <a:t>national and international collaboration </a:t>
            </a:r>
            <a:r>
              <a:rPr lang="en-US" dirty="0" smtClean="0"/>
              <a:t>is also </a:t>
            </a:r>
            <a:r>
              <a:rPr lang="en-US" dirty="0" smtClean="0"/>
              <a:t>needed.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013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221088"/>
            <a:ext cx="201622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  <a:hlinkClick r:id="rId3"/>
              </a:rPr>
              <a:t>eudat-info@postit.csc.fi</a:t>
            </a:r>
            <a:r>
              <a:rPr lang="fi-FI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029725"/>
            <a:ext cx="3214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Author: </a:t>
            </a: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Ari Lukkarinen</a:t>
            </a:r>
          </a:p>
          <a:p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ari.lukkarinen@csc.fi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Infrastructures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scriptorium-monk-at-work-1142x1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190477"/>
            <a:ext cx="691072" cy="503638"/>
          </a:xfrm>
          <a:prstGeom prst="rect">
            <a:avLst/>
          </a:prstGeom>
          <a:noFill/>
        </p:spPr>
      </p:pic>
      <p:pic>
        <p:nvPicPr>
          <p:cNvPr id="8" name="Picture 6" descr="http://www.windows2universe.org/earth/images/radarhistory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94" y="4331489"/>
            <a:ext cx="685074" cy="657533"/>
          </a:xfrm>
          <a:prstGeom prst="rect">
            <a:avLst/>
          </a:prstGeom>
          <a:noFill/>
        </p:spPr>
      </p:pic>
      <p:pic>
        <p:nvPicPr>
          <p:cNvPr id="9" name="Picture 8" descr="http://congrexprojects.com/images/12c15/esa.jpg?sfvrsn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3" y="4183202"/>
            <a:ext cx="775723" cy="251819"/>
          </a:xfrm>
          <a:prstGeom prst="rect">
            <a:avLst/>
          </a:prstGeom>
          <a:noFill/>
        </p:spPr>
      </p:pic>
      <p:pic>
        <p:nvPicPr>
          <p:cNvPr id="10" name="Picture 10" descr="http://ictr-phe12.web.cern.ch/ICTR-PHE12/images/logos/c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675" y="3881019"/>
            <a:ext cx="521562" cy="352546"/>
          </a:xfrm>
          <a:prstGeom prst="rect">
            <a:avLst/>
          </a:prstGeom>
          <a:noFill/>
        </p:spPr>
      </p:pic>
      <p:pic>
        <p:nvPicPr>
          <p:cNvPr id="11" name="Picture 12" descr="http://www.spacetelescope.org/static/archives/logos/medium/eso_col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2325" y="3780292"/>
            <a:ext cx="447590" cy="453274"/>
          </a:xfrm>
          <a:prstGeom prst="rect">
            <a:avLst/>
          </a:prstGeom>
          <a:noFill/>
        </p:spPr>
      </p:pic>
      <p:grpSp>
        <p:nvGrpSpPr>
          <p:cNvPr id="3" name="Group 45"/>
          <p:cNvGrpSpPr/>
          <p:nvPr/>
        </p:nvGrpSpPr>
        <p:grpSpPr>
          <a:xfrm>
            <a:off x="4420783" y="1700808"/>
            <a:ext cx="4049993" cy="2432030"/>
            <a:chOff x="4644008" y="548680"/>
            <a:chExt cx="4499992" cy="3168352"/>
          </a:xfrm>
        </p:grpSpPr>
        <p:pic>
          <p:nvPicPr>
            <p:cNvPr id="14" name="Picture 2" descr="http://crdo.up.univ-aix.fr/logo/CLARIN-lo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799877"/>
              <a:ext cx="654633" cy="750400"/>
            </a:xfrm>
            <a:prstGeom prst="rect">
              <a:avLst/>
            </a:prstGeom>
            <a:noFill/>
          </p:spPr>
        </p:pic>
        <p:pic>
          <p:nvPicPr>
            <p:cNvPr id="15" name="Picture 4" descr="http://www.gcdh.de/files/cache/0b281aff3bb4aab864ed2cee38cbab0c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4697" y="1048946"/>
              <a:ext cx="1034476" cy="333510"/>
            </a:xfrm>
            <a:prstGeom prst="rect">
              <a:avLst/>
            </a:prstGeom>
            <a:noFill/>
          </p:spPr>
        </p:pic>
        <p:pic>
          <p:nvPicPr>
            <p:cNvPr id="16" name="Picture 6" descr="http://www.eufar.net/images/img/transparent_COPAL_logo_couleur_small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1433" y="798813"/>
              <a:ext cx="1112915" cy="583644"/>
            </a:xfrm>
            <a:prstGeom prst="rect">
              <a:avLst/>
            </a:prstGeom>
            <a:noFill/>
          </p:spPr>
        </p:pic>
        <p:pic>
          <p:nvPicPr>
            <p:cNvPr id="17" name="Picture 8" descr="http://3.bp.blogspot.com/--tMlJmgG9Yc/To2nD_0p2PI/AAAAAAAAACc/DTnNQluhWIg/s1600/e3d_logo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1048946"/>
              <a:ext cx="1094757" cy="583644"/>
            </a:xfrm>
            <a:prstGeom prst="rect">
              <a:avLst/>
            </a:prstGeom>
            <a:noFill/>
          </p:spPr>
        </p:pic>
        <p:pic>
          <p:nvPicPr>
            <p:cNvPr id="18" name="Picture 12" descr="http://www.esonetyellowpages.com/img/emso-logo.pn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216234"/>
              <a:ext cx="1703106" cy="500266"/>
            </a:xfrm>
            <a:prstGeom prst="rect">
              <a:avLst/>
            </a:prstGeom>
            <a:noFill/>
          </p:spPr>
        </p:pic>
        <p:pic>
          <p:nvPicPr>
            <p:cNvPr id="19" name="Picture 2" descr="http://openlandscapes.zalf.de/ImagesWiki/EPOS_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54352" y="2716500"/>
              <a:ext cx="702491" cy="333511"/>
            </a:xfrm>
            <a:prstGeom prst="rect">
              <a:avLst/>
            </a:prstGeom>
            <a:noFill/>
          </p:spPr>
        </p:pic>
        <p:pic>
          <p:nvPicPr>
            <p:cNvPr id="20" name="Picture 14" descr="http://www.iagos.org/lw_resource/datapool/_items/item_224/iagos-eri-logo-blue-on-white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1715968"/>
              <a:ext cx="778053" cy="250133"/>
            </a:xfrm>
            <a:prstGeom prst="rect">
              <a:avLst/>
            </a:prstGeom>
            <a:noFill/>
          </p:spPr>
        </p:pic>
        <p:pic>
          <p:nvPicPr>
            <p:cNvPr id="21" name="Picture 16" descr="http://www.europe-fluxdata.eu/images/default-album/logotransparenticos.gif?sfvrsn=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47451" y="965568"/>
              <a:ext cx="985187" cy="333511"/>
            </a:xfrm>
            <a:prstGeom prst="rect">
              <a:avLst/>
            </a:prstGeom>
            <a:noFill/>
          </p:spPr>
        </p:pic>
        <p:pic>
          <p:nvPicPr>
            <p:cNvPr id="22" name="Picture 2" descr="C:\Users\rmb\Documents\EPCC\Projects\EUDAT\presentations\img_header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16234"/>
              <a:ext cx="903399" cy="41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http://www.nersc.no/sites/www.nersc.no/files/imagecache/one_third/SIOS-logo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966101"/>
              <a:ext cx="872842" cy="667021"/>
            </a:xfrm>
            <a:prstGeom prst="rect">
              <a:avLst/>
            </a:prstGeom>
            <a:noFill/>
          </p:spPr>
        </p:pic>
        <p:pic>
          <p:nvPicPr>
            <p:cNvPr id="24" name="Picture 23" descr="http://t1.gstatic.com/images?q=tbn:ANd9GcRIgE6np5yqCwBHOtk5w18Jdhojn7Qw-uGysTXH-uZuTtHNtB8Kkaf4glr9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2799877"/>
              <a:ext cx="1247039" cy="500266"/>
            </a:xfrm>
            <a:prstGeom prst="rect">
              <a:avLst/>
            </a:prstGeom>
            <a:noFill/>
          </p:spPr>
        </p:pic>
        <p:pic>
          <p:nvPicPr>
            <p:cNvPr id="25" name="Picture 26" descr="http://www.ctaer.com/sites/default/files/styles/large/public/proyectos/logo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52000" y="635848"/>
              <a:ext cx="860360" cy="416888"/>
            </a:xfrm>
            <a:prstGeom prst="rect">
              <a:avLst/>
            </a:prstGeom>
            <a:noFill/>
          </p:spPr>
        </p:pic>
        <p:pic>
          <p:nvPicPr>
            <p:cNvPr id="26" name="Picture 30" descr="http://www.fzu.cz/sites/default/files/imagecache/obr_clanek_odd_nahled/Hiper-Logo_cmyk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2466367"/>
              <a:ext cx="1136636" cy="416888"/>
            </a:xfrm>
            <a:prstGeom prst="rect">
              <a:avLst/>
            </a:prstGeom>
            <a:noFill/>
          </p:spPr>
        </p:pic>
        <p:pic>
          <p:nvPicPr>
            <p:cNvPr id="27" name="Picture 32" descr="http://ung.in.ua/upload/user_files/Infrastructure/Energy/IFMIF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382457"/>
              <a:ext cx="1011122" cy="583644"/>
            </a:xfrm>
            <a:prstGeom prst="rect">
              <a:avLst/>
            </a:prstGeom>
            <a:noFill/>
          </p:spPr>
        </p:pic>
        <p:pic>
          <p:nvPicPr>
            <p:cNvPr id="28" name="Picture 34" descr="http://www.adexcop.com/images/information-center/logomyrrha.png_1.pn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3050011"/>
              <a:ext cx="607705" cy="583644"/>
            </a:xfrm>
            <a:prstGeom prst="rect">
              <a:avLst/>
            </a:prstGeom>
            <a:noFill/>
          </p:spPr>
        </p:pic>
        <p:pic>
          <p:nvPicPr>
            <p:cNvPr id="29" name="Picture 36" descr="http://www.poitou-charentes.inra.fr/var/poitoucharentes/storage/htmlarea/Actualites/ANAEElogo.jp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9524" y="3300144"/>
              <a:ext cx="949004" cy="416888"/>
            </a:xfrm>
            <a:prstGeom prst="rect">
              <a:avLst/>
            </a:prstGeom>
            <a:noFill/>
          </p:spPr>
        </p:pic>
        <p:pic>
          <p:nvPicPr>
            <p:cNvPr id="30" name="Picture 38" descr="http://www.medicaldevice-network.com/uploads/feature/feature97507/2-2.jp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1632590"/>
              <a:ext cx="1005144" cy="583644"/>
            </a:xfrm>
            <a:prstGeom prst="rect">
              <a:avLst/>
            </a:prstGeom>
            <a:noFill/>
          </p:spPr>
        </p:pic>
        <p:pic>
          <p:nvPicPr>
            <p:cNvPr id="31" name="Picture 42" descr="ECRIN - European Clinical Research Infrastructures Network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0209" y="1299079"/>
              <a:ext cx="698275" cy="291997"/>
            </a:xfrm>
            <a:prstGeom prst="rect">
              <a:avLst/>
            </a:prstGeom>
            <a:noFill/>
          </p:spPr>
        </p:pic>
        <p:pic>
          <p:nvPicPr>
            <p:cNvPr id="32" name="Picture 44" descr="Home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798813"/>
              <a:ext cx="919568" cy="520880"/>
            </a:xfrm>
            <a:prstGeom prst="rect">
              <a:avLst/>
            </a:prstGeom>
            <a:noFill/>
          </p:spPr>
        </p:pic>
        <p:pic>
          <p:nvPicPr>
            <p:cNvPr id="33" name="Picture 46" descr="http://193.205.231.137/SZNWeb/site/custResource/cms/EMBRC_horizontal%20110419135309%20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3660" y="1799345"/>
              <a:ext cx="1030631" cy="667021"/>
            </a:xfrm>
            <a:prstGeom prst="rect">
              <a:avLst/>
            </a:prstGeom>
            <a:noFill/>
          </p:spPr>
        </p:pic>
        <p:pic>
          <p:nvPicPr>
            <p:cNvPr id="34" name="Picture 48" descr="http://t0.gstatic.com/images?q=tbn:ANd9GcQHyOTQXkQuO_gfN4Yk0-X9AHeFXWHNHi3NrwCTqZJ-Uw6giEiE&amp;t=1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2216234"/>
              <a:ext cx="853447" cy="216385"/>
            </a:xfrm>
            <a:prstGeom prst="rect">
              <a:avLst/>
            </a:prstGeom>
            <a:noFill/>
          </p:spPr>
        </p:pic>
        <p:pic>
          <p:nvPicPr>
            <p:cNvPr id="35" name="Picture 50" descr="http://www.fmp-berlin.info/typo3temp/pics/0abd907ec4.pn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8832" y="2633122"/>
              <a:ext cx="1098454" cy="416888"/>
            </a:xfrm>
            <a:prstGeom prst="rect">
              <a:avLst/>
            </a:prstGeom>
            <a:noFill/>
          </p:spPr>
        </p:pic>
        <p:pic>
          <p:nvPicPr>
            <p:cNvPr id="36" name="Picture 52" descr="About Euro-BioImagi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4693" y="1966101"/>
              <a:ext cx="1339586" cy="333511"/>
            </a:xfrm>
            <a:prstGeom prst="rect">
              <a:avLst/>
            </a:prstGeom>
            <a:noFill/>
          </p:spPr>
        </p:pic>
        <p:pic>
          <p:nvPicPr>
            <p:cNvPr id="37" name="Picture 56" descr="http://www.designweek.co.uk/Pictures/web/o/z/o/Instruct_Logo_Ne_482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548680"/>
              <a:ext cx="931033" cy="537630"/>
            </a:xfrm>
            <a:prstGeom prst="rect">
              <a:avLst/>
            </a:prstGeom>
            <a:noFill/>
          </p:spPr>
        </p:pic>
        <p:pic>
          <p:nvPicPr>
            <p:cNvPr id="38" name="Picture 58" descr="http://www.hzdr.de/db/Pic?pOid=34721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627" y="2883255"/>
              <a:ext cx="1070151" cy="333511"/>
            </a:xfrm>
            <a:prstGeom prst="rect">
              <a:avLst/>
            </a:prstGeom>
            <a:noFill/>
          </p:spPr>
        </p:pic>
        <p:pic>
          <p:nvPicPr>
            <p:cNvPr id="39" name="Picture 60" descr="http://www.clf.rl.ac.uk/resources/image/jpg/eurofel-150.jpg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5385" y="1299079"/>
              <a:ext cx="960067" cy="385181"/>
            </a:xfrm>
            <a:prstGeom prst="rect">
              <a:avLst/>
            </a:prstGeom>
            <a:noFill/>
          </p:spPr>
        </p:pic>
        <p:pic>
          <p:nvPicPr>
            <p:cNvPr id="40" name="Picture 64" descr="http://ess-scandinavia.eu/templates/theme285/images/logo.pn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2623" y="2382989"/>
              <a:ext cx="814106" cy="462839"/>
            </a:xfrm>
            <a:prstGeom prst="rect">
              <a:avLst/>
            </a:prstGeom>
            <a:noFill/>
          </p:spPr>
        </p:pic>
        <p:pic>
          <p:nvPicPr>
            <p:cNvPr id="41" name="Picture 66" descr="http://static.wix.com/media/9aff89_3e375496467eabe65aadc6c536fa56b5.jpg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5041" y="1549212"/>
              <a:ext cx="1008619" cy="712556"/>
            </a:xfrm>
            <a:prstGeom prst="rect">
              <a:avLst/>
            </a:prstGeom>
            <a:noFill/>
          </p:spPr>
        </p:pic>
        <p:pic>
          <p:nvPicPr>
            <p:cNvPr id="42" name="Picture 68" descr="http://www.lasercenter.vu.lt/nuotrauka.php?subject=projektai&amp;id=15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3050011"/>
              <a:ext cx="543102" cy="323922"/>
            </a:xfrm>
            <a:prstGeom prst="rect">
              <a:avLst/>
            </a:prstGeom>
            <a:noFill/>
          </p:spPr>
        </p:pic>
        <p:pic>
          <p:nvPicPr>
            <p:cNvPr id="43" name="Picture 72" descr="http://www.km3net.org/logo/oldLogo/KM3NeT_logo_web_no_shade.gif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825037" y="1632590"/>
              <a:ext cx="374811" cy="416888"/>
            </a:xfrm>
            <a:prstGeom prst="rect">
              <a:avLst/>
            </a:prstGeom>
            <a:noFill/>
          </p:spPr>
        </p:pic>
        <p:pic>
          <p:nvPicPr>
            <p:cNvPr id="44" name="Picture 43" descr="http://www.ontwerpstudiospanjaard.com/content_images/logos/eatris.jpg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6074" y="1382457"/>
              <a:ext cx="1318146" cy="667021"/>
            </a:xfrm>
            <a:prstGeom prst="rect">
              <a:avLst/>
            </a:prstGeom>
            <a:noFill/>
          </p:spPr>
        </p:pic>
        <p:pic>
          <p:nvPicPr>
            <p:cNvPr id="45" name="Picture 54" descr="http://www.helmholtz-muenchen.de/uploads/pics/Infrafrontier-logo.jpg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6223" y="1882723"/>
              <a:ext cx="665023" cy="500266"/>
            </a:xfrm>
            <a:prstGeom prst="rect">
              <a:avLst/>
            </a:prstGeom>
            <a:noFill/>
          </p:spPr>
        </p:pic>
      </p:grpSp>
      <p:pic>
        <p:nvPicPr>
          <p:cNvPr id="13" name="Picture 4" descr="File:Refractor Cincinnati observatory.jpg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0336" y="4384657"/>
            <a:ext cx="789351" cy="906548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043608" y="2204864"/>
            <a:ext cx="36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13424"/>
                </a:solidFill>
                <a:latin typeface="Arial" pitchFamily="34" charset="0"/>
                <a:cs typeface="Arial" pitchFamily="34" charset="0"/>
              </a:rPr>
              <a:t>Research Infrastructure trends: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Internationalisation</a:t>
            </a:r>
            <a:endParaRPr lang="en-US" sz="1600" dirty="0" smtClean="0">
              <a:solidFill>
                <a:srgbClr val="25408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 Diversification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eu-openscreen.eu/typo3temp/pics/5144786048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860032" y="4581128"/>
            <a:ext cx="432048" cy="43204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508104" y="4509121"/>
            <a:ext cx="28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13424"/>
                </a:solidFill>
                <a:latin typeface="Arial" pitchFamily="34" charset="0"/>
                <a:cs typeface="Arial" pitchFamily="34" charset="0"/>
              </a:rPr>
              <a:t>European </a:t>
            </a:r>
            <a:r>
              <a:rPr lang="en-US" dirty="0" err="1" smtClean="0">
                <a:solidFill>
                  <a:srgbClr val="C13424"/>
                </a:solidFill>
                <a:latin typeface="Arial" pitchFamily="34" charset="0"/>
                <a:cs typeface="Arial" pitchFamily="34" charset="0"/>
              </a:rPr>
              <a:t>Ris</a:t>
            </a:r>
            <a:r>
              <a:rPr lang="en-US" dirty="0" smtClean="0">
                <a:solidFill>
                  <a:srgbClr val="C1342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 Around 500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 € 100 billion investment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1115616" y="5589240"/>
            <a:ext cx="6768752" cy="5040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middle age          19th century          20th century                       21st century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there are hundreds of Research Infrastructures, how many different data management systems are feasible?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13" name="Object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6192688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</a:t>
            </a:r>
            <a:r>
              <a:rPr lang="fi-FI" dirty="0" err="1" smtClean="0"/>
              <a:t>trends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FEEFC-FC4F-4B0F-8C84-0DD2AE8106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539552" y="1484784"/>
            <a:ext cx="345638" cy="2532102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8"/>
          <p:cNvSpPr/>
          <p:nvPr/>
        </p:nvSpPr>
        <p:spPr>
          <a:xfrm rot="16200000" flipV="1">
            <a:off x="1211806" y="1103141"/>
            <a:ext cx="2327899" cy="3499589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ight Arrow 39"/>
          <p:cNvSpPr/>
          <p:nvPr/>
        </p:nvSpPr>
        <p:spPr>
          <a:xfrm>
            <a:off x="625962" y="3894365"/>
            <a:ext cx="3802022" cy="3267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Increasing complexity and variety</a:t>
            </a:r>
            <a:endParaRPr lang="en-US" sz="1200" dirty="0"/>
          </a:p>
        </p:txBody>
      </p:sp>
      <p:sp>
        <p:nvSpPr>
          <p:cNvPr id="41" name="Moon 40"/>
          <p:cNvSpPr/>
          <p:nvPr/>
        </p:nvSpPr>
        <p:spPr>
          <a:xfrm rot="13554655">
            <a:off x="3173957" y="2067613"/>
            <a:ext cx="111258" cy="1485398"/>
          </a:xfrm>
          <a:prstGeom prst="moon">
            <a:avLst>
              <a:gd name="adj" fmla="val 24489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gonal Stripe 41"/>
          <p:cNvSpPr/>
          <p:nvPr/>
        </p:nvSpPr>
        <p:spPr>
          <a:xfrm rot="6044574" flipH="1" flipV="1">
            <a:off x="3587005" y="1705796"/>
            <a:ext cx="434996" cy="577123"/>
          </a:xfrm>
          <a:prstGeom prst="diagStripe">
            <a:avLst>
              <a:gd name="adj" fmla="val 8935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1986" y="3485962"/>
            <a:ext cx="478362" cy="157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Gigabytes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1986" y="3113170"/>
            <a:ext cx="590392" cy="192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Terabytes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1986" y="2705467"/>
            <a:ext cx="725660" cy="22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Petabytes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986" y="2271579"/>
            <a:ext cx="771019" cy="26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Exabytes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1986" y="1811507"/>
            <a:ext cx="1061675" cy="305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Zettabytes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1378" y="2652495"/>
            <a:ext cx="1401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Exponential growth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499992" y="1700808"/>
            <a:ext cx="4120562" cy="864096"/>
            <a:chOff x="4499992" y="3284984"/>
            <a:chExt cx="4120562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2" descr="http://t1.gstatic.com/images?q=tbn:ANd9GcSBzDixZXOSeXJ_h2duij_erXBaTF0ab5p5VFVFmvmsY0vbUkzNnToLVcU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324589"/>
              <a:ext cx="591630" cy="752483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1" name="Picture 18" descr="http://wwwhome.cs.utwente.nl/%7Ehiemstra/wp-content/ercim89_co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1665" y="3324588"/>
              <a:ext cx="561019" cy="752484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2" name="Picture 16" descr="https://encrypted-tbn1.gstatic.com/images?q=tbn:ANd9GcS6HPFVRkPNaa6leY0OpronOD8UVEFlxTtCamZE7D4sJEZz3VqpC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2727" y="3324589"/>
              <a:ext cx="610166" cy="752483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3" name="Picture 8" descr="http://rgr-static1.tangentlabs.co.uk/images/bau/97815915/9781591588870/0/0/plain/data-deluge-can-libraries-cope-with-e-scienc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42936" y="3301843"/>
              <a:ext cx="543676" cy="77522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4" name="Picture 10" descr="http://www.isgtw.org/sites/default/files/PopularScience_DataIsPower_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6655" y="3284984"/>
              <a:ext cx="623642" cy="792087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5" name="Picture 6" descr="http://magazine.amstat.org/wp-content/uploads/2012/04/MAM_Poster_201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0340" y="3324588"/>
              <a:ext cx="652061" cy="752484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6" name="Picture 12" descr="http://nearshoreamericas.com/wp-content/uploads/2012/02/premi_big-data_cover-j-220x3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42444" y="3364193"/>
              <a:ext cx="550861" cy="71287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7" name="Picture 14" descr="http://farm3.static.flickr.com/2685/4461757843_7869b5d691.jpg"/>
            <p:cNvPicPr>
              <a:picLocks noChangeAspect="1" noChangeArrowheads="1"/>
            </p:cNvPicPr>
            <p:nvPr/>
          </p:nvPicPr>
          <p:blipFill>
            <a:blip r:embed="rId10" cstate="print"/>
            <a:srcRect l="15120" t="1890" r="13061" b="3611"/>
            <a:stretch>
              <a:fillRect/>
            </a:stretch>
          </p:blipFill>
          <p:spPr bwMode="auto">
            <a:xfrm>
              <a:off x="7596336" y="3356992"/>
              <a:ext cx="570892" cy="71287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8" name="Picture 4" descr="http://www.visualisingdata.com/blog/wp-content/uploads/2010/03/DataDelug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28384" y="3409138"/>
              <a:ext cx="592170" cy="739942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</p:grpSp>
      <p:sp>
        <p:nvSpPr>
          <p:cNvPr id="69" name="TextBox 68"/>
          <p:cNvSpPr txBox="1"/>
          <p:nvPr/>
        </p:nvSpPr>
        <p:spPr>
          <a:xfrm>
            <a:off x="4860032" y="2780928"/>
            <a:ext cx="4344459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Where to store it?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How to find it?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How to make the most of it?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1115616" y="4437112"/>
            <a:ext cx="2771800" cy="1800200"/>
            <a:chOff x="4644008" y="548680"/>
            <a:chExt cx="4499992" cy="3168352"/>
          </a:xfrm>
        </p:grpSpPr>
        <p:pic>
          <p:nvPicPr>
            <p:cNvPr id="71" name="Picture 2" descr="http://crdo.up.univ-aix.fr/logo/CLARIN-logo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799877"/>
              <a:ext cx="654633" cy="750400"/>
            </a:xfrm>
            <a:prstGeom prst="rect">
              <a:avLst/>
            </a:prstGeom>
            <a:noFill/>
          </p:spPr>
        </p:pic>
        <p:pic>
          <p:nvPicPr>
            <p:cNvPr id="72" name="Picture 4" descr="http://www.gcdh.de/files/cache/0b281aff3bb4aab864ed2cee38cbab0c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4697" y="1048946"/>
              <a:ext cx="1034476" cy="333510"/>
            </a:xfrm>
            <a:prstGeom prst="rect">
              <a:avLst/>
            </a:prstGeom>
            <a:noFill/>
          </p:spPr>
        </p:pic>
        <p:pic>
          <p:nvPicPr>
            <p:cNvPr id="73" name="Picture 6" descr="http://www.eufar.net/images/img/transparent_COPAL_logo_couleur_small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1433" y="798813"/>
              <a:ext cx="1112915" cy="583644"/>
            </a:xfrm>
            <a:prstGeom prst="rect">
              <a:avLst/>
            </a:prstGeom>
            <a:noFill/>
          </p:spPr>
        </p:pic>
        <p:pic>
          <p:nvPicPr>
            <p:cNvPr id="74" name="Picture 8" descr="http://3.bp.blogspot.com/--tMlJmgG9Yc/To2nD_0p2PI/AAAAAAAAACc/DTnNQluhWIg/s1600/e3d_logo.pn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1048946"/>
              <a:ext cx="1094757" cy="583644"/>
            </a:xfrm>
            <a:prstGeom prst="rect">
              <a:avLst/>
            </a:prstGeom>
            <a:noFill/>
          </p:spPr>
        </p:pic>
        <p:pic>
          <p:nvPicPr>
            <p:cNvPr id="75" name="Picture 12" descr="http://www.esonetyellowpages.com/img/emso-logo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216234"/>
              <a:ext cx="1703106" cy="500266"/>
            </a:xfrm>
            <a:prstGeom prst="rect">
              <a:avLst/>
            </a:prstGeom>
            <a:noFill/>
          </p:spPr>
        </p:pic>
        <p:pic>
          <p:nvPicPr>
            <p:cNvPr id="76" name="Picture 2" descr="http://openlandscapes.zalf.de/ImagesWiki/EPOS_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54352" y="2716500"/>
              <a:ext cx="702491" cy="333511"/>
            </a:xfrm>
            <a:prstGeom prst="rect">
              <a:avLst/>
            </a:prstGeom>
            <a:noFill/>
          </p:spPr>
        </p:pic>
        <p:pic>
          <p:nvPicPr>
            <p:cNvPr id="77" name="Picture 14" descr="http://www.iagos.org/lw_resource/datapool/_items/item_224/iagos-eri-logo-blue-on-white.pn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1715968"/>
              <a:ext cx="778053" cy="250133"/>
            </a:xfrm>
            <a:prstGeom prst="rect">
              <a:avLst/>
            </a:prstGeom>
            <a:noFill/>
          </p:spPr>
        </p:pic>
        <p:pic>
          <p:nvPicPr>
            <p:cNvPr id="78" name="Picture 16" descr="http://www.europe-fluxdata.eu/images/default-album/logotransparenticos.gif?sfvrsn=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47451" y="965568"/>
              <a:ext cx="985187" cy="333511"/>
            </a:xfrm>
            <a:prstGeom prst="rect">
              <a:avLst/>
            </a:prstGeom>
            <a:noFill/>
          </p:spPr>
        </p:pic>
        <p:pic>
          <p:nvPicPr>
            <p:cNvPr id="79" name="Picture 2" descr="C:\Users\rmb\Documents\EPCC\Projects\EUDAT\presentations\img_header.pn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16234"/>
              <a:ext cx="903399" cy="41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8" descr="http://www.nersc.no/sites/www.nersc.no/files/imagecache/one_third/SIOS-logo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966101"/>
              <a:ext cx="872842" cy="667021"/>
            </a:xfrm>
            <a:prstGeom prst="rect">
              <a:avLst/>
            </a:prstGeom>
            <a:noFill/>
          </p:spPr>
        </p:pic>
        <p:pic>
          <p:nvPicPr>
            <p:cNvPr id="81" name="Picture 80" descr="http://t1.gstatic.com/images?q=tbn:ANd9GcRIgE6np5yqCwBHOtk5w18Jdhojn7Qw-uGysTXH-uZuTtHNtB8Kkaf4glr9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2799877"/>
              <a:ext cx="1247039" cy="500266"/>
            </a:xfrm>
            <a:prstGeom prst="rect">
              <a:avLst/>
            </a:prstGeom>
            <a:noFill/>
          </p:spPr>
        </p:pic>
        <p:pic>
          <p:nvPicPr>
            <p:cNvPr id="82" name="Picture 26" descr="http://www.ctaer.com/sites/default/files/styles/large/public/proyectos/logo.jp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52000" y="635848"/>
              <a:ext cx="860360" cy="416888"/>
            </a:xfrm>
            <a:prstGeom prst="rect">
              <a:avLst/>
            </a:prstGeom>
            <a:noFill/>
          </p:spPr>
        </p:pic>
        <p:pic>
          <p:nvPicPr>
            <p:cNvPr id="83" name="Picture 30" descr="http://www.fzu.cz/sites/default/files/imagecache/obr_clanek_odd_nahled/Hiper-Logo_cmyk.jp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2466367"/>
              <a:ext cx="1136636" cy="416888"/>
            </a:xfrm>
            <a:prstGeom prst="rect">
              <a:avLst/>
            </a:prstGeom>
            <a:noFill/>
          </p:spPr>
        </p:pic>
        <p:pic>
          <p:nvPicPr>
            <p:cNvPr id="84" name="Picture 32" descr="http://ung.in.ua/upload/user_files/Infrastructure/Energy/IFMIF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382457"/>
              <a:ext cx="1011122" cy="583644"/>
            </a:xfrm>
            <a:prstGeom prst="rect">
              <a:avLst/>
            </a:prstGeom>
            <a:noFill/>
          </p:spPr>
        </p:pic>
        <p:pic>
          <p:nvPicPr>
            <p:cNvPr id="85" name="Picture 34" descr="http://www.adexcop.com/images/information-center/logomyrrha.png_1.pn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3050011"/>
              <a:ext cx="607705" cy="583644"/>
            </a:xfrm>
            <a:prstGeom prst="rect">
              <a:avLst/>
            </a:prstGeom>
            <a:noFill/>
          </p:spPr>
        </p:pic>
        <p:pic>
          <p:nvPicPr>
            <p:cNvPr id="86" name="Picture 36" descr="http://www.poitou-charentes.inra.fr/var/poitoucharentes/storage/htmlarea/Actualites/ANAEElogo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9524" y="3300144"/>
              <a:ext cx="949004" cy="416888"/>
            </a:xfrm>
            <a:prstGeom prst="rect">
              <a:avLst/>
            </a:prstGeom>
            <a:noFill/>
          </p:spPr>
        </p:pic>
        <p:pic>
          <p:nvPicPr>
            <p:cNvPr id="87" name="Picture 38" descr="http://www.medicaldevice-network.com/uploads/feature/feature97507/2-2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1632590"/>
              <a:ext cx="1005144" cy="583644"/>
            </a:xfrm>
            <a:prstGeom prst="rect">
              <a:avLst/>
            </a:prstGeom>
            <a:noFill/>
          </p:spPr>
        </p:pic>
        <p:pic>
          <p:nvPicPr>
            <p:cNvPr id="88" name="Picture 42" descr="ECRIN - European Clinical Research Infrastructures Network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0209" y="1299079"/>
              <a:ext cx="698275" cy="291997"/>
            </a:xfrm>
            <a:prstGeom prst="rect">
              <a:avLst/>
            </a:prstGeom>
            <a:noFill/>
          </p:spPr>
        </p:pic>
        <p:pic>
          <p:nvPicPr>
            <p:cNvPr id="89" name="Picture 44" descr="Home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798813"/>
              <a:ext cx="919568" cy="520880"/>
            </a:xfrm>
            <a:prstGeom prst="rect">
              <a:avLst/>
            </a:prstGeom>
            <a:noFill/>
          </p:spPr>
        </p:pic>
        <p:pic>
          <p:nvPicPr>
            <p:cNvPr id="90" name="Picture 46" descr="http://193.205.231.137/SZNWeb/site/custResource/cms/EMBRC_horizontal%20110419135309%20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3660" y="1799345"/>
              <a:ext cx="1030631" cy="667021"/>
            </a:xfrm>
            <a:prstGeom prst="rect">
              <a:avLst/>
            </a:prstGeom>
            <a:noFill/>
          </p:spPr>
        </p:pic>
        <p:pic>
          <p:nvPicPr>
            <p:cNvPr id="91" name="Picture 48" descr="http://t0.gstatic.com/images?q=tbn:ANd9GcQHyOTQXkQuO_gfN4Yk0-X9AHeFXWHNHi3NrwCTqZJ-Uw6giEiE&amp;t=1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2216234"/>
              <a:ext cx="853447" cy="216385"/>
            </a:xfrm>
            <a:prstGeom prst="rect">
              <a:avLst/>
            </a:prstGeom>
            <a:noFill/>
          </p:spPr>
        </p:pic>
        <p:pic>
          <p:nvPicPr>
            <p:cNvPr id="92" name="Picture 50" descr="http://www.fmp-berlin.info/typo3temp/pics/0abd907ec4.png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8832" y="2633122"/>
              <a:ext cx="1098454" cy="416888"/>
            </a:xfrm>
            <a:prstGeom prst="rect">
              <a:avLst/>
            </a:prstGeom>
            <a:noFill/>
          </p:spPr>
        </p:pic>
        <p:pic>
          <p:nvPicPr>
            <p:cNvPr id="93" name="Picture 52" descr="About Euro-BioImagin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4693" y="1966101"/>
              <a:ext cx="1339586" cy="333511"/>
            </a:xfrm>
            <a:prstGeom prst="rect">
              <a:avLst/>
            </a:prstGeom>
            <a:noFill/>
          </p:spPr>
        </p:pic>
        <p:pic>
          <p:nvPicPr>
            <p:cNvPr id="94" name="Picture 56" descr="http://www.designweek.co.uk/Pictures/web/o/z/o/Instruct_Logo_Ne_482.jpg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548680"/>
              <a:ext cx="931033" cy="537630"/>
            </a:xfrm>
            <a:prstGeom prst="rect">
              <a:avLst/>
            </a:prstGeom>
            <a:noFill/>
          </p:spPr>
        </p:pic>
        <p:pic>
          <p:nvPicPr>
            <p:cNvPr id="95" name="Picture 58" descr="http://www.hzdr.de/db/Pic?pOid=34721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627" y="2883255"/>
              <a:ext cx="1070151" cy="333511"/>
            </a:xfrm>
            <a:prstGeom prst="rect">
              <a:avLst/>
            </a:prstGeom>
            <a:noFill/>
          </p:spPr>
        </p:pic>
        <p:pic>
          <p:nvPicPr>
            <p:cNvPr id="96" name="Picture 60" descr="http://www.clf.rl.ac.uk/resources/image/jpg/eurofel-150.jp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5385" y="1299079"/>
              <a:ext cx="960067" cy="385181"/>
            </a:xfrm>
            <a:prstGeom prst="rect">
              <a:avLst/>
            </a:prstGeom>
            <a:noFill/>
          </p:spPr>
        </p:pic>
        <p:pic>
          <p:nvPicPr>
            <p:cNvPr id="97" name="Picture 64" descr="http://ess-scandinavia.eu/templates/theme285/images/logo.png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2623" y="2382989"/>
              <a:ext cx="814106" cy="462839"/>
            </a:xfrm>
            <a:prstGeom prst="rect">
              <a:avLst/>
            </a:prstGeom>
            <a:noFill/>
          </p:spPr>
        </p:pic>
        <p:pic>
          <p:nvPicPr>
            <p:cNvPr id="98" name="Picture 66" descr="http://static.wix.com/media/9aff89_3e375496467eabe65aadc6c536fa56b5.jpg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5041" y="1549212"/>
              <a:ext cx="1008619" cy="712556"/>
            </a:xfrm>
            <a:prstGeom prst="rect">
              <a:avLst/>
            </a:prstGeom>
            <a:noFill/>
          </p:spPr>
        </p:pic>
        <p:pic>
          <p:nvPicPr>
            <p:cNvPr id="99" name="Picture 98" descr="http://www.lasercenter.vu.lt/nuotrauka.php?subject=projektai&amp;id=15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3050011"/>
              <a:ext cx="543102" cy="323922"/>
            </a:xfrm>
            <a:prstGeom prst="rect">
              <a:avLst/>
            </a:prstGeom>
            <a:noFill/>
          </p:spPr>
        </p:pic>
        <p:pic>
          <p:nvPicPr>
            <p:cNvPr id="100" name="Picture 72" descr="http://www.km3net.org/logo/oldLogo/KM3NeT_logo_web_no_shade.gif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7825037" y="1632590"/>
              <a:ext cx="374811" cy="416888"/>
            </a:xfrm>
            <a:prstGeom prst="rect">
              <a:avLst/>
            </a:prstGeom>
            <a:noFill/>
          </p:spPr>
        </p:pic>
        <p:pic>
          <p:nvPicPr>
            <p:cNvPr id="101" name="Picture 100" descr="http://www.ontwerpstudiospanjaard.com/content_images/logos/eatris.jpg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6074" y="1382457"/>
              <a:ext cx="1318146" cy="667021"/>
            </a:xfrm>
            <a:prstGeom prst="rect">
              <a:avLst/>
            </a:prstGeom>
            <a:noFill/>
          </p:spPr>
        </p:pic>
        <p:pic>
          <p:nvPicPr>
            <p:cNvPr id="102" name="Picture 54" descr="http://www.helmholtz-muenchen.de/uploads/pics/Infrafrontier-logo.jpg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6223" y="1882723"/>
              <a:ext cx="665023" cy="500266"/>
            </a:xfrm>
            <a:prstGeom prst="rect">
              <a:avLst/>
            </a:prstGeom>
            <a:noFill/>
          </p:spPr>
        </p:pic>
      </p:grpSp>
      <p:pic>
        <p:nvPicPr>
          <p:cNvPr id="104" name="Picture 103" descr="puzzle-ready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5364088" y="4653136"/>
            <a:ext cx="2455297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/>
      <p:bldP spid="44" grpId="0"/>
      <p:bldP spid="45" grpId="0"/>
      <p:bldP spid="46" grpId="0"/>
      <p:bldP spid="47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/>
          <p:nvPr/>
        </p:nvGrpSpPr>
        <p:grpSpPr>
          <a:xfrm>
            <a:off x="1475656" y="2420888"/>
            <a:ext cx="432048" cy="3384376"/>
            <a:chOff x="1103160" y="2034655"/>
            <a:chExt cx="432048" cy="3384376"/>
          </a:xfrm>
        </p:grpSpPr>
        <p:sp>
          <p:nvSpPr>
            <p:cNvPr id="93" name="Rectangle 92"/>
            <p:cNvSpPr/>
            <p:nvPr/>
          </p:nvSpPr>
          <p:spPr>
            <a:xfrm>
              <a:off x="1103160" y="2034655"/>
              <a:ext cx="432048" cy="3384376"/>
            </a:xfrm>
            <a:prstGeom prst="rect">
              <a:avLst/>
            </a:prstGeom>
            <a:solidFill>
              <a:srgbClr val="F597B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1040903" y="3603732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smtClean="0">
                  <a:latin typeface="Arial Black" pitchFamily="34" charset="0"/>
                </a:rPr>
                <a:t>Trust</a:t>
              </a:r>
              <a:endParaRPr lang="en-US" sz="1000" b="1">
                <a:latin typeface="Arial Black" pitchFamily="34" charset="0"/>
              </a:endParaRPr>
            </a:p>
          </p:txBody>
        </p:sp>
      </p:grpSp>
      <p:grpSp>
        <p:nvGrpSpPr>
          <p:cNvPr id="3" name="Group 105"/>
          <p:cNvGrpSpPr/>
          <p:nvPr/>
        </p:nvGrpSpPr>
        <p:grpSpPr>
          <a:xfrm>
            <a:off x="971600" y="2420888"/>
            <a:ext cx="432048" cy="3384376"/>
            <a:chOff x="251520" y="2348880"/>
            <a:chExt cx="432048" cy="3384376"/>
          </a:xfrm>
        </p:grpSpPr>
        <p:sp>
          <p:nvSpPr>
            <p:cNvPr id="95" name="Rectangle 94"/>
            <p:cNvSpPr/>
            <p:nvPr/>
          </p:nvSpPr>
          <p:spPr>
            <a:xfrm>
              <a:off x="251520" y="2348880"/>
              <a:ext cx="432048" cy="3384376"/>
            </a:xfrm>
            <a:prstGeom prst="rect">
              <a:avLst/>
            </a:prstGeom>
            <a:solidFill>
              <a:srgbClr val="E4BB3D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-122106" y="3890637"/>
              <a:ext cx="1152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smtClean="0">
                  <a:latin typeface="Arial Black" pitchFamily="34" charset="0"/>
                </a:rPr>
                <a:t>Data Curation</a:t>
              </a:r>
              <a:endParaRPr lang="en-US" sz="1000" b="1">
                <a:latin typeface="Arial Black" pitchFamily="34" charset="0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979712" y="5157192"/>
            <a:ext cx="2808312" cy="504056"/>
          </a:xfrm>
          <a:prstGeom prst="rect">
            <a:avLst/>
          </a:prstGeom>
          <a:solidFill>
            <a:srgbClr val="669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 Black" pitchFamily="34" charset="0"/>
              </a:rPr>
              <a:t>Common Data Services</a:t>
            </a:r>
            <a:endParaRPr lang="en-US" sz="1000" dirty="0">
              <a:latin typeface="Arial Black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47864" y="2564904"/>
            <a:ext cx="1368152" cy="504056"/>
          </a:xfrm>
          <a:prstGeom prst="rect">
            <a:avLst/>
          </a:prstGeom>
          <a:solidFill>
            <a:srgbClr val="49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 Black" pitchFamily="34" charset="0"/>
              </a:rPr>
              <a:t>Users</a:t>
            </a:r>
            <a:endParaRPr lang="en-US" sz="1000">
              <a:latin typeface="Arial Black" pitchFamily="34" charset="0"/>
            </a:endParaRPr>
          </a:p>
        </p:txBody>
      </p:sp>
      <p:sp>
        <p:nvSpPr>
          <p:cNvPr id="101" name="Rectangular Callout 100"/>
          <p:cNvSpPr/>
          <p:nvPr/>
        </p:nvSpPr>
        <p:spPr>
          <a:xfrm>
            <a:off x="4860032" y="2492896"/>
            <a:ext cx="1872208" cy="504056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functionalities, data capture &amp; transfer, virtual research environments</a:t>
            </a:r>
            <a:endParaRPr lang="en-U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ular Callout 103"/>
          <p:cNvSpPr/>
          <p:nvPr/>
        </p:nvSpPr>
        <p:spPr>
          <a:xfrm>
            <a:off x="4860032" y="5085184"/>
            <a:ext cx="1872208" cy="504056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Persistent storage, identification, authenticity, workflow execution, mining</a:t>
            </a:r>
            <a:endParaRPr lang="en-U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2339752" y="3068960"/>
            <a:ext cx="720080" cy="2088232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0F75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451956" y="3068960"/>
            <a:ext cx="495672" cy="783704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0F75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979712" y="2564904"/>
            <a:ext cx="1368152" cy="504056"/>
          </a:xfrm>
          <a:prstGeom prst="rect">
            <a:avLst/>
          </a:prstGeom>
          <a:solidFill>
            <a:srgbClr val="A1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Black" pitchFamily="34" charset="0"/>
              </a:rPr>
              <a:t>Data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Black" pitchFamily="34" charset="0"/>
              </a:rPr>
              <a:t>Generators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6" name="Down Arrow 115"/>
          <p:cNvSpPr/>
          <p:nvPr/>
        </p:nvSpPr>
        <p:spPr>
          <a:xfrm rot="10800000">
            <a:off x="3707904" y="3034800"/>
            <a:ext cx="720080" cy="2088232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669B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 rot="10800000">
            <a:off x="3820108" y="4402800"/>
            <a:ext cx="495672" cy="720000"/>
          </a:xfrm>
          <a:prstGeom prst="downArrow">
            <a:avLst>
              <a:gd name="adj1" fmla="val 65432"/>
              <a:gd name="adj2" fmla="val 32584"/>
            </a:avLst>
          </a:prstGeom>
          <a:solidFill>
            <a:srgbClr val="669B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79712" y="3861048"/>
            <a:ext cx="2808312" cy="504056"/>
          </a:xfrm>
          <a:prstGeom prst="rect">
            <a:avLst/>
          </a:prstGeom>
          <a:solidFill>
            <a:srgbClr val="65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Arial Black" pitchFamily="34" charset="0"/>
              </a:rPr>
              <a:t>Community Support Services</a:t>
            </a:r>
            <a:endParaRPr lang="en-US" sz="1000">
              <a:latin typeface="Arial Black" pitchFamily="34" charset="0"/>
            </a:endParaRPr>
          </a:p>
        </p:txBody>
      </p:sp>
      <p:sp>
        <p:nvSpPr>
          <p:cNvPr id="103" name="Rectangular Callout 102"/>
          <p:cNvSpPr/>
          <p:nvPr/>
        </p:nvSpPr>
        <p:spPr>
          <a:xfrm>
            <a:off x="4860032" y="3789040"/>
            <a:ext cx="1872208" cy="504056"/>
          </a:xfrm>
          <a:prstGeom prst="wedgeRectCallout">
            <a:avLst>
              <a:gd name="adj1" fmla="val -70858"/>
              <a:gd name="adj2" fmla="val 30013"/>
            </a:avLst>
          </a:prstGeom>
          <a:solidFill>
            <a:srgbClr val="A1BBD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discovery &amp; navigation, workflow generation, annotation, interpretability</a:t>
            </a:r>
            <a:endParaRPr lang="en-U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Collaborative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 </a:t>
            </a: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Infrastructure</a:t>
            </a: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-A </a:t>
            </a:r>
            <a:r>
              <a:rPr lang="es-ES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framework</a:t>
            </a:r>
            <a:r>
              <a:rPr lang="es-ES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lang="es-ES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lang="es-ES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future</a:t>
            </a:r>
            <a:r>
              <a:rPr lang="es-ES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? -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56992"/>
            <a:ext cx="1290637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416824" cy="521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20080"/>
          </a:xfrm>
        </p:spPr>
        <p:txBody>
          <a:bodyPr>
            <a:normAutofit/>
          </a:bodyPr>
          <a:lstStyle/>
          <a:p>
            <a:r>
              <a:rPr lang="fi-FI" dirty="0" err="1" smtClean="0"/>
              <a:t>Consortium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12334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pPr>
              <a:defRPr/>
            </a:pPr>
            <a:fld id="{918FEEFC-FC4F-4B0F-8C84-0DD2AE81069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30" descr="MPI-P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4105200"/>
            <a:ext cx="22145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tfc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0875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ern-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\\popeda\winhome\lecarpen\My Documents\My Pictures\vmaatg200909212241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936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INECA">
            <a:hlinkClick r:id="rId6" tooltip="CINECA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501008"/>
            <a:ext cx="676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Epcc 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772816"/>
            <a:ext cx="1079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SARA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2348880"/>
            <a:ext cx="14398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Government Site Builder Standardlösu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284984"/>
            <a:ext cx="211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Centre Informatique National de l'Enseignement Supérieur">
            <a:hlinkClick r:id="rId13" tooltip="Centre Informatique National de l'Enseignement Supérieur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1556792"/>
            <a:ext cx="742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Hom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08513" y="2736775"/>
            <a:ext cx="14398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UC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040" y="5805264"/>
            <a:ext cx="1295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 descr="Logo RedIRI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83768" y="5949280"/>
            <a:ext cx="1666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RZG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51163" y="3240012"/>
            <a:ext cx="12969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http://www.mpimet.mpg.de/fileadmin/template/mpimet2010/img/logo_mpimet_2010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64288" y="3501008"/>
            <a:ext cx="18716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4" descr="KIT-Homepage">
            <a:hlinkClick r:id="rId24" tooltip="KIT-Logo - Link to KIT-Homepage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3528" y="4869160"/>
            <a:ext cx="1168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8" descr="EKUT 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00675" y="5040237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0" descr="Umweltbundesamt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84775" y="3384475"/>
            <a:ext cx="18002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3" descr="C:\Users\lecarpen\AppData\Local\Microsoft\Windows\Temporary Internet Files\Content.Outlook\IJGOWD92\logo-sigma-stor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32250" y="1873175"/>
            <a:ext cx="12239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 descr="DKRZ logo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192838" y="2376412"/>
            <a:ext cx="1746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 descr="C:\Users\lecarpen\AppData\Local\Microsoft\Windows\Temporary Internet Files\Content.Outlook\IJGOWD92\logo-uk-bw-300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72338" y="4824337"/>
            <a:ext cx="8064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C:\Users\lecarpen\AppData\Local\Microsoft\Windows\Temporary Internet Files\Content.Outlook\IJGOWD92\logo_ingv_scritta_abbr_2cm.ti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63888" y="5157192"/>
            <a:ext cx="720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t2.gstatic.com/images?q=tbn:ANd9GcTVZ73KS7kQG0DKlichujzFF1Ekk9CAJOsIXsQWek0LQlEaB5kZRA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59225" y="3786112"/>
            <a:ext cx="17287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56e18901-d122-4590-9d09-307fa80634b5" descr="17DF36CC-23A4-43C4-878A-D127A5AD990F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172400" y="2132856"/>
            <a:ext cx="8143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man.poznan.pl/online/img/pcss_logo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23528" y="4149080"/>
            <a:ext cx="1619672" cy="586946"/>
          </a:xfrm>
          <a:prstGeom prst="rect">
            <a:avLst/>
          </a:prstGeom>
          <a:noFill/>
        </p:spPr>
      </p:pic>
      <p:pic>
        <p:nvPicPr>
          <p:cNvPr id="29" name="Picture 12" descr="http://www.bsc.es/media/280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71786" y="2492896"/>
            <a:ext cx="1924646" cy="5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28800"/>
            <a:ext cx="8867329" cy="4497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EPOS</a:t>
            </a:r>
            <a:r>
              <a:rPr lang="en-GB" dirty="0"/>
              <a:t>: European Plate Observatory </a:t>
            </a:r>
            <a:r>
              <a:rPr lang="en-GB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GB" b="1" dirty="0"/>
              <a:t>CLARIN</a:t>
            </a:r>
            <a:r>
              <a:rPr lang="en-GB" dirty="0"/>
              <a:t>: Common Language Resources and Technology </a:t>
            </a:r>
            <a:r>
              <a:rPr lang="en-GB" dirty="0" smtClean="0"/>
              <a:t>Infrastructure</a:t>
            </a:r>
          </a:p>
          <a:p>
            <a:pPr>
              <a:lnSpc>
                <a:spcPct val="120000"/>
              </a:lnSpc>
            </a:pPr>
            <a:r>
              <a:rPr lang="en-GB" b="1" dirty="0"/>
              <a:t>ENES</a:t>
            </a:r>
            <a:r>
              <a:rPr lang="en-GB" dirty="0"/>
              <a:t>: Service for Climate Modelling in </a:t>
            </a:r>
            <a:r>
              <a:rPr lang="en-GB" dirty="0" smtClean="0"/>
              <a:t>Europe</a:t>
            </a:r>
          </a:p>
          <a:p>
            <a:pPr>
              <a:lnSpc>
                <a:spcPct val="120000"/>
              </a:lnSpc>
            </a:pPr>
            <a:r>
              <a:rPr lang="en-GB" b="1" dirty="0" err="1"/>
              <a:t>LifeWatch</a:t>
            </a:r>
            <a:r>
              <a:rPr lang="en-GB" dirty="0"/>
              <a:t>: </a:t>
            </a:r>
            <a:r>
              <a:rPr lang="en-GB" dirty="0" err="1" smtClean="0"/>
              <a:t>Biodoversity</a:t>
            </a:r>
            <a:r>
              <a:rPr lang="en-GB" dirty="0" smtClean="0"/>
              <a:t> Data </a:t>
            </a:r>
            <a:r>
              <a:rPr lang="en-GB" dirty="0"/>
              <a:t>and </a:t>
            </a:r>
            <a:r>
              <a:rPr lang="en-GB" dirty="0" smtClean="0"/>
              <a:t>Observatories</a:t>
            </a:r>
          </a:p>
          <a:p>
            <a:pPr>
              <a:lnSpc>
                <a:spcPct val="120000"/>
              </a:lnSpc>
            </a:pPr>
            <a:r>
              <a:rPr lang="en-GB" b="1" dirty="0"/>
              <a:t>VPH</a:t>
            </a:r>
            <a:r>
              <a:rPr lang="en-GB" dirty="0"/>
              <a:t>: The Virtual Physiological </a:t>
            </a:r>
            <a:r>
              <a:rPr lang="en-GB" dirty="0" smtClean="0"/>
              <a:t>Human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All share common challenges: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Reference models and architectures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Persistent data identifiers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Metadata management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Distributed data sources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Data interoperability</a:t>
            </a: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6" y="3068960"/>
            <a:ext cx="15928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528304"/>
            <a:ext cx="12096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research communities on Board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-2741"/>
          <a:stretch/>
        </p:blipFill>
        <p:spPr bwMode="auto">
          <a:xfrm>
            <a:off x="4991019" y="4392009"/>
            <a:ext cx="2677325" cy="119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72" y="2747279"/>
            <a:ext cx="1579361" cy="111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-1" r="1629" b="7154"/>
          <a:stretch/>
        </p:blipFill>
        <p:spPr bwMode="auto">
          <a:xfrm>
            <a:off x="6408496" y="5229200"/>
            <a:ext cx="26280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18FEEFC-FC4F-4B0F-8C84-0DD2AE8106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SC Powerpoint template 2012">
  <a:themeElements>
    <a:clrScheme name="CSC_powerpoint">
      <a:dk1>
        <a:sysClr val="windowText" lastClr="000000"/>
      </a:dk1>
      <a:lt1>
        <a:sysClr val="window" lastClr="FFFFFF"/>
      </a:lt1>
      <a:dk2>
        <a:srgbClr val="007581"/>
      </a:dk2>
      <a:lt2>
        <a:srgbClr val="8C1B54"/>
      </a:lt2>
      <a:accent1>
        <a:srgbClr val="525E66"/>
      </a:accent1>
      <a:accent2>
        <a:srgbClr val="4B247B"/>
      </a:accent2>
      <a:accent3>
        <a:srgbClr val="1F3263"/>
      </a:accent3>
      <a:accent4>
        <a:srgbClr val="A4A7A6"/>
      </a:accent4>
      <a:accent5>
        <a:srgbClr val="6FC5B6"/>
      </a:accent5>
      <a:accent6>
        <a:srgbClr val="F2C8D6"/>
      </a:accent6>
      <a:hlink>
        <a:srgbClr val="7FA4BF"/>
      </a:hlink>
      <a:folHlink>
        <a:srgbClr val="BB597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Cordi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19102</TotalTime>
  <Words>1259</Words>
  <Application>Microsoft Office PowerPoint</Application>
  <PresentationFormat>On-screen Show (4:3)</PresentationFormat>
  <Paragraphs>233</Paragraphs>
  <Slides>22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EUDAT_Template</vt:lpstr>
      <vt:lpstr>1_EUDAT_Template</vt:lpstr>
      <vt:lpstr>CSC Powerpoint template 2012</vt:lpstr>
      <vt:lpstr>iCordi PPT Template</vt:lpstr>
      <vt:lpstr>EUDAT</vt:lpstr>
      <vt:lpstr>CSC – IT Center for science</vt:lpstr>
      <vt:lpstr>Research Infrastructures</vt:lpstr>
      <vt:lpstr>If there are hundreds of Research Infrastructures, how many different data management systems are feasible?</vt:lpstr>
      <vt:lpstr>Data trends</vt:lpstr>
      <vt:lpstr>PowerPoint Presentation</vt:lpstr>
      <vt:lpstr>PowerPoint Presentation</vt:lpstr>
      <vt:lpstr>Consortium</vt:lpstr>
      <vt:lpstr>Five research communities on Board</vt:lpstr>
      <vt:lpstr>PowerPoint Presentation</vt:lpstr>
      <vt:lpstr>PowerPoint Presentation</vt:lpstr>
      <vt:lpstr>PowerPoint Presentation</vt:lpstr>
      <vt:lpstr>Hierarchy of data needs</vt:lpstr>
      <vt:lpstr>Global Collaboration</vt:lpstr>
      <vt:lpstr>Global collaboration: iCORDI and RDA</vt:lpstr>
      <vt:lpstr>Who’s Involved in iCORDI</vt:lpstr>
      <vt:lpstr>Contacts iCORDI, RDA</vt:lpstr>
      <vt:lpstr>National Collaboration</vt:lpstr>
      <vt:lpstr>Example - National Collaboration</vt:lpstr>
      <vt:lpstr>Research infrastructures + Tier 2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the title</dc:title>
  <dc:creator>bscuser</dc:creator>
  <cp:lastModifiedBy>alukkari</cp:lastModifiedBy>
  <cp:revision>172</cp:revision>
  <dcterms:created xsi:type="dcterms:W3CDTF">2012-01-16T09:02:25Z</dcterms:created>
  <dcterms:modified xsi:type="dcterms:W3CDTF">2012-10-31T14:41:57Z</dcterms:modified>
</cp:coreProperties>
</file>