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sldIdLst>
    <p:sldId id="256" r:id="rId5"/>
    <p:sldId id="281" r:id="rId6"/>
    <p:sldId id="265" r:id="rId7"/>
    <p:sldId id="266" r:id="rId8"/>
    <p:sldId id="267" r:id="rId9"/>
    <p:sldId id="268" r:id="rId10"/>
    <p:sldId id="269" r:id="rId11"/>
    <p:sldId id="270" r:id="rId12"/>
    <p:sldId id="276" r:id="rId13"/>
    <p:sldId id="283" r:id="rId14"/>
    <p:sldId id="271" r:id="rId15"/>
    <p:sldId id="282" r:id="rId16"/>
    <p:sldId id="280" r:id="rId17"/>
    <p:sldId id="284" r:id="rId18"/>
    <p:sldId id="285" r:id="rId19"/>
    <p:sldId id="272" r:id="rId20"/>
    <p:sldId id="286" r:id="rId21"/>
    <p:sldId id="274" r:id="rId22"/>
    <p:sldId id="27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D5E8"/>
    <a:srgbClr val="8DC6DD"/>
    <a:srgbClr val="C5E2F1"/>
    <a:srgbClr val="1D82A4"/>
    <a:srgbClr val="C5E2EE"/>
    <a:srgbClr val="5FAEC8"/>
    <a:srgbClr val="449FBD"/>
    <a:srgbClr val="6464C8"/>
    <a:srgbClr val="FFFFFF"/>
    <a:srgbClr val="7474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800" autoAdjust="0"/>
  </p:normalViewPr>
  <p:slideViewPr>
    <p:cSldViewPr>
      <p:cViewPr varScale="1">
        <p:scale>
          <a:sx n="108" d="100"/>
          <a:sy n="108" d="100"/>
        </p:scale>
        <p:origin x="-170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31B9E2-4C2C-4053-987A-65A5477EBFA1}" type="datetimeFigureOut">
              <a:rPr lang="de-AT" smtClean="0"/>
              <a:t>07.11.2012</a:t>
            </a:fld>
            <a:endParaRPr lang="de-AT"/>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AA78C1-72E1-48BC-AADC-E34FE7315040}" type="slidenum">
              <a:rPr lang="de-AT" smtClean="0"/>
              <a:t>‹Nr.›</a:t>
            </a:fld>
            <a:endParaRPr lang="de-AT"/>
          </a:p>
        </p:txBody>
      </p:sp>
    </p:spTree>
    <p:extLst>
      <p:ext uri="{BB962C8B-B14F-4D97-AF65-F5344CB8AC3E}">
        <p14:creationId xmlns:p14="http://schemas.microsoft.com/office/powerpoint/2010/main" val="2372701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8AA78C1-72E1-48BC-AADC-E34FE7315040}" type="slidenum">
              <a:rPr lang="de-AT" smtClean="0"/>
              <a:t>7</a:t>
            </a:fld>
            <a:endParaRPr lang="de-AT"/>
          </a:p>
        </p:txBody>
      </p:sp>
    </p:spTree>
    <p:extLst>
      <p:ext uri="{BB962C8B-B14F-4D97-AF65-F5344CB8AC3E}">
        <p14:creationId xmlns:p14="http://schemas.microsoft.com/office/powerpoint/2010/main" val="1594321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E8AA78C1-72E1-48BC-AADC-E34FE7315040}" type="slidenum">
              <a:rPr lang="de-AT" smtClean="0"/>
              <a:t>9</a:t>
            </a:fld>
            <a:endParaRPr lang="de-AT"/>
          </a:p>
        </p:txBody>
      </p:sp>
    </p:spTree>
    <p:extLst>
      <p:ext uri="{BB962C8B-B14F-4D97-AF65-F5344CB8AC3E}">
        <p14:creationId xmlns:p14="http://schemas.microsoft.com/office/powerpoint/2010/main" val="3841396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E8AA78C1-72E1-48BC-AADC-E34FE7315040}" type="slidenum">
              <a:rPr lang="de-AT" smtClean="0"/>
              <a:t>10</a:t>
            </a:fld>
            <a:endParaRPr lang="de-AT"/>
          </a:p>
        </p:txBody>
      </p:sp>
    </p:spTree>
    <p:extLst>
      <p:ext uri="{BB962C8B-B14F-4D97-AF65-F5344CB8AC3E}">
        <p14:creationId xmlns:p14="http://schemas.microsoft.com/office/powerpoint/2010/main" val="3841396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E8AA78C1-72E1-48BC-AADC-E34FE7315040}" type="slidenum">
              <a:rPr lang="de-AT" smtClean="0"/>
              <a:t>13</a:t>
            </a:fld>
            <a:endParaRPr lang="de-AT"/>
          </a:p>
        </p:txBody>
      </p:sp>
    </p:spTree>
    <p:extLst>
      <p:ext uri="{BB962C8B-B14F-4D97-AF65-F5344CB8AC3E}">
        <p14:creationId xmlns:p14="http://schemas.microsoft.com/office/powerpoint/2010/main" val="3841396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E8AA78C1-72E1-48BC-AADC-E34FE7315040}" type="slidenum">
              <a:rPr lang="de-AT" smtClean="0"/>
              <a:t>14</a:t>
            </a:fld>
            <a:endParaRPr lang="de-AT"/>
          </a:p>
        </p:txBody>
      </p:sp>
    </p:spTree>
    <p:extLst>
      <p:ext uri="{BB962C8B-B14F-4D97-AF65-F5344CB8AC3E}">
        <p14:creationId xmlns:p14="http://schemas.microsoft.com/office/powerpoint/2010/main" val="3841396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E8AA78C1-72E1-48BC-AADC-E34FE7315040}" type="slidenum">
              <a:rPr lang="de-AT" smtClean="0"/>
              <a:t>15</a:t>
            </a:fld>
            <a:endParaRPr lang="de-AT"/>
          </a:p>
        </p:txBody>
      </p:sp>
    </p:spTree>
    <p:extLst>
      <p:ext uri="{BB962C8B-B14F-4D97-AF65-F5344CB8AC3E}">
        <p14:creationId xmlns:p14="http://schemas.microsoft.com/office/powerpoint/2010/main" val="3841396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8AA78C1-72E1-48BC-AADC-E34FE7315040}" type="slidenum">
              <a:rPr lang="de-AT" smtClean="0"/>
              <a:t>16</a:t>
            </a:fld>
            <a:endParaRPr lang="de-AT"/>
          </a:p>
        </p:txBody>
      </p:sp>
    </p:spTree>
    <p:extLst>
      <p:ext uri="{BB962C8B-B14F-4D97-AF65-F5344CB8AC3E}">
        <p14:creationId xmlns:p14="http://schemas.microsoft.com/office/powerpoint/2010/main" val="20530053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7" name="Rechteck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el 1"/>
          <p:cNvSpPr>
            <a:spLocks noGrp="1"/>
          </p:cNvSpPr>
          <p:nvPr>
            <p:ph type="ctrTitle"/>
          </p:nvPr>
        </p:nvSpPr>
        <p:spPr>
          <a:xfrm>
            <a:off x="685800" y="2335595"/>
            <a:ext cx="8206680" cy="941040"/>
          </a:xfrm>
        </p:spPr>
        <p:txBody>
          <a:bodyPr/>
          <a:lstStyle>
            <a:lvl1pPr algn="l">
              <a:defRPr sz="5400"/>
            </a:lvl1pPr>
          </a:lstStyle>
          <a:p>
            <a:r>
              <a:rPr lang="de-DE" dirty="0" smtClean="0"/>
              <a:t>Titelmasterformat durch Klicken bearbeiten</a:t>
            </a:r>
            <a:endParaRPr lang="en-US" dirty="0"/>
          </a:p>
        </p:txBody>
      </p:sp>
      <p:sp>
        <p:nvSpPr>
          <p:cNvPr id="3" name="Untertitel 2"/>
          <p:cNvSpPr>
            <a:spLocks noGrp="1"/>
          </p:cNvSpPr>
          <p:nvPr>
            <p:ph type="subTitle" idx="1" hasCustomPrompt="1"/>
          </p:nvPr>
        </p:nvSpPr>
        <p:spPr>
          <a:xfrm>
            <a:off x="685800" y="3276635"/>
            <a:ext cx="8206680" cy="859160"/>
          </a:xfrm>
        </p:spPr>
        <p:txBody>
          <a:bodyPr/>
          <a:lstStyle>
            <a:lvl1pPr marL="0" indent="0" algn="l">
              <a:buNone/>
              <a:defRPr sz="3200" b="1">
                <a:solidFill>
                  <a:srgbClr val="1D82A4"/>
                </a:solidFill>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dirty="0" smtClean="0"/>
              <a:t>Untertitelmasters durch Klicken 	bearbeiten</a:t>
            </a:r>
            <a:endParaRPr lang="en-US" dirty="0"/>
          </a:p>
        </p:txBody>
      </p:sp>
      <p:sp>
        <p:nvSpPr>
          <p:cNvPr id="5" name="Rectangle 5"/>
          <p:cNvSpPr>
            <a:spLocks noGrp="1" noChangeArrowheads="1"/>
          </p:cNvSpPr>
          <p:nvPr>
            <p:ph type="ftr" sz="quarter" idx="11"/>
          </p:nvPr>
        </p:nvSpPr>
        <p:spPr>
          <a:xfrm>
            <a:off x="611560" y="6245225"/>
            <a:ext cx="7632848" cy="476250"/>
          </a:xfr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xfrm>
            <a:off x="8308027" y="6245225"/>
            <a:ext cx="576064" cy="476250"/>
          </a:xfrm>
          <a:ln/>
        </p:spPr>
        <p:txBody>
          <a:bodyPr/>
          <a:lstStyle>
            <a:lvl1pPr>
              <a:defRPr/>
            </a:lvl1pPr>
          </a:lstStyle>
          <a:p>
            <a:pPr>
              <a:defRPr/>
            </a:pPr>
            <a:fld id="{37815950-7A88-4CEA-9FC7-9519C07DDD6F}" type="slidenum">
              <a:rPr lang="en-US"/>
              <a:pPr>
                <a:defRPr/>
              </a:pPr>
              <a:t>‹Nr.›</a:t>
            </a:fld>
            <a:endParaRPr lang="en-US" dirty="0"/>
          </a:p>
        </p:txBody>
      </p:sp>
      <p:pic>
        <p:nvPicPr>
          <p:cNvPr id="8" name="Grafik 7" descr="Scape_Logo_Large_v10.png"/>
          <p:cNvPicPr>
            <a:picLocks noChangeAspect="1"/>
          </p:cNvPicPr>
          <p:nvPr userDrawn="1"/>
        </p:nvPicPr>
        <p:blipFill>
          <a:blip r:embed="rId2" cstate="print"/>
          <a:stretch>
            <a:fillRect/>
          </a:stretch>
        </p:blipFill>
        <p:spPr>
          <a:xfrm>
            <a:off x="4759364" y="459894"/>
            <a:ext cx="3979390" cy="151216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611560" y="836712"/>
            <a:ext cx="7488832" cy="579438"/>
          </a:xfrm>
        </p:spPr>
        <p:txBody>
          <a:bodyPr/>
          <a:lstStyle/>
          <a:p>
            <a:r>
              <a:rPr lang="en-GB" noProof="0" smtClean="0"/>
              <a:t>Titelmasterformat durch Klicken bearbeiten</a:t>
            </a:r>
            <a:endParaRPr lang="en-GB" noProof="0"/>
          </a:p>
        </p:txBody>
      </p:sp>
      <p:sp>
        <p:nvSpPr>
          <p:cNvPr id="3" name="Inhaltsplatzhalter 2"/>
          <p:cNvSpPr>
            <a:spLocks noGrp="1"/>
          </p:cNvSpPr>
          <p:nvPr>
            <p:ph idx="1"/>
          </p:nvPr>
        </p:nvSpPr>
        <p:spPr>
          <a:xfrm>
            <a:off x="611560" y="1600200"/>
            <a:ext cx="8280920" cy="4637112"/>
          </a:xfrm>
        </p:spPr>
        <p:txBody>
          <a:bodyPr/>
          <a:lstStyle/>
          <a:p>
            <a:pPr lvl="0"/>
            <a:r>
              <a:rPr lang="en-GB" noProof="0" smtClean="0"/>
              <a:t>Textmasterformate durch Klicken bearbeiten</a:t>
            </a:r>
          </a:p>
          <a:p>
            <a:pPr lvl="1"/>
            <a:r>
              <a:rPr lang="en-GB" noProof="0" smtClean="0"/>
              <a:t>Zweite Ebene</a:t>
            </a:r>
          </a:p>
          <a:p>
            <a:pPr lvl="2"/>
            <a:r>
              <a:rPr lang="en-GB" noProof="0" smtClean="0"/>
              <a:t>Dritte Ebene</a:t>
            </a:r>
          </a:p>
          <a:p>
            <a:pPr lvl="3"/>
            <a:r>
              <a:rPr lang="en-GB" noProof="0" smtClean="0"/>
              <a:t>Vierte Ebene</a:t>
            </a:r>
          </a:p>
          <a:p>
            <a:pPr lvl="4"/>
            <a:r>
              <a:rPr lang="en-GB" noProof="0" smtClean="0"/>
              <a:t>Fünfte Ebene</a:t>
            </a:r>
            <a:endParaRPr lang="en-GB" noProof="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6C0771-AA7D-45F6-8223-3BEE737E9637}" type="slidenum">
              <a:rPr lang="en-US"/>
              <a:pPr>
                <a:defRPr/>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611560" y="838200"/>
            <a:ext cx="7488832" cy="579438"/>
          </a:xfrm>
        </p:spPr>
        <p:txBody>
          <a:bodyPr/>
          <a:lstStyle/>
          <a:p>
            <a:r>
              <a:rPr lang="en-GB" noProof="0" smtClean="0"/>
              <a:t>Titelmasterformat durch Klicken bearbeiten</a:t>
            </a:r>
            <a:endParaRPr lang="en-GB" noProof="0"/>
          </a:p>
        </p:txBody>
      </p:sp>
      <p:sp>
        <p:nvSpPr>
          <p:cNvPr id="4" name="Inhaltsplatzhalter 3"/>
          <p:cNvSpPr>
            <a:spLocks noGrp="1"/>
          </p:cNvSpPr>
          <p:nvPr>
            <p:ph sz="half" idx="2"/>
          </p:nvPr>
        </p:nvSpPr>
        <p:spPr>
          <a:xfrm>
            <a:off x="4857373" y="1600200"/>
            <a:ext cx="4038600" cy="4637112"/>
          </a:xfrm>
        </p:spPr>
        <p:txBody>
          <a:bodyPr/>
          <a:lstStyle>
            <a:lvl1pPr>
              <a:defRPr sz="2800"/>
            </a:lvl1pPr>
            <a:lvl2pPr>
              <a:defRPr sz="2400"/>
            </a:lvl2pPr>
            <a:lvl3pPr>
              <a:defRPr sz="2000"/>
            </a:lvl3pPr>
            <a:lvl4pPr>
              <a:defRPr sz="1800"/>
            </a:lvl4pPr>
            <a:lvl5pPr>
              <a:defRPr sz="1600"/>
            </a:lvl5pPr>
            <a:lvl6pPr>
              <a:defRPr sz="1800"/>
            </a:lvl6pPr>
            <a:lvl7pPr>
              <a:defRPr sz="1800"/>
            </a:lvl7pPr>
            <a:lvl8pPr>
              <a:defRPr sz="1800"/>
            </a:lvl8pPr>
            <a:lvl9pPr>
              <a:defRPr sz="1800"/>
            </a:lvl9pPr>
          </a:lstStyle>
          <a:p>
            <a:pPr lvl="0"/>
            <a:r>
              <a:rPr lang="en-GB" noProof="0" smtClean="0"/>
              <a:t>Textmasterformate durch Klicken bearbeiten</a:t>
            </a:r>
          </a:p>
          <a:p>
            <a:pPr lvl="1"/>
            <a:r>
              <a:rPr lang="en-GB" noProof="0" smtClean="0"/>
              <a:t>Zweite Ebene</a:t>
            </a:r>
          </a:p>
          <a:p>
            <a:pPr lvl="2"/>
            <a:r>
              <a:rPr lang="en-GB" noProof="0" smtClean="0"/>
              <a:t>Dritte Ebene</a:t>
            </a:r>
          </a:p>
          <a:p>
            <a:pPr lvl="3"/>
            <a:r>
              <a:rPr lang="en-GB" noProof="0" smtClean="0"/>
              <a:t>Vierte Ebene</a:t>
            </a:r>
          </a:p>
          <a:p>
            <a:pPr lvl="4"/>
            <a:r>
              <a:rPr lang="en-GB" noProof="0" smtClean="0"/>
              <a:t>Fünfte Ebene</a:t>
            </a:r>
            <a:endParaRPr lang="en-GB" noProof="0"/>
          </a:p>
        </p:txBody>
      </p:sp>
      <p:sp>
        <p:nvSpPr>
          <p:cNvPr id="6" name="Rectangle 5"/>
          <p:cNvSpPr>
            <a:spLocks noGrp="1" noChangeArrowheads="1"/>
          </p:cNvSpPr>
          <p:nvPr>
            <p:ph type="ftr" sz="quarter" idx="11"/>
          </p:nvPr>
        </p:nvSpPr>
        <p:spPr>
          <a:ln/>
        </p:spPr>
        <p:txBody>
          <a:bodyPr/>
          <a:lstStyle>
            <a:lvl1pPr>
              <a:defRPr/>
            </a:lvl1pPr>
          </a:lstStyle>
          <a:p>
            <a:pPr>
              <a:defRPr/>
            </a:pPr>
            <a:endParaRPr lang="en-GB" noProof="0"/>
          </a:p>
        </p:txBody>
      </p:sp>
      <p:sp>
        <p:nvSpPr>
          <p:cNvPr id="7" name="Rectangle 6"/>
          <p:cNvSpPr>
            <a:spLocks noGrp="1" noChangeArrowheads="1"/>
          </p:cNvSpPr>
          <p:nvPr>
            <p:ph type="sldNum" sz="quarter" idx="12"/>
          </p:nvPr>
        </p:nvSpPr>
        <p:spPr>
          <a:ln/>
        </p:spPr>
        <p:txBody>
          <a:bodyPr/>
          <a:lstStyle>
            <a:lvl1pPr>
              <a:defRPr/>
            </a:lvl1pPr>
          </a:lstStyle>
          <a:p>
            <a:pPr>
              <a:defRPr/>
            </a:pPr>
            <a:fld id="{A53F6B38-617A-4501-A904-66E37354C733}" type="slidenum">
              <a:rPr lang="en-GB" noProof="0" smtClean="0"/>
              <a:pPr>
                <a:defRPr/>
              </a:pPr>
              <a:t>‹Nr.›</a:t>
            </a:fld>
            <a:endParaRPr lang="en-GB" noProof="0"/>
          </a:p>
        </p:txBody>
      </p:sp>
      <p:sp>
        <p:nvSpPr>
          <p:cNvPr id="8" name="Inhaltsplatzhalter 3"/>
          <p:cNvSpPr>
            <a:spLocks noGrp="1"/>
          </p:cNvSpPr>
          <p:nvPr>
            <p:ph sz="half" idx="13"/>
          </p:nvPr>
        </p:nvSpPr>
        <p:spPr>
          <a:xfrm>
            <a:off x="611560" y="1600200"/>
            <a:ext cx="4038600" cy="4637112"/>
          </a:xfrm>
        </p:spPr>
        <p:txBody>
          <a:bodyPr/>
          <a:lstStyle>
            <a:lvl1pPr>
              <a:defRPr sz="2800"/>
            </a:lvl1pPr>
            <a:lvl2pPr>
              <a:defRPr sz="2400"/>
            </a:lvl2pPr>
            <a:lvl3pPr>
              <a:defRPr sz="2000"/>
            </a:lvl3pPr>
            <a:lvl4pPr>
              <a:defRPr sz="1800"/>
            </a:lvl4pPr>
            <a:lvl5pPr>
              <a:defRPr sz="1600"/>
            </a:lvl5pPr>
            <a:lvl6pPr>
              <a:defRPr sz="1800"/>
            </a:lvl6pPr>
            <a:lvl7pPr>
              <a:defRPr sz="1800"/>
            </a:lvl7pPr>
            <a:lvl8pPr>
              <a:defRPr sz="1800"/>
            </a:lvl8pPr>
            <a:lvl9pPr>
              <a:defRPr sz="1800"/>
            </a:lvl9pPr>
          </a:lstStyle>
          <a:p>
            <a:pPr lvl="0"/>
            <a:r>
              <a:rPr lang="en-GB" noProof="0" smtClean="0"/>
              <a:t>Textmasterformate durch Klicken bearbeiten</a:t>
            </a:r>
          </a:p>
          <a:p>
            <a:pPr lvl="1"/>
            <a:r>
              <a:rPr lang="en-GB" noProof="0" smtClean="0"/>
              <a:t>Zweite Ebene</a:t>
            </a:r>
          </a:p>
          <a:p>
            <a:pPr lvl="2"/>
            <a:r>
              <a:rPr lang="en-GB" noProof="0" smtClean="0"/>
              <a:t>Dritte Ebene</a:t>
            </a:r>
          </a:p>
          <a:p>
            <a:pPr lvl="3"/>
            <a:r>
              <a:rPr lang="en-GB" noProof="0" smtClean="0"/>
              <a:t>Vierte Ebene</a:t>
            </a:r>
          </a:p>
          <a:p>
            <a:pPr lvl="4"/>
            <a:r>
              <a:rPr lang="en-GB" noProof="0" smtClean="0"/>
              <a:t>Fünfte Ebene</a:t>
            </a:r>
            <a:endParaRPr lang="en-GB"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11560" y="836712"/>
            <a:ext cx="7488832" cy="580926"/>
          </a:xfrm>
        </p:spPr>
        <p:txBody>
          <a:bodyPr/>
          <a:lstStyle>
            <a:lvl1pPr>
              <a:defRPr/>
            </a:lvl1pPr>
          </a:lstStyle>
          <a:p>
            <a:r>
              <a:rPr lang="en-GB" noProof="0" smtClean="0"/>
              <a:t>Titelmasterformat durch Klicken bearbeiten</a:t>
            </a:r>
            <a:endParaRPr lang="en-GB" noProof="0"/>
          </a:p>
        </p:txBody>
      </p:sp>
      <p:sp>
        <p:nvSpPr>
          <p:cNvPr id="3" name="Textplatzhalter 2"/>
          <p:cNvSpPr>
            <a:spLocks noGrp="1"/>
          </p:cNvSpPr>
          <p:nvPr>
            <p:ph type="body" idx="1"/>
          </p:nvPr>
        </p:nvSpPr>
        <p:spPr>
          <a:xfrm>
            <a:off x="61156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smtClean="0"/>
              <a:t>Textmasterformate durch Klicken bearbeiten</a:t>
            </a:r>
          </a:p>
        </p:txBody>
      </p:sp>
      <p:sp>
        <p:nvSpPr>
          <p:cNvPr id="4" name="Inhaltsplatzhalter 3"/>
          <p:cNvSpPr>
            <a:spLocks noGrp="1"/>
          </p:cNvSpPr>
          <p:nvPr>
            <p:ph sz="half" idx="2"/>
          </p:nvPr>
        </p:nvSpPr>
        <p:spPr>
          <a:xfrm>
            <a:off x="61156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smtClean="0"/>
              <a:t>Textmasterformate durch Klicken bearbeiten</a:t>
            </a:r>
          </a:p>
          <a:p>
            <a:pPr lvl="1"/>
            <a:r>
              <a:rPr lang="en-GB" noProof="0" smtClean="0"/>
              <a:t>Zweite Ebene</a:t>
            </a:r>
          </a:p>
          <a:p>
            <a:pPr lvl="2"/>
            <a:r>
              <a:rPr lang="en-GB" noProof="0" smtClean="0"/>
              <a:t>Dritte Ebene</a:t>
            </a:r>
          </a:p>
          <a:p>
            <a:pPr lvl="3"/>
            <a:r>
              <a:rPr lang="en-GB" noProof="0" smtClean="0"/>
              <a:t>Vierte Ebene</a:t>
            </a:r>
          </a:p>
          <a:p>
            <a:pPr lvl="4"/>
            <a:r>
              <a:rPr lang="en-GB" noProof="0" smtClean="0"/>
              <a:t>Fünfte Ebene</a:t>
            </a:r>
            <a:endParaRPr lang="en-GB" noProof="0"/>
          </a:p>
        </p:txBody>
      </p:sp>
      <p:sp>
        <p:nvSpPr>
          <p:cNvPr id="5" name="Textplatzhalter 4"/>
          <p:cNvSpPr>
            <a:spLocks noGrp="1"/>
          </p:cNvSpPr>
          <p:nvPr>
            <p:ph type="body" sz="quarter" idx="3"/>
          </p:nvPr>
        </p:nvSpPr>
        <p:spPr>
          <a:xfrm>
            <a:off x="4859094"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smtClean="0"/>
              <a:t>Textmasterformate durch Klicken bearbeiten</a:t>
            </a:r>
          </a:p>
        </p:txBody>
      </p:sp>
      <p:sp>
        <p:nvSpPr>
          <p:cNvPr id="6" name="Inhaltsplatzhalter 5"/>
          <p:cNvSpPr>
            <a:spLocks noGrp="1"/>
          </p:cNvSpPr>
          <p:nvPr>
            <p:ph sz="quarter" idx="4"/>
          </p:nvPr>
        </p:nvSpPr>
        <p:spPr>
          <a:xfrm>
            <a:off x="485909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smtClean="0"/>
              <a:t>Textmasterformate durch Klicken bearbeiten</a:t>
            </a:r>
          </a:p>
          <a:p>
            <a:pPr lvl="1"/>
            <a:r>
              <a:rPr lang="en-GB" noProof="0" smtClean="0"/>
              <a:t>Zweite Ebene</a:t>
            </a:r>
          </a:p>
          <a:p>
            <a:pPr lvl="2"/>
            <a:r>
              <a:rPr lang="en-GB" noProof="0" smtClean="0"/>
              <a:t>Dritte Ebene</a:t>
            </a:r>
          </a:p>
          <a:p>
            <a:pPr lvl="3"/>
            <a:r>
              <a:rPr lang="en-GB" noProof="0" smtClean="0"/>
              <a:t>Vierte Ebene</a:t>
            </a:r>
          </a:p>
          <a:p>
            <a:pPr lvl="4"/>
            <a:r>
              <a:rPr lang="en-GB" noProof="0" smtClean="0"/>
              <a:t>Fünfte Ebene</a:t>
            </a:r>
            <a:endParaRPr lang="en-GB" noProof="0"/>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E41629F-2D53-4598-90E1-93BA651062D8}" type="slidenum">
              <a:rPr lang="en-US"/>
              <a:pPr>
                <a:defRPr/>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611560" y="838200"/>
            <a:ext cx="7488832" cy="579438"/>
          </a:xfrm>
        </p:spPr>
        <p:txBody>
          <a:bodyPr/>
          <a:lstStyle/>
          <a:p>
            <a:r>
              <a:rPr lang="en-GB" noProof="0" smtClean="0"/>
              <a:t>Titelmasterformat durch Klicken bearbeiten</a:t>
            </a:r>
            <a:endParaRPr lang="en-GB" noProof="0"/>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ABDB4B5-594D-4C70-B133-5B82DBCD5D97}" type="slidenum">
              <a:rPr lang="en-US"/>
              <a:pPr>
                <a:defRPr/>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A5125F5-D3AF-41B3-9F6B-6C499F84AC06}" type="slidenum">
              <a:rPr lang="en-US"/>
              <a:pPr>
                <a:defRPr/>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11560" y="836712"/>
            <a:ext cx="3069977" cy="678328"/>
          </a:xfrm>
        </p:spPr>
        <p:txBody>
          <a:bodyPr anchor="b"/>
          <a:lstStyle>
            <a:lvl1pPr algn="l">
              <a:defRPr sz="2000" b="1"/>
            </a:lvl1pPr>
          </a:lstStyle>
          <a:p>
            <a:r>
              <a:rPr lang="en-GB" noProof="0" dirty="0" err="1" smtClean="0"/>
              <a:t>Titelmasterformat</a:t>
            </a:r>
            <a:r>
              <a:rPr lang="en-GB" noProof="0" dirty="0" smtClean="0"/>
              <a:t> </a:t>
            </a:r>
            <a:r>
              <a:rPr lang="en-GB" noProof="0" dirty="0" err="1" smtClean="0"/>
              <a:t>durch</a:t>
            </a:r>
            <a:r>
              <a:rPr lang="en-GB" noProof="0" dirty="0" smtClean="0"/>
              <a:t> </a:t>
            </a:r>
            <a:r>
              <a:rPr lang="en-GB" noProof="0" dirty="0" err="1" smtClean="0"/>
              <a:t>Klicken</a:t>
            </a:r>
            <a:r>
              <a:rPr lang="en-GB" noProof="0" dirty="0" smtClean="0"/>
              <a:t> </a:t>
            </a:r>
            <a:r>
              <a:rPr lang="en-GB" noProof="0" dirty="0" err="1" smtClean="0"/>
              <a:t>bearbeiten</a:t>
            </a:r>
            <a:endParaRPr lang="en-GB" noProof="0" dirty="0"/>
          </a:p>
        </p:txBody>
      </p:sp>
      <p:sp>
        <p:nvSpPr>
          <p:cNvPr id="3" name="Inhaltsplatzhalter 2"/>
          <p:cNvSpPr>
            <a:spLocks noGrp="1"/>
          </p:cNvSpPr>
          <p:nvPr>
            <p:ph idx="1"/>
          </p:nvPr>
        </p:nvSpPr>
        <p:spPr>
          <a:xfrm>
            <a:off x="3791074" y="836712"/>
            <a:ext cx="4381326" cy="5405828"/>
          </a:xfrm>
        </p:spPr>
        <p:txBody>
          <a:bodyPr/>
          <a:lstStyle>
            <a:lvl1pPr>
              <a:defRPr sz="2800"/>
            </a:lvl1pPr>
            <a:lvl2pPr>
              <a:defRPr sz="24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GB" noProof="0" smtClean="0"/>
              <a:t>Textmasterformate durch Klicken bearbeiten</a:t>
            </a:r>
          </a:p>
          <a:p>
            <a:pPr lvl="1"/>
            <a:r>
              <a:rPr lang="en-GB" noProof="0" smtClean="0"/>
              <a:t>Zweite Ebene</a:t>
            </a:r>
          </a:p>
          <a:p>
            <a:pPr lvl="2"/>
            <a:r>
              <a:rPr lang="en-GB" noProof="0" smtClean="0"/>
              <a:t>Dritte Ebene</a:t>
            </a:r>
          </a:p>
          <a:p>
            <a:pPr lvl="3"/>
            <a:r>
              <a:rPr lang="en-GB" noProof="0" smtClean="0"/>
              <a:t>Vierte Ebene</a:t>
            </a:r>
          </a:p>
          <a:p>
            <a:pPr lvl="4"/>
            <a:r>
              <a:rPr lang="en-GB" noProof="0" smtClean="0"/>
              <a:t>Fünfte Ebene</a:t>
            </a:r>
            <a:endParaRPr lang="en-GB" noProof="0"/>
          </a:p>
        </p:txBody>
      </p:sp>
      <p:sp>
        <p:nvSpPr>
          <p:cNvPr id="4" name="Textplatzhalter 3"/>
          <p:cNvSpPr>
            <a:spLocks noGrp="1"/>
          </p:cNvSpPr>
          <p:nvPr>
            <p:ph type="body" sz="half" idx="2"/>
          </p:nvPr>
        </p:nvSpPr>
        <p:spPr>
          <a:xfrm>
            <a:off x="611560" y="1509812"/>
            <a:ext cx="3069977" cy="47275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dirty="0" err="1" smtClean="0"/>
              <a:t>Textmasterformate</a:t>
            </a:r>
            <a:r>
              <a:rPr lang="en-GB" noProof="0" dirty="0" smtClean="0"/>
              <a:t> </a:t>
            </a:r>
            <a:r>
              <a:rPr lang="en-GB" noProof="0" dirty="0" err="1" smtClean="0"/>
              <a:t>durch</a:t>
            </a:r>
            <a:r>
              <a:rPr lang="en-GB" noProof="0" dirty="0" smtClean="0"/>
              <a:t> </a:t>
            </a:r>
            <a:r>
              <a:rPr lang="en-GB" noProof="0" dirty="0" err="1" smtClean="0"/>
              <a:t>Klicken</a:t>
            </a:r>
            <a:r>
              <a:rPr lang="en-GB" noProof="0" dirty="0" smtClean="0"/>
              <a:t> </a:t>
            </a:r>
            <a:r>
              <a:rPr lang="en-GB" noProof="0" dirty="0" err="1" smtClean="0"/>
              <a:t>bearbeiten</a:t>
            </a:r>
            <a:endParaRPr lang="en-GB" noProof="0" dirty="0" smtClean="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637938C-2D6C-47F6-89D2-23EC7C7B9BBC}" type="slidenum">
              <a:rPr lang="en-US"/>
              <a:pPr>
                <a:defRPr/>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11560" y="4865712"/>
            <a:ext cx="7560840" cy="566738"/>
          </a:xfrm>
        </p:spPr>
        <p:txBody>
          <a:bodyPr anchor="b"/>
          <a:lstStyle>
            <a:lvl1pPr algn="l">
              <a:defRPr sz="2000" b="1"/>
            </a:lvl1pPr>
          </a:lstStyle>
          <a:p>
            <a:r>
              <a:rPr lang="en-GB" noProof="0" dirty="0" err="1" smtClean="0"/>
              <a:t>Titelmasterformat</a:t>
            </a:r>
            <a:r>
              <a:rPr lang="de-DE" dirty="0" smtClean="0"/>
              <a:t> durch Klicken bearbeiten</a:t>
            </a:r>
            <a:endParaRPr lang="en-US" dirty="0"/>
          </a:p>
        </p:txBody>
      </p:sp>
      <p:sp>
        <p:nvSpPr>
          <p:cNvPr id="3" name="Bildplatzhalter 2"/>
          <p:cNvSpPr>
            <a:spLocks noGrp="1"/>
          </p:cNvSpPr>
          <p:nvPr>
            <p:ph type="pic" idx="1"/>
          </p:nvPr>
        </p:nvSpPr>
        <p:spPr>
          <a:xfrm>
            <a:off x="611560" y="836712"/>
            <a:ext cx="7560840" cy="403244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platzhalter 3"/>
          <p:cNvSpPr>
            <a:spLocks noGrp="1"/>
          </p:cNvSpPr>
          <p:nvPr>
            <p:ph type="body" sz="half" idx="2"/>
          </p:nvPr>
        </p:nvSpPr>
        <p:spPr>
          <a:xfrm>
            <a:off x="611560" y="5432450"/>
            <a:ext cx="756084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dirty="0" err="1" smtClean="0"/>
              <a:t>Textmasterformate</a:t>
            </a:r>
            <a:r>
              <a:rPr lang="de-DE" dirty="0" smtClean="0"/>
              <a:t> durch Klicken bearbeiten</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59C8581-15E1-47A2-B0A3-669763733C88}" type="slidenum">
              <a:rPr lang="en-US"/>
              <a:pPr>
                <a:defRPr/>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611560" y="838200"/>
            <a:ext cx="7488832" cy="579438"/>
          </a:xfrm>
        </p:spPr>
        <p:txBody>
          <a:bodyPr/>
          <a:lstStyle/>
          <a:p>
            <a:r>
              <a:rPr lang="en-GB" noProof="0" dirty="0" err="1" smtClean="0"/>
              <a:t>Titelmasterformat</a:t>
            </a:r>
            <a:r>
              <a:rPr lang="en-GB" noProof="0" dirty="0" smtClean="0"/>
              <a:t> </a:t>
            </a:r>
            <a:r>
              <a:rPr lang="en-GB" noProof="0" dirty="0" err="1" smtClean="0"/>
              <a:t>durch</a:t>
            </a:r>
            <a:r>
              <a:rPr lang="en-GB" noProof="0" dirty="0" smtClean="0"/>
              <a:t> </a:t>
            </a:r>
            <a:r>
              <a:rPr lang="en-GB" noProof="0" dirty="0" err="1" smtClean="0"/>
              <a:t>Klicken</a:t>
            </a:r>
            <a:r>
              <a:rPr lang="en-GB" noProof="0" dirty="0" smtClean="0"/>
              <a:t> </a:t>
            </a:r>
            <a:r>
              <a:rPr lang="en-GB" noProof="0" dirty="0" err="1" smtClean="0"/>
              <a:t>bearbeiten</a:t>
            </a:r>
            <a:endParaRPr lang="en-GB" noProof="0" dirty="0"/>
          </a:p>
        </p:txBody>
      </p:sp>
      <p:sp>
        <p:nvSpPr>
          <p:cNvPr id="3" name="Tabellenplatzhalter 2"/>
          <p:cNvSpPr>
            <a:spLocks noGrp="1"/>
          </p:cNvSpPr>
          <p:nvPr>
            <p:ph type="tbl" idx="1"/>
          </p:nvPr>
        </p:nvSpPr>
        <p:spPr>
          <a:xfrm>
            <a:off x="611560" y="1600200"/>
            <a:ext cx="8280920" cy="4637112"/>
          </a:xfrm>
          <a:noFill/>
          <a:ln cmpd="sng">
            <a:solidFill>
              <a:schemeClr val="tx1"/>
            </a:solidFill>
          </a:ln>
        </p:spPr>
        <p:style>
          <a:lnRef idx="2">
            <a:schemeClr val="accent3"/>
          </a:lnRef>
          <a:fillRef idx="1">
            <a:schemeClr val="lt1"/>
          </a:fillRef>
          <a:effectRef idx="0">
            <a:schemeClr val="accent3"/>
          </a:effectRef>
          <a:fontRef idx="none"/>
        </p:style>
        <p:txBody>
          <a:bodyPr/>
          <a:lstStyle/>
          <a:p>
            <a:pPr lvl="0"/>
            <a:endParaRPr lang="en-GB" noProof="0" smtClean="0"/>
          </a:p>
        </p:txBody>
      </p:sp>
      <p:sp>
        <p:nvSpPr>
          <p:cNvPr id="5" name="Rectangle 5"/>
          <p:cNvSpPr>
            <a:spLocks noGrp="1" noChangeArrowheads="1"/>
          </p:cNvSpPr>
          <p:nvPr>
            <p:ph type="ftr" sz="quarter" idx="11"/>
          </p:nvPr>
        </p:nvSpPr>
        <p:spPr>
          <a:ln/>
        </p:spPr>
        <p:txBody>
          <a:bodyPr/>
          <a:lstStyle>
            <a:lvl1pPr>
              <a:defRPr>
                <a:latin typeface="+mn-lt"/>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atin typeface="+mn-lt"/>
              </a:defRPr>
            </a:lvl1pPr>
          </a:lstStyle>
          <a:p>
            <a:pPr>
              <a:defRPr/>
            </a:pPr>
            <a:fld id="{BFADA524-C0DC-4D9E-9BE4-C8592E4DCA13}" type="slidenum">
              <a:rPr lang="en-US" smtClean="0"/>
              <a:pPr>
                <a:defRPr/>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11560" y="838200"/>
            <a:ext cx="7488832" cy="5794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err="1" smtClean="0"/>
              <a:t>Titelmasterformat</a:t>
            </a:r>
            <a:r>
              <a:rPr lang="en-US" dirty="0" smtClean="0"/>
              <a:t> </a:t>
            </a:r>
            <a:r>
              <a:rPr lang="en-US" dirty="0" err="1" smtClean="0"/>
              <a:t>durch</a:t>
            </a:r>
            <a:r>
              <a:rPr lang="en-US" dirty="0" smtClean="0"/>
              <a:t> </a:t>
            </a:r>
            <a:r>
              <a:rPr lang="en-US" dirty="0" err="1" smtClean="0"/>
              <a:t>Klicken</a:t>
            </a:r>
            <a:r>
              <a:rPr lang="en-US" dirty="0" smtClean="0"/>
              <a:t> </a:t>
            </a:r>
            <a:r>
              <a:rPr lang="en-US" dirty="0" err="1" smtClean="0"/>
              <a:t>bearbeiten</a:t>
            </a:r>
            <a:endParaRPr lang="en-US" dirty="0" smtClean="0"/>
          </a:p>
        </p:txBody>
      </p:sp>
      <p:sp>
        <p:nvSpPr>
          <p:cNvPr id="1027" name="Rectangle 3"/>
          <p:cNvSpPr>
            <a:spLocks noGrp="1" noChangeArrowheads="1"/>
          </p:cNvSpPr>
          <p:nvPr>
            <p:ph type="body" idx="1"/>
          </p:nvPr>
        </p:nvSpPr>
        <p:spPr bwMode="auto">
          <a:xfrm>
            <a:off x="611560" y="1600200"/>
            <a:ext cx="8280920" cy="46371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err="1" smtClean="0"/>
              <a:t>Textmasterformate</a:t>
            </a:r>
            <a:r>
              <a:rPr lang="en-US" dirty="0" smtClean="0"/>
              <a:t> </a:t>
            </a:r>
            <a:r>
              <a:rPr lang="en-US" dirty="0" err="1" smtClean="0"/>
              <a:t>durch</a:t>
            </a:r>
            <a:r>
              <a:rPr lang="en-US" dirty="0" smtClean="0"/>
              <a:t> </a:t>
            </a:r>
            <a:r>
              <a:rPr lang="en-US" dirty="0" err="1" smtClean="0"/>
              <a:t>Klicken</a:t>
            </a:r>
            <a:r>
              <a:rPr lang="en-US" dirty="0" smtClean="0"/>
              <a:t> </a:t>
            </a:r>
            <a:r>
              <a:rPr lang="en-US" dirty="0" err="1" smtClean="0"/>
              <a:t>bearbeiten</a:t>
            </a:r>
            <a:endParaRPr lang="en-US" dirty="0" smtClean="0"/>
          </a:p>
          <a:p>
            <a:pPr lvl="1"/>
            <a:r>
              <a:rPr lang="en-US" dirty="0" err="1" smtClean="0"/>
              <a:t>Zweite</a:t>
            </a:r>
            <a:r>
              <a:rPr lang="en-US" dirty="0" smtClean="0"/>
              <a:t> </a:t>
            </a:r>
            <a:r>
              <a:rPr lang="en-US" dirty="0" err="1" smtClean="0"/>
              <a:t>Ebene</a:t>
            </a:r>
            <a:endParaRPr lang="en-US" dirty="0" smtClean="0"/>
          </a:p>
          <a:p>
            <a:pPr lvl="2"/>
            <a:r>
              <a:rPr lang="en-US" dirty="0" err="1" smtClean="0"/>
              <a:t>Dritte</a:t>
            </a:r>
            <a:r>
              <a:rPr lang="en-US" dirty="0" smtClean="0"/>
              <a:t> </a:t>
            </a:r>
            <a:r>
              <a:rPr lang="en-US" dirty="0" err="1" smtClean="0"/>
              <a:t>Ebene</a:t>
            </a:r>
            <a:endParaRPr lang="en-US" dirty="0" smtClean="0"/>
          </a:p>
          <a:p>
            <a:pPr lvl="3"/>
            <a:r>
              <a:rPr lang="en-US" dirty="0" err="1" smtClean="0"/>
              <a:t>Vierte</a:t>
            </a:r>
            <a:r>
              <a:rPr lang="en-US" dirty="0" smtClean="0"/>
              <a:t> </a:t>
            </a:r>
            <a:r>
              <a:rPr lang="en-US" dirty="0" err="1" smtClean="0"/>
              <a:t>Ebene</a:t>
            </a:r>
            <a:endParaRPr lang="en-US" dirty="0" smtClean="0"/>
          </a:p>
          <a:p>
            <a:pPr lvl="4"/>
            <a:r>
              <a:rPr lang="en-US" dirty="0" err="1" smtClean="0"/>
              <a:t>Fünfte</a:t>
            </a:r>
            <a:r>
              <a:rPr lang="en-US" dirty="0" smtClean="0"/>
              <a:t> </a:t>
            </a:r>
            <a:r>
              <a:rPr lang="en-US" dirty="0" err="1" smtClean="0"/>
              <a:t>Ebene</a:t>
            </a:r>
            <a:endParaRPr lang="en-US" dirty="0" smtClean="0"/>
          </a:p>
        </p:txBody>
      </p:sp>
      <p:sp>
        <p:nvSpPr>
          <p:cNvPr id="1029" name="Rectangle 5"/>
          <p:cNvSpPr>
            <a:spLocks noGrp="1" noChangeArrowheads="1"/>
          </p:cNvSpPr>
          <p:nvPr>
            <p:ph type="ftr" sz="quarter" idx="3"/>
          </p:nvPr>
        </p:nvSpPr>
        <p:spPr bwMode="auto">
          <a:xfrm>
            <a:off x="611560" y="6245225"/>
            <a:ext cx="756084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Calibri" pitchFamily="34" charset="0"/>
              </a:defRPr>
            </a:lvl1pPr>
          </a:lstStyle>
          <a:p>
            <a:pPr>
              <a:defRPr/>
            </a:pPr>
            <a:endParaRPr lang="en-US" dirty="0"/>
          </a:p>
        </p:txBody>
      </p:sp>
      <p:sp>
        <p:nvSpPr>
          <p:cNvPr id="1030" name="Rectangle 6"/>
          <p:cNvSpPr>
            <a:spLocks noGrp="1" noChangeArrowheads="1"/>
          </p:cNvSpPr>
          <p:nvPr>
            <p:ph type="sldNum" sz="quarter" idx="4"/>
          </p:nvPr>
        </p:nvSpPr>
        <p:spPr bwMode="auto">
          <a:xfrm>
            <a:off x="8234064" y="6245225"/>
            <a:ext cx="658416"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Calibri" pitchFamily="34" charset="0"/>
              </a:defRPr>
            </a:lvl1pPr>
          </a:lstStyle>
          <a:p>
            <a:pPr>
              <a:defRPr/>
            </a:pPr>
            <a:fld id="{681DF61D-8AD7-4F85-BF5D-478559D492C9}" type="slidenum">
              <a:rPr lang="en-US" smtClean="0"/>
              <a:pPr>
                <a:defRPr/>
              </a:pPr>
              <a:t>‹Nr.›</a:t>
            </a:fld>
            <a:endParaRPr lang="en-US" dirty="0"/>
          </a:p>
        </p:txBody>
      </p:sp>
      <p:pic>
        <p:nvPicPr>
          <p:cNvPr id="3" name="Picture 4" descr="C:\Dokumente und Einstellungen\KingR\Eigene Dateien\Eigene Bilder\fp7-logo.gif"/>
          <p:cNvPicPr>
            <a:picLocks noChangeAspect="1" noChangeArrowheads="1"/>
          </p:cNvPicPr>
          <p:nvPr/>
        </p:nvPicPr>
        <p:blipFill>
          <a:blip r:embed="rId11" cstate="print"/>
          <a:srcRect/>
          <a:stretch>
            <a:fillRect/>
          </a:stretch>
        </p:blipFill>
        <p:spPr bwMode="auto">
          <a:xfrm>
            <a:off x="8189902" y="848594"/>
            <a:ext cx="685800" cy="557213"/>
          </a:xfrm>
          <a:prstGeom prst="rect">
            <a:avLst/>
          </a:prstGeom>
          <a:noFill/>
          <a:ln w="9525">
            <a:noFill/>
            <a:miter lim="800000"/>
            <a:headEnd/>
            <a:tailEnd/>
          </a:ln>
        </p:spPr>
      </p:pic>
      <p:grpSp>
        <p:nvGrpSpPr>
          <p:cNvPr id="11" name="Gruppieren 10"/>
          <p:cNvGrpSpPr/>
          <p:nvPr userDrawn="1"/>
        </p:nvGrpSpPr>
        <p:grpSpPr>
          <a:xfrm>
            <a:off x="35496" y="127893"/>
            <a:ext cx="7356698" cy="6424021"/>
            <a:chOff x="84647" y="478375"/>
            <a:chExt cx="6854739" cy="6652415"/>
          </a:xfrm>
        </p:grpSpPr>
        <p:sp>
          <p:nvSpPr>
            <p:cNvPr id="12" name="Freihandform 11"/>
            <p:cNvSpPr/>
            <p:nvPr/>
          </p:nvSpPr>
          <p:spPr>
            <a:xfrm>
              <a:off x="147792" y="552701"/>
              <a:ext cx="6513254" cy="6276510"/>
            </a:xfrm>
            <a:custGeom>
              <a:avLst/>
              <a:gdLst>
                <a:gd name="connsiteX0" fmla="*/ 6513251 w 6513251"/>
                <a:gd name="connsiteY0" fmla="*/ 17756 h 6276513"/>
                <a:gd name="connsiteX1" fmla="*/ 3894339 w 6513251"/>
                <a:gd name="connsiteY1" fmla="*/ 0 h 6276513"/>
                <a:gd name="connsiteX2" fmla="*/ 1151139 w 6513251"/>
                <a:gd name="connsiteY2" fmla="*/ 8878 h 6276513"/>
                <a:gd name="connsiteX3" fmla="*/ 369904 w 6513251"/>
                <a:gd name="connsiteY3" fmla="*/ 88777 h 6276513"/>
                <a:gd name="connsiteX4" fmla="*/ 50307 w 6513251"/>
                <a:gd name="connsiteY4" fmla="*/ 488272 h 6276513"/>
                <a:gd name="connsiteX5" fmla="*/ 68063 w 6513251"/>
                <a:gd name="connsiteY5" fmla="*/ 1305018 h 6276513"/>
                <a:gd name="connsiteX6" fmla="*/ 112451 w 6513251"/>
                <a:gd name="connsiteY6" fmla="*/ 2547892 h 6276513"/>
                <a:gd name="connsiteX7" fmla="*/ 156839 w 6513251"/>
                <a:gd name="connsiteY7" fmla="*/ 5326602 h 6276513"/>
                <a:gd name="connsiteX8" fmla="*/ 112451 w 6513251"/>
                <a:gd name="connsiteY8" fmla="*/ 6276513 h 62765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13251" h="6276513">
                  <a:moveTo>
                    <a:pt x="6513251" y="17756"/>
                  </a:moveTo>
                  <a:lnTo>
                    <a:pt x="3894339" y="0"/>
                  </a:lnTo>
                  <a:lnTo>
                    <a:pt x="1151139" y="8878"/>
                  </a:lnTo>
                  <a:cubicBezTo>
                    <a:pt x="563733" y="23674"/>
                    <a:pt x="553376" y="8878"/>
                    <a:pt x="369904" y="88777"/>
                  </a:cubicBezTo>
                  <a:cubicBezTo>
                    <a:pt x="186432" y="168676"/>
                    <a:pt x="100614" y="285565"/>
                    <a:pt x="50307" y="488272"/>
                  </a:cubicBezTo>
                  <a:cubicBezTo>
                    <a:pt x="0" y="690979"/>
                    <a:pt x="57706" y="961748"/>
                    <a:pt x="68063" y="1305018"/>
                  </a:cubicBezTo>
                  <a:cubicBezTo>
                    <a:pt x="78420" y="1648288"/>
                    <a:pt x="97655" y="1877628"/>
                    <a:pt x="112451" y="2547892"/>
                  </a:cubicBezTo>
                  <a:cubicBezTo>
                    <a:pt x="127247" y="3218156"/>
                    <a:pt x="156839" y="4705165"/>
                    <a:pt x="156839" y="5326602"/>
                  </a:cubicBezTo>
                  <a:cubicBezTo>
                    <a:pt x="156839" y="5948039"/>
                    <a:pt x="134645" y="6112276"/>
                    <a:pt x="112451" y="6276513"/>
                  </a:cubicBezTo>
                </a:path>
              </a:pathLst>
            </a:custGeom>
            <a:ln w="38100" cap="rnd">
              <a:solidFill>
                <a:srgbClr val="8DC6DD"/>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 name="Freihandform 12"/>
            <p:cNvSpPr/>
            <p:nvPr/>
          </p:nvSpPr>
          <p:spPr>
            <a:xfrm>
              <a:off x="84647" y="478375"/>
              <a:ext cx="6513256" cy="6276509"/>
            </a:xfrm>
            <a:custGeom>
              <a:avLst/>
              <a:gdLst>
                <a:gd name="connsiteX0" fmla="*/ 6513251 w 6513251"/>
                <a:gd name="connsiteY0" fmla="*/ 17756 h 6276513"/>
                <a:gd name="connsiteX1" fmla="*/ 3894339 w 6513251"/>
                <a:gd name="connsiteY1" fmla="*/ 0 h 6276513"/>
                <a:gd name="connsiteX2" fmla="*/ 1151139 w 6513251"/>
                <a:gd name="connsiteY2" fmla="*/ 8878 h 6276513"/>
                <a:gd name="connsiteX3" fmla="*/ 369904 w 6513251"/>
                <a:gd name="connsiteY3" fmla="*/ 88777 h 6276513"/>
                <a:gd name="connsiteX4" fmla="*/ 50307 w 6513251"/>
                <a:gd name="connsiteY4" fmla="*/ 488272 h 6276513"/>
                <a:gd name="connsiteX5" fmla="*/ 68063 w 6513251"/>
                <a:gd name="connsiteY5" fmla="*/ 1305018 h 6276513"/>
                <a:gd name="connsiteX6" fmla="*/ 112451 w 6513251"/>
                <a:gd name="connsiteY6" fmla="*/ 2547892 h 6276513"/>
                <a:gd name="connsiteX7" fmla="*/ 156839 w 6513251"/>
                <a:gd name="connsiteY7" fmla="*/ 5326602 h 6276513"/>
                <a:gd name="connsiteX8" fmla="*/ 112451 w 6513251"/>
                <a:gd name="connsiteY8" fmla="*/ 6276513 h 62765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13251" h="6276513">
                  <a:moveTo>
                    <a:pt x="6513251" y="17756"/>
                  </a:moveTo>
                  <a:lnTo>
                    <a:pt x="3894339" y="0"/>
                  </a:lnTo>
                  <a:lnTo>
                    <a:pt x="1151139" y="8878"/>
                  </a:lnTo>
                  <a:cubicBezTo>
                    <a:pt x="563733" y="23674"/>
                    <a:pt x="553376" y="8878"/>
                    <a:pt x="369904" y="88777"/>
                  </a:cubicBezTo>
                  <a:cubicBezTo>
                    <a:pt x="186432" y="168676"/>
                    <a:pt x="100614" y="285565"/>
                    <a:pt x="50307" y="488272"/>
                  </a:cubicBezTo>
                  <a:cubicBezTo>
                    <a:pt x="0" y="690979"/>
                    <a:pt x="57706" y="961748"/>
                    <a:pt x="68063" y="1305018"/>
                  </a:cubicBezTo>
                  <a:cubicBezTo>
                    <a:pt x="78420" y="1648288"/>
                    <a:pt x="97655" y="1877628"/>
                    <a:pt x="112451" y="2547892"/>
                  </a:cubicBezTo>
                  <a:cubicBezTo>
                    <a:pt x="127247" y="3218156"/>
                    <a:pt x="156839" y="4705165"/>
                    <a:pt x="156839" y="5326602"/>
                  </a:cubicBezTo>
                  <a:cubicBezTo>
                    <a:pt x="156839" y="5948039"/>
                    <a:pt x="134645" y="6112276"/>
                    <a:pt x="112451" y="6276513"/>
                  </a:cubicBezTo>
                </a:path>
              </a:pathLst>
            </a:custGeom>
            <a:ln w="28575" cap="rnd">
              <a:solidFill>
                <a:srgbClr val="9DD5E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Freihandform 13"/>
            <p:cNvSpPr/>
            <p:nvPr/>
          </p:nvSpPr>
          <p:spPr>
            <a:xfrm>
              <a:off x="322858" y="740443"/>
              <a:ext cx="6513254" cy="6276512"/>
            </a:xfrm>
            <a:custGeom>
              <a:avLst/>
              <a:gdLst>
                <a:gd name="connsiteX0" fmla="*/ 6513251 w 6513251"/>
                <a:gd name="connsiteY0" fmla="*/ 17756 h 6276513"/>
                <a:gd name="connsiteX1" fmla="*/ 3894339 w 6513251"/>
                <a:gd name="connsiteY1" fmla="*/ 0 h 6276513"/>
                <a:gd name="connsiteX2" fmla="*/ 1151139 w 6513251"/>
                <a:gd name="connsiteY2" fmla="*/ 8878 h 6276513"/>
                <a:gd name="connsiteX3" fmla="*/ 369904 w 6513251"/>
                <a:gd name="connsiteY3" fmla="*/ 88777 h 6276513"/>
                <a:gd name="connsiteX4" fmla="*/ 50307 w 6513251"/>
                <a:gd name="connsiteY4" fmla="*/ 488272 h 6276513"/>
                <a:gd name="connsiteX5" fmla="*/ 68063 w 6513251"/>
                <a:gd name="connsiteY5" fmla="*/ 1305018 h 6276513"/>
                <a:gd name="connsiteX6" fmla="*/ 112451 w 6513251"/>
                <a:gd name="connsiteY6" fmla="*/ 2547892 h 6276513"/>
                <a:gd name="connsiteX7" fmla="*/ 156839 w 6513251"/>
                <a:gd name="connsiteY7" fmla="*/ 5326602 h 6276513"/>
                <a:gd name="connsiteX8" fmla="*/ 112451 w 6513251"/>
                <a:gd name="connsiteY8" fmla="*/ 6276513 h 62765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13251" h="6276513">
                  <a:moveTo>
                    <a:pt x="6513251" y="17756"/>
                  </a:moveTo>
                  <a:lnTo>
                    <a:pt x="3894339" y="0"/>
                  </a:lnTo>
                  <a:lnTo>
                    <a:pt x="1151139" y="8878"/>
                  </a:lnTo>
                  <a:cubicBezTo>
                    <a:pt x="563733" y="23674"/>
                    <a:pt x="553376" y="8878"/>
                    <a:pt x="369904" y="88777"/>
                  </a:cubicBezTo>
                  <a:cubicBezTo>
                    <a:pt x="186432" y="168676"/>
                    <a:pt x="100614" y="285565"/>
                    <a:pt x="50307" y="488272"/>
                  </a:cubicBezTo>
                  <a:cubicBezTo>
                    <a:pt x="0" y="690979"/>
                    <a:pt x="57706" y="961748"/>
                    <a:pt x="68063" y="1305018"/>
                  </a:cubicBezTo>
                  <a:cubicBezTo>
                    <a:pt x="78420" y="1648288"/>
                    <a:pt x="97655" y="1877628"/>
                    <a:pt x="112451" y="2547892"/>
                  </a:cubicBezTo>
                  <a:cubicBezTo>
                    <a:pt x="127247" y="3218156"/>
                    <a:pt x="156839" y="4705165"/>
                    <a:pt x="156839" y="5326602"/>
                  </a:cubicBezTo>
                  <a:cubicBezTo>
                    <a:pt x="156839" y="5948039"/>
                    <a:pt x="134645" y="6112276"/>
                    <a:pt x="112451" y="6276513"/>
                  </a:cubicBezTo>
                </a:path>
              </a:pathLst>
            </a:custGeom>
            <a:ln w="57150" cap="rnd">
              <a:solidFill>
                <a:srgbClr val="449FBD"/>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Freihandform 14"/>
            <p:cNvSpPr/>
            <p:nvPr/>
          </p:nvSpPr>
          <p:spPr>
            <a:xfrm>
              <a:off x="228448" y="641145"/>
              <a:ext cx="6513254" cy="6276512"/>
            </a:xfrm>
            <a:custGeom>
              <a:avLst/>
              <a:gdLst>
                <a:gd name="connsiteX0" fmla="*/ 6513251 w 6513251"/>
                <a:gd name="connsiteY0" fmla="*/ 17756 h 6276513"/>
                <a:gd name="connsiteX1" fmla="*/ 3894339 w 6513251"/>
                <a:gd name="connsiteY1" fmla="*/ 0 h 6276513"/>
                <a:gd name="connsiteX2" fmla="*/ 1151139 w 6513251"/>
                <a:gd name="connsiteY2" fmla="*/ 8878 h 6276513"/>
                <a:gd name="connsiteX3" fmla="*/ 369904 w 6513251"/>
                <a:gd name="connsiteY3" fmla="*/ 88777 h 6276513"/>
                <a:gd name="connsiteX4" fmla="*/ 50307 w 6513251"/>
                <a:gd name="connsiteY4" fmla="*/ 488272 h 6276513"/>
                <a:gd name="connsiteX5" fmla="*/ 68063 w 6513251"/>
                <a:gd name="connsiteY5" fmla="*/ 1305018 h 6276513"/>
                <a:gd name="connsiteX6" fmla="*/ 112451 w 6513251"/>
                <a:gd name="connsiteY6" fmla="*/ 2547892 h 6276513"/>
                <a:gd name="connsiteX7" fmla="*/ 156839 w 6513251"/>
                <a:gd name="connsiteY7" fmla="*/ 5326602 h 6276513"/>
                <a:gd name="connsiteX8" fmla="*/ 112451 w 6513251"/>
                <a:gd name="connsiteY8" fmla="*/ 6276513 h 62765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13251" h="6276513">
                  <a:moveTo>
                    <a:pt x="6513251" y="17756"/>
                  </a:moveTo>
                  <a:lnTo>
                    <a:pt x="3894339" y="0"/>
                  </a:lnTo>
                  <a:lnTo>
                    <a:pt x="1151139" y="8878"/>
                  </a:lnTo>
                  <a:cubicBezTo>
                    <a:pt x="563733" y="23674"/>
                    <a:pt x="553376" y="8878"/>
                    <a:pt x="369904" y="88777"/>
                  </a:cubicBezTo>
                  <a:cubicBezTo>
                    <a:pt x="186432" y="168676"/>
                    <a:pt x="100614" y="285565"/>
                    <a:pt x="50307" y="488272"/>
                  </a:cubicBezTo>
                  <a:cubicBezTo>
                    <a:pt x="0" y="690979"/>
                    <a:pt x="57706" y="961748"/>
                    <a:pt x="68063" y="1305018"/>
                  </a:cubicBezTo>
                  <a:cubicBezTo>
                    <a:pt x="78420" y="1648288"/>
                    <a:pt x="97655" y="1877628"/>
                    <a:pt x="112451" y="2547892"/>
                  </a:cubicBezTo>
                  <a:cubicBezTo>
                    <a:pt x="127247" y="3218156"/>
                    <a:pt x="156839" y="4705165"/>
                    <a:pt x="156839" y="5326602"/>
                  </a:cubicBezTo>
                  <a:cubicBezTo>
                    <a:pt x="156839" y="5948039"/>
                    <a:pt x="134645" y="6112276"/>
                    <a:pt x="112451" y="6276513"/>
                  </a:cubicBezTo>
                </a:path>
              </a:pathLst>
            </a:custGeom>
            <a:ln w="47625" cap="rnd">
              <a:solidFill>
                <a:srgbClr val="5FAEC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 name="Freihandform 15"/>
            <p:cNvSpPr/>
            <p:nvPr/>
          </p:nvSpPr>
          <p:spPr>
            <a:xfrm>
              <a:off x="426135" y="854277"/>
              <a:ext cx="6513251" cy="6276513"/>
            </a:xfrm>
            <a:custGeom>
              <a:avLst/>
              <a:gdLst>
                <a:gd name="connsiteX0" fmla="*/ 6513251 w 6513251"/>
                <a:gd name="connsiteY0" fmla="*/ 17756 h 6276513"/>
                <a:gd name="connsiteX1" fmla="*/ 3894339 w 6513251"/>
                <a:gd name="connsiteY1" fmla="*/ 0 h 6276513"/>
                <a:gd name="connsiteX2" fmla="*/ 1151139 w 6513251"/>
                <a:gd name="connsiteY2" fmla="*/ 8878 h 6276513"/>
                <a:gd name="connsiteX3" fmla="*/ 369904 w 6513251"/>
                <a:gd name="connsiteY3" fmla="*/ 88777 h 6276513"/>
                <a:gd name="connsiteX4" fmla="*/ 50307 w 6513251"/>
                <a:gd name="connsiteY4" fmla="*/ 488272 h 6276513"/>
                <a:gd name="connsiteX5" fmla="*/ 68063 w 6513251"/>
                <a:gd name="connsiteY5" fmla="*/ 1305018 h 6276513"/>
                <a:gd name="connsiteX6" fmla="*/ 112451 w 6513251"/>
                <a:gd name="connsiteY6" fmla="*/ 2547892 h 6276513"/>
                <a:gd name="connsiteX7" fmla="*/ 156839 w 6513251"/>
                <a:gd name="connsiteY7" fmla="*/ 5326602 h 6276513"/>
                <a:gd name="connsiteX8" fmla="*/ 112451 w 6513251"/>
                <a:gd name="connsiteY8" fmla="*/ 6276513 h 62765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13251" h="6276513">
                  <a:moveTo>
                    <a:pt x="6513251" y="17756"/>
                  </a:moveTo>
                  <a:lnTo>
                    <a:pt x="3894339" y="0"/>
                  </a:lnTo>
                  <a:lnTo>
                    <a:pt x="1151139" y="8878"/>
                  </a:lnTo>
                  <a:cubicBezTo>
                    <a:pt x="563733" y="23674"/>
                    <a:pt x="553376" y="8878"/>
                    <a:pt x="369904" y="88777"/>
                  </a:cubicBezTo>
                  <a:cubicBezTo>
                    <a:pt x="186432" y="168676"/>
                    <a:pt x="100614" y="285565"/>
                    <a:pt x="50307" y="488272"/>
                  </a:cubicBezTo>
                  <a:cubicBezTo>
                    <a:pt x="0" y="690979"/>
                    <a:pt x="57706" y="961748"/>
                    <a:pt x="68063" y="1305018"/>
                  </a:cubicBezTo>
                  <a:cubicBezTo>
                    <a:pt x="78420" y="1648288"/>
                    <a:pt x="97655" y="1877628"/>
                    <a:pt x="112451" y="2547892"/>
                  </a:cubicBezTo>
                  <a:cubicBezTo>
                    <a:pt x="127247" y="3218156"/>
                    <a:pt x="156839" y="4705165"/>
                    <a:pt x="156839" y="5326602"/>
                  </a:cubicBezTo>
                  <a:cubicBezTo>
                    <a:pt x="156839" y="5948039"/>
                    <a:pt x="134645" y="6112276"/>
                    <a:pt x="112451" y="6276513"/>
                  </a:cubicBezTo>
                </a:path>
              </a:pathLst>
            </a:custGeom>
            <a:ln w="76200" cap="rnd">
              <a:solidFill>
                <a:srgbClr val="1D82A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18" name="Textfeld 17"/>
          <p:cNvSpPr txBox="1"/>
          <p:nvPr userDrawn="1"/>
        </p:nvSpPr>
        <p:spPr>
          <a:xfrm>
            <a:off x="7286630" y="-15959"/>
            <a:ext cx="1899315" cy="923330"/>
          </a:xfrm>
          <a:prstGeom prst="rect">
            <a:avLst/>
          </a:prstGeom>
          <a:noFill/>
        </p:spPr>
        <p:txBody>
          <a:bodyPr wrap="square" rtlCol="0">
            <a:spAutoFit/>
          </a:bodyPr>
          <a:lstStyle/>
          <a:p>
            <a:r>
              <a:rPr lang="en-GB" sz="5400" b="1" spc="-150" dirty="0" smtClean="0">
                <a:solidFill>
                  <a:schemeClr val="tx1">
                    <a:lumMod val="95000"/>
                    <a:lumOff val="5000"/>
                  </a:schemeClr>
                </a:solidFill>
              </a:rPr>
              <a:t>SCAPE</a:t>
            </a:r>
            <a:endParaRPr lang="en-GB" sz="5400" b="1" spc="-150" dirty="0">
              <a:solidFill>
                <a:schemeClr val="tx1">
                  <a:lumMod val="95000"/>
                  <a:lumOff val="5000"/>
                </a:scheme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ctr" rtl="0" eaLnBrk="0" fontAlgn="base" hangingPunct="0">
        <a:spcBef>
          <a:spcPct val="0"/>
        </a:spcBef>
        <a:spcAft>
          <a:spcPct val="0"/>
        </a:spcAft>
        <a:defRPr sz="2800" b="1">
          <a:solidFill>
            <a:schemeClr val="tx1">
              <a:lumMod val="95000"/>
              <a:lumOff val="5000"/>
            </a:schemeClr>
          </a:solidFill>
          <a:latin typeface="+mj-lt"/>
          <a:ea typeface="+mj-ea"/>
          <a:cs typeface="+mj-cs"/>
        </a:defRPr>
      </a:lvl1pPr>
      <a:lvl2pPr algn="ctr" rtl="0" eaLnBrk="0" fontAlgn="base" hangingPunct="0">
        <a:spcBef>
          <a:spcPct val="0"/>
        </a:spcBef>
        <a:spcAft>
          <a:spcPct val="0"/>
        </a:spcAft>
        <a:defRPr sz="2800" b="1">
          <a:solidFill>
            <a:schemeClr val="tx2"/>
          </a:solidFill>
          <a:latin typeface="Calibri" pitchFamily="34" charset="0"/>
        </a:defRPr>
      </a:lvl2pPr>
      <a:lvl3pPr algn="ctr" rtl="0" eaLnBrk="0" fontAlgn="base" hangingPunct="0">
        <a:spcBef>
          <a:spcPct val="0"/>
        </a:spcBef>
        <a:spcAft>
          <a:spcPct val="0"/>
        </a:spcAft>
        <a:defRPr sz="2800" b="1">
          <a:solidFill>
            <a:schemeClr val="tx2"/>
          </a:solidFill>
          <a:latin typeface="Calibri" pitchFamily="34" charset="0"/>
        </a:defRPr>
      </a:lvl3pPr>
      <a:lvl4pPr algn="ctr" rtl="0" eaLnBrk="0" fontAlgn="base" hangingPunct="0">
        <a:spcBef>
          <a:spcPct val="0"/>
        </a:spcBef>
        <a:spcAft>
          <a:spcPct val="0"/>
        </a:spcAft>
        <a:defRPr sz="2800" b="1">
          <a:solidFill>
            <a:schemeClr val="tx2"/>
          </a:solidFill>
          <a:latin typeface="Calibri" pitchFamily="34" charset="0"/>
        </a:defRPr>
      </a:lvl4pPr>
      <a:lvl5pPr algn="ctr" rtl="0" eaLnBrk="0" fontAlgn="base" hangingPunct="0">
        <a:spcBef>
          <a:spcPct val="0"/>
        </a:spcBef>
        <a:spcAft>
          <a:spcPct val="0"/>
        </a:spcAft>
        <a:defRPr sz="2800" b="1">
          <a:solidFill>
            <a:schemeClr val="tx2"/>
          </a:solidFill>
          <a:latin typeface="Calibri" pitchFamily="34" charset="0"/>
        </a:defRPr>
      </a:lvl5pPr>
      <a:lvl6pPr marL="457200" algn="ctr" rtl="0" fontAlgn="base">
        <a:spcBef>
          <a:spcPct val="0"/>
        </a:spcBef>
        <a:spcAft>
          <a:spcPct val="0"/>
        </a:spcAft>
        <a:defRPr sz="2800" b="1">
          <a:solidFill>
            <a:schemeClr val="tx2"/>
          </a:solidFill>
          <a:latin typeface="Calibri" pitchFamily="34" charset="0"/>
        </a:defRPr>
      </a:lvl6pPr>
      <a:lvl7pPr marL="914400" algn="ctr" rtl="0" fontAlgn="base">
        <a:spcBef>
          <a:spcPct val="0"/>
        </a:spcBef>
        <a:spcAft>
          <a:spcPct val="0"/>
        </a:spcAft>
        <a:defRPr sz="2800" b="1">
          <a:solidFill>
            <a:schemeClr val="tx2"/>
          </a:solidFill>
          <a:latin typeface="Calibri" pitchFamily="34" charset="0"/>
        </a:defRPr>
      </a:lvl7pPr>
      <a:lvl8pPr marL="1371600" algn="ctr" rtl="0" fontAlgn="base">
        <a:spcBef>
          <a:spcPct val="0"/>
        </a:spcBef>
        <a:spcAft>
          <a:spcPct val="0"/>
        </a:spcAft>
        <a:defRPr sz="2800" b="1">
          <a:solidFill>
            <a:schemeClr val="tx2"/>
          </a:solidFill>
          <a:latin typeface="Calibri" pitchFamily="34" charset="0"/>
        </a:defRPr>
      </a:lvl8pPr>
      <a:lvl9pPr marL="1828800" algn="ctr" rtl="0" fontAlgn="base">
        <a:spcBef>
          <a:spcPct val="0"/>
        </a:spcBef>
        <a:spcAft>
          <a:spcPct val="0"/>
        </a:spcAft>
        <a:defRPr sz="2800" b="1">
          <a:solidFill>
            <a:schemeClr val="tx2"/>
          </a:solidFill>
          <a:latin typeface="Calibri" pitchFamily="34" charset="0"/>
        </a:defRPr>
      </a:lvl9pPr>
    </p:titleStyle>
    <p:bodyStyle>
      <a:lvl1pPr marL="342900" indent="-342900" algn="l" rtl="0" eaLnBrk="0" fontAlgn="base" hangingPunct="0">
        <a:spcBef>
          <a:spcPct val="20000"/>
        </a:spcBef>
        <a:spcAft>
          <a:spcPct val="0"/>
        </a:spcAft>
        <a:buClr>
          <a:srgbClr val="1D82A4"/>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449FBD"/>
        </a:buClr>
        <a:buFont typeface="Calibri" pitchFamily="34" charset="0"/>
        <a:buChar char="•"/>
        <a:defRPr sz="2400">
          <a:solidFill>
            <a:schemeClr val="tx1"/>
          </a:solidFill>
          <a:latin typeface="+mn-lt"/>
        </a:defRPr>
      </a:lvl2pPr>
      <a:lvl3pPr marL="1143000" indent="-228600" algn="l" rtl="0" eaLnBrk="0" fontAlgn="base" hangingPunct="0">
        <a:spcBef>
          <a:spcPct val="20000"/>
        </a:spcBef>
        <a:spcAft>
          <a:spcPct val="0"/>
        </a:spcAft>
        <a:buClr>
          <a:srgbClr val="5FAEC8"/>
        </a:buClr>
        <a:buFont typeface="Calibri" pitchFamily="34" charset="0"/>
        <a:buChar char="•"/>
        <a:defRPr sz="2000">
          <a:solidFill>
            <a:schemeClr val="tx1"/>
          </a:solidFill>
          <a:latin typeface="+mn-lt"/>
        </a:defRPr>
      </a:lvl3pPr>
      <a:lvl4pPr marL="1600200" indent="-228600" algn="l" rtl="0" eaLnBrk="0" fontAlgn="base" hangingPunct="0">
        <a:spcBef>
          <a:spcPct val="20000"/>
        </a:spcBef>
        <a:spcAft>
          <a:spcPct val="0"/>
        </a:spcAft>
        <a:buClr>
          <a:srgbClr val="C5E2EE"/>
        </a:buClr>
        <a:buFont typeface="Arial" pitchFamily="34" charset="0"/>
        <a:buChar char="•"/>
        <a:defRPr>
          <a:solidFill>
            <a:schemeClr val="tx1"/>
          </a:solidFill>
          <a:latin typeface="+mn-lt"/>
        </a:defRPr>
      </a:lvl4pPr>
      <a:lvl5pPr marL="2057400" indent="-228600" algn="l" rtl="0" eaLnBrk="0" fontAlgn="base" hangingPunct="0">
        <a:spcBef>
          <a:spcPct val="20000"/>
        </a:spcBef>
        <a:spcAft>
          <a:spcPct val="0"/>
        </a:spcAft>
        <a:buClr>
          <a:srgbClr val="C5E2F1"/>
        </a:buClr>
        <a:buFont typeface="Calibri" pitchFamily="34" charset="0"/>
        <a:buChar char="•"/>
        <a:defRPr sz="16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github.com/openplanets/scou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hyperlink" Target="http://www.openplanetsfoundation.org/blogs/2012-11-06-running-apache-tika-over-arc-files-using-apache-hadoop"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github.com/openplanets/scape/" TargetMode="External"/><Relationship Id="rId7" Type="http://schemas.openxmlformats.org/officeDocument/2006/relationships/hyperlink" Target="http://www.scape-project.eu/category/deliverabl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www.scape-project.eu/category/publication" TargetMode="External"/><Relationship Id="rId5" Type="http://schemas.openxmlformats.org/officeDocument/2006/relationships/hyperlink" Target="http://www.myexperiment.org/search?query=SCAPE&amp;type=all&amp;commit=Search" TargetMode="External"/><Relationship Id="rId4" Type="http://schemas.openxmlformats.org/officeDocument/2006/relationships/hyperlink" Target="http://wiki.opf-labs.org/display/SP/Hom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guimaraes2012.pt/" TargetMode="External"/><Relationship Id="rId2" Type="http://schemas.openxmlformats.org/officeDocument/2006/relationships/hyperlink" Target="http://scape-guimaraes.eventbrite.co.uk/"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office@list.scape-project.eu" TargetMode="External"/><Relationship Id="rId2" Type="http://schemas.openxmlformats.org/officeDocument/2006/relationships/hyperlink" Target="http://www.scape-project.eu/"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iki.opf-labs.org/display/SP/Scenarios"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github.com/openplanets/plato" TargetMode="External"/><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hyperlink" Target="https://github.com/openplanets/polici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3851920" y="4077072"/>
            <a:ext cx="184731" cy="369332"/>
          </a:xfrm>
          <a:prstGeom prst="rect">
            <a:avLst/>
          </a:prstGeom>
          <a:noFill/>
        </p:spPr>
        <p:txBody>
          <a:bodyPr wrap="none" rtlCol="0">
            <a:spAutoFit/>
          </a:bodyPr>
          <a:lstStyle/>
          <a:p>
            <a:endParaRPr lang="en-GB" dirty="0"/>
          </a:p>
        </p:txBody>
      </p:sp>
      <p:sp>
        <p:nvSpPr>
          <p:cNvPr id="6" name="Rectangle 3"/>
          <p:cNvSpPr txBox="1">
            <a:spLocks noChangeArrowheads="1"/>
          </p:cNvSpPr>
          <p:nvPr/>
        </p:nvSpPr>
        <p:spPr bwMode="auto">
          <a:xfrm>
            <a:off x="691480" y="4148594"/>
            <a:ext cx="7768952" cy="100859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20000"/>
              </a:spcBef>
              <a:spcAft>
                <a:spcPct val="0"/>
              </a:spcAft>
              <a:buClr>
                <a:schemeClr val="accent2">
                  <a:lumMod val="50000"/>
                </a:schemeClr>
              </a:buClr>
              <a:buSzTx/>
              <a:buFontTx/>
              <a:buNone/>
              <a:tabLst/>
              <a:defRPr/>
            </a:pPr>
            <a:r>
              <a:rPr kumimoji="0" lang="en-US" sz="2400" i="0" u="none" strike="noStrike" kern="0" cap="none" spc="0" normalizeH="0" baseline="0" noProof="0" dirty="0" smtClean="0">
                <a:ln>
                  <a:noFill/>
                </a:ln>
                <a:effectLst/>
                <a:uLnTx/>
                <a:uFillTx/>
                <a:latin typeface="+mj-lt"/>
                <a:ea typeface="+mn-ea"/>
                <a:cs typeface="+mn-cs"/>
              </a:rPr>
              <a:t>Dr. </a:t>
            </a:r>
            <a:r>
              <a:rPr lang="en-US" sz="2400" kern="0" dirty="0" smtClean="0">
                <a:latin typeface="+mj-lt"/>
              </a:rPr>
              <a:t>Ross King</a:t>
            </a:r>
            <a:endParaRPr kumimoji="0" lang="en-US" sz="2400" i="0" u="none" strike="noStrike" kern="0" cap="none" spc="0" normalizeH="0" baseline="0" noProof="0" dirty="0" smtClean="0">
              <a:ln>
                <a:noFill/>
              </a:ln>
              <a:effectLst/>
              <a:uLnTx/>
              <a:uFillTx/>
              <a:latin typeface="+mj-lt"/>
              <a:ea typeface="+mn-ea"/>
              <a:cs typeface="+mn-cs"/>
            </a:endParaRPr>
          </a:p>
          <a:p>
            <a:pPr marL="0" marR="0" lvl="0" indent="0" defTabSz="914400" rtl="0" eaLnBrk="1" fontAlgn="base" latinLnBrk="0" hangingPunct="1">
              <a:lnSpc>
                <a:spcPct val="100000"/>
              </a:lnSpc>
              <a:spcBef>
                <a:spcPct val="20000"/>
              </a:spcBef>
              <a:spcAft>
                <a:spcPct val="0"/>
              </a:spcAft>
              <a:buClr>
                <a:schemeClr val="accent2">
                  <a:lumMod val="50000"/>
                </a:schemeClr>
              </a:buClr>
              <a:buSzTx/>
              <a:buFontTx/>
              <a:buNone/>
              <a:tabLst/>
              <a:defRPr/>
            </a:pPr>
            <a:r>
              <a:rPr kumimoji="0" lang="en-US" sz="1800" i="0" u="none" strike="noStrike" kern="0" cap="none" spc="0" normalizeH="0" baseline="0" noProof="0" dirty="0" smtClean="0">
                <a:ln>
                  <a:noFill/>
                </a:ln>
                <a:effectLst/>
                <a:uLnTx/>
                <a:uFillTx/>
                <a:latin typeface="+mj-lt"/>
                <a:ea typeface="+mn-ea"/>
                <a:cs typeface="+mn-cs"/>
              </a:rPr>
              <a:t>AIT Austrian Institute of Technology GmbH</a:t>
            </a:r>
          </a:p>
        </p:txBody>
      </p:sp>
      <p:sp>
        <p:nvSpPr>
          <p:cNvPr id="7" name="Textfeld 6"/>
          <p:cNvSpPr txBox="1"/>
          <p:nvPr/>
        </p:nvSpPr>
        <p:spPr>
          <a:xfrm>
            <a:off x="692446" y="5156208"/>
            <a:ext cx="7767986" cy="646331"/>
          </a:xfrm>
          <a:prstGeom prst="rect">
            <a:avLst/>
          </a:prstGeom>
          <a:noFill/>
          <a:ln>
            <a:noFill/>
          </a:ln>
        </p:spPr>
        <p:txBody>
          <a:bodyPr wrap="square" rtlCol="0">
            <a:spAutoFit/>
          </a:bodyPr>
          <a:lstStyle/>
          <a:p>
            <a:r>
              <a:rPr lang="en-GB" dirty="0" smtClean="0"/>
              <a:t>APA Conference</a:t>
            </a:r>
          </a:p>
          <a:p>
            <a:r>
              <a:rPr lang="en-GB" dirty="0" err="1" smtClean="0"/>
              <a:t>Frascati</a:t>
            </a:r>
            <a:r>
              <a:rPr lang="en-GB" dirty="0" smtClean="0"/>
              <a:t>, November 7, 2012</a:t>
            </a:r>
            <a:endParaRPr lang="en-GB" dirty="0"/>
          </a:p>
        </p:txBody>
      </p:sp>
      <p:sp>
        <p:nvSpPr>
          <p:cNvPr id="8" name="Titel 7"/>
          <p:cNvSpPr>
            <a:spLocks noGrp="1"/>
          </p:cNvSpPr>
          <p:nvPr>
            <p:ph type="ctrTitle"/>
          </p:nvPr>
        </p:nvSpPr>
        <p:spPr/>
        <p:txBody>
          <a:bodyPr/>
          <a:lstStyle/>
          <a:p>
            <a:r>
              <a:rPr lang="en-GB" dirty="0" smtClean="0"/>
              <a:t>SCAPE</a:t>
            </a:r>
            <a:endParaRPr lang="en-GB" dirty="0"/>
          </a:p>
        </p:txBody>
      </p:sp>
      <p:sp>
        <p:nvSpPr>
          <p:cNvPr id="9" name="Untertitel 8"/>
          <p:cNvSpPr>
            <a:spLocks noGrp="1"/>
          </p:cNvSpPr>
          <p:nvPr>
            <p:ph type="subTitle" idx="1"/>
          </p:nvPr>
        </p:nvSpPr>
        <p:spPr/>
        <p:txBody>
          <a:bodyPr/>
          <a:lstStyle/>
          <a:p>
            <a:r>
              <a:rPr lang="en-GB" dirty="0" smtClean="0"/>
              <a:t>Scalable Preservation Tools and Infrastructure</a:t>
            </a:r>
            <a:endParaRPr lang="en-GB" dirty="0"/>
          </a:p>
        </p:txBody>
      </p:sp>
      <p:pic>
        <p:nvPicPr>
          <p:cNvPr id="10" name="Picture 5" descr="ait_logo_ohne_claim_c1_rg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0628" y="4149080"/>
            <a:ext cx="312578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en-GB" smtClean="0"/>
              <a:t>SCAPE Solutions</a:t>
            </a:r>
          </a:p>
        </p:txBody>
      </p:sp>
      <p:sp>
        <p:nvSpPr>
          <p:cNvPr id="3" name="Inhaltsplatzhalter 2"/>
          <p:cNvSpPr>
            <a:spLocks noGrp="1"/>
          </p:cNvSpPr>
          <p:nvPr>
            <p:ph idx="1"/>
          </p:nvPr>
        </p:nvSpPr>
        <p:spPr>
          <a:xfrm>
            <a:off x="611560" y="1600200"/>
            <a:ext cx="6840760" cy="4637112"/>
          </a:xfrm>
        </p:spPr>
        <p:txBody>
          <a:bodyPr/>
          <a:lstStyle/>
          <a:p>
            <a:pPr>
              <a:defRPr/>
            </a:pPr>
            <a:r>
              <a:rPr lang="en-GB" dirty="0" smtClean="0"/>
              <a:t>Automated Watch Component</a:t>
            </a:r>
          </a:p>
          <a:p>
            <a:pPr lvl="1">
              <a:defRPr/>
            </a:pPr>
            <a:r>
              <a:rPr lang="en-GB" dirty="0" smtClean="0"/>
              <a:t>Based on</a:t>
            </a:r>
          </a:p>
          <a:p>
            <a:pPr lvl="2">
              <a:defRPr/>
            </a:pPr>
            <a:r>
              <a:rPr lang="en-US" dirty="0"/>
              <a:t>G</a:t>
            </a:r>
            <a:r>
              <a:rPr lang="en-US" dirty="0" smtClean="0"/>
              <a:t>athering </a:t>
            </a:r>
            <a:r>
              <a:rPr lang="en-US" dirty="0"/>
              <a:t>information from various </a:t>
            </a:r>
            <a:r>
              <a:rPr lang="en-US" dirty="0" smtClean="0"/>
              <a:t>external sources from diverse domains</a:t>
            </a:r>
          </a:p>
          <a:p>
            <a:pPr lvl="2">
              <a:defRPr/>
            </a:pPr>
            <a:r>
              <a:rPr lang="en-US" dirty="0"/>
              <a:t>C</a:t>
            </a:r>
            <a:r>
              <a:rPr lang="en-US" dirty="0" smtClean="0"/>
              <a:t>reating </a:t>
            </a:r>
            <a:r>
              <a:rPr lang="en-US" dirty="0"/>
              <a:t>a centralized knowledge base with </a:t>
            </a:r>
            <a:r>
              <a:rPr lang="en-US" dirty="0" smtClean="0"/>
              <a:t>information </a:t>
            </a:r>
            <a:r>
              <a:rPr lang="en-US" dirty="0"/>
              <a:t>of interest for </a:t>
            </a:r>
            <a:r>
              <a:rPr lang="en-US" dirty="0" smtClean="0"/>
              <a:t>preservation</a:t>
            </a:r>
          </a:p>
          <a:p>
            <a:pPr lvl="2">
              <a:defRPr/>
            </a:pPr>
            <a:r>
              <a:rPr lang="en-US" dirty="0" smtClean="0"/>
              <a:t>Expressing preservation </a:t>
            </a:r>
            <a:r>
              <a:rPr lang="en-US" dirty="0"/>
              <a:t>risks and </a:t>
            </a:r>
            <a:r>
              <a:rPr lang="en-US" dirty="0" smtClean="0"/>
              <a:t>opportunities </a:t>
            </a:r>
            <a:r>
              <a:rPr lang="en-US" dirty="0"/>
              <a:t>as questions to this knowledge </a:t>
            </a:r>
            <a:r>
              <a:rPr lang="en-US" dirty="0" smtClean="0"/>
              <a:t>base</a:t>
            </a:r>
          </a:p>
          <a:p>
            <a:pPr lvl="2">
              <a:defRPr/>
            </a:pPr>
            <a:r>
              <a:rPr lang="en-US" dirty="0"/>
              <a:t>M</a:t>
            </a:r>
            <a:r>
              <a:rPr lang="en-US" dirty="0" smtClean="0"/>
              <a:t>onitoring </a:t>
            </a:r>
            <a:r>
              <a:rPr lang="en-US" dirty="0"/>
              <a:t>the result of </a:t>
            </a:r>
            <a:r>
              <a:rPr lang="en-US" dirty="0" smtClean="0"/>
              <a:t>question assessment </a:t>
            </a:r>
            <a:r>
              <a:rPr lang="en-US" dirty="0"/>
              <a:t>to reveal </a:t>
            </a:r>
            <a:r>
              <a:rPr lang="en-US" dirty="0" smtClean="0"/>
              <a:t>significant </a:t>
            </a:r>
            <a:r>
              <a:rPr lang="en-US" dirty="0"/>
              <a:t>events that indicate the existence of the </a:t>
            </a:r>
            <a:r>
              <a:rPr lang="en-US" dirty="0" smtClean="0"/>
              <a:t>defined risks </a:t>
            </a:r>
            <a:r>
              <a:rPr lang="en-US" dirty="0"/>
              <a:t>and </a:t>
            </a:r>
            <a:r>
              <a:rPr lang="en-US" dirty="0" smtClean="0"/>
              <a:t>opportunities</a:t>
            </a:r>
          </a:p>
        </p:txBody>
      </p:sp>
      <p:sp>
        <p:nvSpPr>
          <p:cNvPr id="922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E6CF0C3-FF3E-4B90-A596-179A19F5799A}" type="slidenum">
              <a:rPr lang="en-GB" smtClean="0"/>
              <a:pPr eaLnBrk="1" hangingPunct="1"/>
              <a:t>10</a:t>
            </a:fld>
            <a:endParaRPr lang="en-GB" smtClean="0"/>
          </a:p>
        </p:txBody>
      </p:sp>
      <p:sp>
        <p:nvSpPr>
          <p:cNvPr id="4" name="Textfeld 3"/>
          <p:cNvSpPr txBox="1"/>
          <p:nvPr/>
        </p:nvSpPr>
        <p:spPr>
          <a:xfrm>
            <a:off x="1763688" y="5661248"/>
            <a:ext cx="3813929" cy="369332"/>
          </a:xfrm>
          <a:prstGeom prst="rect">
            <a:avLst/>
          </a:prstGeom>
          <a:noFill/>
        </p:spPr>
        <p:txBody>
          <a:bodyPr wrap="none" rtlCol="0">
            <a:spAutoFit/>
          </a:bodyPr>
          <a:lstStyle/>
          <a:p>
            <a:r>
              <a:rPr lang="en-GB" dirty="0">
                <a:hlinkClick r:id="rId3"/>
              </a:rPr>
              <a:t>https://</a:t>
            </a:r>
            <a:r>
              <a:rPr lang="en-GB" dirty="0" smtClean="0">
                <a:hlinkClick r:id="rId3"/>
              </a:rPr>
              <a:t>github.com/openplanets/scout</a:t>
            </a:r>
            <a:endParaRPr lang="en-GB" dirty="0"/>
          </a:p>
        </p:txBody>
      </p:sp>
    </p:spTree>
    <p:extLst>
      <p:ext uri="{BB962C8B-B14F-4D97-AF65-F5344CB8AC3E}">
        <p14:creationId xmlns:p14="http://schemas.microsoft.com/office/powerpoint/2010/main" val="24084118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en-GB" dirty="0" smtClean="0"/>
              <a:t>SCAPE Solutions</a:t>
            </a:r>
          </a:p>
        </p:txBody>
      </p:sp>
      <p:sp>
        <p:nvSpPr>
          <p:cNvPr id="3" name="Inhaltsplatzhalter 2"/>
          <p:cNvSpPr>
            <a:spLocks noGrp="1"/>
          </p:cNvSpPr>
          <p:nvPr>
            <p:ph idx="1"/>
          </p:nvPr>
        </p:nvSpPr>
        <p:spPr/>
        <p:txBody>
          <a:bodyPr/>
          <a:lstStyle/>
          <a:p>
            <a:pPr>
              <a:defRPr/>
            </a:pPr>
            <a:r>
              <a:rPr lang="en-GB" dirty="0" smtClean="0"/>
              <a:t>SCAPE Platform</a:t>
            </a:r>
          </a:p>
          <a:p>
            <a:pPr lvl="1">
              <a:defRPr/>
            </a:pPr>
            <a:r>
              <a:rPr lang="en-GB" dirty="0" smtClean="0"/>
              <a:t>HADOOP, Eucalyptus</a:t>
            </a:r>
          </a:p>
          <a:p>
            <a:pPr lvl="1">
              <a:defRPr/>
            </a:pPr>
            <a:r>
              <a:rPr lang="en-GB" dirty="0" smtClean="0"/>
              <a:t>Virtualized cluster</a:t>
            </a:r>
          </a:p>
          <a:p>
            <a:pPr lvl="1">
              <a:defRPr/>
            </a:pPr>
            <a:r>
              <a:rPr lang="en-GB" dirty="0" smtClean="0"/>
              <a:t>Repository integration</a:t>
            </a:r>
          </a:p>
          <a:p>
            <a:pPr lvl="2">
              <a:defRPr/>
            </a:pPr>
            <a:r>
              <a:rPr lang="en-GB" dirty="0" smtClean="0"/>
              <a:t>HBASE, HDFS - Fedora</a:t>
            </a:r>
          </a:p>
          <a:p>
            <a:pPr lvl="1">
              <a:defRPr/>
            </a:pPr>
            <a:r>
              <a:rPr lang="en-GB" dirty="0" smtClean="0"/>
              <a:t>Three levels of parallelization</a:t>
            </a:r>
          </a:p>
          <a:p>
            <a:pPr lvl="2">
              <a:defRPr/>
            </a:pPr>
            <a:r>
              <a:rPr lang="en-GB" dirty="0" smtClean="0"/>
              <a:t>Distribution of files</a:t>
            </a:r>
          </a:p>
          <a:p>
            <a:pPr lvl="2">
              <a:defRPr/>
            </a:pPr>
            <a:r>
              <a:rPr lang="en-GB" dirty="0" smtClean="0"/>
              <a:t>Splitting binary files</a:t>
            </a:r>
          </a:p>
          <a:p>
            <a:pPr lvl="2">
              <a:defRPr/>
            </a:pPr>
            <a:r>
              <a:rPr lang="en-GB" dirty="0" smtClean="0"/>
              <a:t>Parallelisation of algorithms</a:t>
            </a:r>
          </a:p>
          <a:p>
            <a:pPr lvl="1">
              <a:defRPr/>
            </a:pPr>
            <a:r>
              <a:rPr lang="en-GB" dirty="0" smtClean="0"/>
              <a:t>Multiple instances (how-to)</a:t>
            </a:r>
          </a:p>
          <a:p>
            <a:pPr lvl="1">
              <a:defRPr/>
            </a:pPr>
            <a:r>
              <a:rPr lang="en-GB" dirty="0" smtClean="0"/>
              <a:t>Mapping Taverna to HADOOP</a:t>
            </a:r>
          </a:p>
          <a:p>
            <a:pPr marL="914400" lvl="2" indent="0">
              <a:buFontTx/>
              <a:buNone/>
              <a:defRPr/>
            </a:pPr>
            <a:endParaRPr lang="en-GB" dirty="0"/>
          </a:p>
        </p:txBody>
      </p:sp>
      <p:sp>
        <p:nvSpPr>
          <p:cNvPr id="922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E6CF0C3-FF3E-4B90-A596-179A19F5799A}" type="slidenum">
              <a:rPr lang="en-GB" smtClean="0"/>
              <a:pPr eaLnBrk="1" hangingPunct="1"/>
              <a:t>11</a:t>
            </a:fld>
            <a:endParaRPr lang="en-GB" smtClean="0"/>
          </a:p>
        </p:txBody>
      </p:sp>
      <p:pic>
        <p:nvPicPr>
          <p:cNvPr id="922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5721821"/>
            <a:ext cx="1573213"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2"/>
          <p:cNvPicPr>
            <a:picLocks noChangeAspect="1" noChangeArrowheads="1"/>
          </p:cNvPicPr>
          <p:nvPr/>
        </p:nvPicPr>
        <p:blipFill>
          <a:blip r:embed="rId3">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6962774" y="4725144"/>
            <a:ext cx="601663" cy="55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Grafik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90789" y="1524000"/>
            <a:ext cx="4257675"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feil nach unten 1"/>
          <p:cNvSpPr/>
          <p:nvPr/>
        </p:nvSpPr>
        <p:spPr>
          <a:xfrm>
            <a:off x="7119590" y="5373216"/>
            <a:ext cx="288032" cy="34860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9" name="Textfeld 51"/>
          <p:cNvSpPr txBox="1"/>
          <p:nvPr/>
        </p:nvSpPr>
        <p:spPr>
          <a:xfrm>
            <a:off x="6872044" y="3933056"/>
            <a:ext cx="1300356" cy="215444"/>
          </a:xfrm>
          <a:prstGeom prst="rect">
            <a:avLst/>
          </a:prstGeom>
          <a:noFill/>
        </p:spPr>
        <p:txBody>
          <a:bodyPr wrap="none" rtlCol="0">
            <a:spAutoFit/>
          </a:bodyPr>
          <a:lstStyle/>
          <a:p>
            <a:r>
              <a:rPr lang="en-GB" sz="800" dirty="0" smtClean="0"/>
              <a:t>from </a:t>
            </a:r>
            <a:r>
              <a:rPr lang="en-GB" sz="800" b="1" dirty="0" smtClean="0"/>
              <a:t>digitalbevaring.dk</a:t>
            </a:r>
            <a:endParaRPr lang="en-GB" sz="8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en-GB" dirty="0" smtClean="0"/>
              <a:t>SCAPE Solutions</a:t>
            </a:r>
          </a:p>
        </p:txBody>
      </p:sp>
      <p:sp>
        <p:nvSpPr>
          <p:cNvPr id="3" name="Inhaltsplatzhalter 2"/>
          <p:cNvSpPr>
            <a:spLocks noGrp="1"/>
          </p:cNvSpPr>
          <p:nvPr>
            <p:ph idx="1"/>
          </p:nvPr>
        </p:nvSpPr>
        <p:spPr>
          <a:xfrm>
            <a:off x="611560" y="1600200"/>
            <a:ext cx="4536156" cy="4637112"/>
          </a:xfrm>
        </p:spPr>
        <p:txBody>
          <a:bodyPr/>
          <a:lstStyle/>
          <a:p>
            <a:pPr>
              <a:defRPr/>
            </a:pPr>
            <a:r>
              <a:rPr lang="en-GB" dirty="0" smtClean="0"/>
              <a:t>SCAPE Platform</a:t>
            </a:r>
          </a:p>
          <a:p>
            <a:pPr lvl="1">
              <a:defRPr/>
            </a:pPr>
            <a:r>
              <a:rPr lang="en-GB" sz="1600" dirty="0" smtClean="0"/>
              <a:t>Use case: Characterisation of file formats</a:t>
            </a:r>
            <a:br>
              <a:rPr lang="en-GB" sz="1600" dirty="0" smtClean="0"/>
            </a:br>
            <a:r>
              <a:rPr lang="en-GB" sz="1600" dirty="0" smtClean="0"/>
              <a:t>in JICS UK Domain dataset (35 TB)</a:t>
            </a:r>
          </a:p>
          <a:p>
            <a:pPr lvl="1">
              <a:defRPr/>
            </a:pPr>
            <a:r>
              <a:rPr lang="en-GB" sz="1600" dirty="0" smtClean="0"/>
              <a:t>Compared DROID engine and Apache </a:t>
            </a:r>
            <a:r>
              <a:rPr lang="en-GB" sz="1600" dirty="0" err="1" smtClean="0"/>
              <a:t>Tika</a:t>
            </a:r>
            <a:endParaRPr lang="en-GB" sz="1600" dirty="0" smtClean="0"/>
          </a:p>
          <a:p>
            <a:pPr lvl="1">
              <a:defRPr/>
            </a:pPr>
            <a:r>
              <a:rPr lang="en-GB" sz="1600" dirty="0" smtClean="0"/>
              <a:t>Conclusions</a:t>
            </a:r>
          </a:p>
          <a:p>
            <a:pPr lvl="2">
              <a:defRPr/>
            </a:pPr>
            <a:r>
              <a:rPr lang="en-GB" sz="1400" dirty="0" smtClean="0"/>
              <a:t>Apache </a:t>
            </a:r>
            <a:r>
              <a:rPr lang="en-GB" sz="1400" dirty="0" err="1" smtClean="0"/>
              <a:t>Tika</a:t>
            </a:r>
            <a:r>
              <a:rPr lang="en-GB" sz="1400" dirty="0" smtClean="0"/>
              <a:t> has a significantly lower failure rate than DROID-B</a:t>
            </a:r>
          </a:p>
          <a:p>
            <a:pPr lvl="2">
              <a:defRPr/>
            </a:pPr>
            <a:r>
              <a:rPr lang="en-GB" sz="1400" dirty="0" smtClean="0"/>
              <a:t>Most formats last much longer than 5 years</a:t>
            </a:r>
          </a:p>
          <a:p>
            <a:pPr lvl="2">
              <a:defRPr/>
            </a:pPr>
            <a:r>
              <a:rPr lang="en-GB" sz="1400" dirty="0" smtClean="0"/>
              <a:t>Network effects to appear to stabilise formats</a:t>
            </a:r>
          </a:p>
          <a:p>
            <a:pPr lvl="2">
              <a:defRPr/>
            </a:pPr>
            <a:r>
              <a:rPr lang="en-GB" sz="1400" dirty="0" smtClean="0"/>
              <a:t>New formats appear at a modest, manageable rate.</a:t>
            </a:r>
          </a:p>
          <a:p>
            <a:pPr lvl="2">
              <a:defRPr/>
            </a:pPr>
            <a:r>
              <a:rPr lang="en-GB" sz="1400" dirty="0" smtClean="0"/>
              <a:t>Hence the “Rosenthal hypothesis” is confirmed to some extent</a:t>
            </a:r>
          </a:p>
          <a:p>
            <a:pPr lvl="2">
              <a:defRPr/>
            </a:pPr>
            <a:r>
              <a:rPr lang="en-GB" sz="1400" dirty="0" smtClean="0"/>
              <a:t>HOWEVER, this study is about format usage; it does not yet address format </a:t>
            </a:r>
            <a:r>
              <a:rPr lang="en-GB" sz="1400" dirty="0" err="1" smtClean="0"/>
              <a:t>renderability</a:t>
            </a:r>
            <a:endParaRPr lang="en-GB" sz="1400" dirty="0" smtClean="0"/>
          </a:p>
          <a:p>
            <a:pPr marL="914400" lvl="2" indent="0">
              <a:buFontTx/>
              <a:buNone/>
              <a:defRPr/>
            </a:pPr>
            <a:endParaRPr lang="en-GB" dirty="0"/>
          </a:p>
        </p:txBody>
      </p:sp>
      <p:sp>
        <p:nvSpPr>
          <p:cNvPr id="922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E6CF0C3-FF3E-4B90-A596-179A19F5799A}" type="slidenum">
              <a:rPr lang="en-GB" smtClean="0"/>
              <a:pPr eaLnBrk="1" hangingPunct="1"/>
              <a:t>12</a:t>
            </a:fld>
            <a:endParaRPr lang="en-GB" smtClean="0"/>
          </a:p>
        </p:txBody>
      </p:sp>
      <p:pic>
        <p:nvPicPr>
          <p:cNvPr id="10" name="Picture 1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04048" y="3913937"/>
            <a:ext cx="4104456" cy="2168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feld 1"/>
          <p:cNvSpPr txBox="1">
            <a:spLocks noChangeArrowheads="1"/>
          </p:cNvSpPr>
          <p:nvPr/>
        </p:nvSpPr>
        <p:spPr bwMode="auto">
          <a:xfrm>
            <a:off x="5147716" y="6021288"/>
            <a:ext cx="2160588"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eaLnBrk="0" hangingPunct="0">
              <a:defRPr sz="1000">
                <a:solidFill>
                  <a:srgbClr val="666369"/>
                </a:solidFill>
                <a:latin typeface="Arial" panose="020B0604020202020204" pitchFamily="34" charset="0"/>
                <a:ea typeface="ＭＳ Ｐゴシック" panose="020B0600070205080204" pitchFamily="34" charset="-128"/>
              </a:defRPr>
            </a:lvl1pPr>
            <a:lvl2pPr marL="742950" indent="-285750" algn="r" eaLnBrk="0" hangingPunct="0">
              <a:defRPr sz="1000">
                <a:solidFill>
                  <a:srgbClr val="666369"/>
                </a:solidFill>
                <a:latin typeface="Arial" panose="020B0604020202020204" pitchFamily="34" charset="0"/>
                <a:ea typeface="ＭＳ Ｐゴシック" panose="020B0600070205080204" pitchFamily="34" charset="-128"/>
              </a:defRPr>
            </a:lvl2pPr>
            <a:lvl3pPr marL="1143000" indent="-228600" algn="r" eaLnBrk="0" hangingPunct="0">
              <a:defRPr sz="1000">
                <a:solidFill>
                  <a:srgbClr val="666369"/>
                </a:solidFill>
                <a:latin typeface="Arial" panose="020B0604020202020204" pitchFamily="34" charset="0"/>
                <a:ea typeface="ＭＳ Ｐゴシック" panose="020B0600070205080204" pitchFamily="34" charset="-128"/>
              </a:defRPr>
            </a:lvl3pPr>
            <a:lvl4pPr marL="1600200" indent="-228600" algn="r" eaLnBrk="0" hangingPunct="0">
              <a:defRPr sz="1000">
                <a:solidFill>
                  <a:srgbClr val="666369"/>
                </a:solidFill>
                <a:latin typeface="Arial" panose="020B0604020202020204" pitchFamily="34" charset="0"/>
                <a:ea typeface="ＭＳ Ｐゴシック" panose="020B0600070205080204" pitchFamily="34" charset="-128"/>
              </a:defRPr>
            </a:lvl4pPr>
            <a:lvl5pPr marL="2057400" indent="-228600" algn="r" eaLnBrk="0" hangingPunct="0">
              <a:defRPr sz="1000">
                <a:solidFill>
                  <a:srgbClr val="666369"/>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1000">
                <a:solidFill>
                  <a:srgbClr val="666369"/>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1000">
                <a:solidFill>
                  <a:srgbClr val="666369"/>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1000">
                <a:solidFill>
                  <a:srgbClr val="666369"/>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1000">
                <a:solidFill>
                  <a:srgbClr val="666369"/>
                </a:solidFill>
                <a:latin typeface="Arial" panose="020B0604020202020204" pitchFamily="34" charset="0"/>
                <a:ea typeface="ＭＳ Ｐゴシック" panose="020B0600070205080204" pitchFamily="34" charset="-128"/>
              </a:defRPr>
            </a:lvl9pPr>
          </a:lstStyle>
          <a:p>
            <a:pPr algn="l"/>
            <a:r>
              <a:rPr lang="de-AT" sz="800" dirty="0"/>
              <a:t>A. Jackson. http://arxiv.org/abs/1210.1714</a:t>
            </a:r>
            <a:endParaRPr lang="en-US" sz="8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12568" y="1844824"/>
            <a:ext cx="3851920" cy="1955590"/>
          </a:xfrm>
          <a:prstGeom prst="rect">
            <a:avLst/>
          </a:prstGeom>
        </p:spPr>
      </p:pic>
      <p:sp>
        <p:nvSpPr>
          <p:cNvPr id="2" name="Textfeld 1"/>
          <p:cNvSpPr txBox="1"/>
          <p:nvPr/>
        </p:nvSpPr>
        <p:spPr>
          <a:xfrm>
            <a:off x="1619672" y="6411380"/>
            <a:ext cx="6059672" cy="230832"/>
          </a:xfrm>
          <a:prstGeom prst="rect">
            <a:avLst/>
          </a:prstGeom>
          <a:noFill/>
        </p:spPr>
        <p:txBody>
          <a:bodyPr wrap="none" rtlCol="0">
            <a:spAutoFit/>
          </a:bodyPr>
          <a:lstStyle/>
          <a:p>
            <a:r>
              <a:rPr lang="en-GB" sz="900" dirty="0"/>
              <a:t>See also: </a:t>
            </a:r>
            <a:r>
              <a:rPr lang="en-GB" sz="900" dirty="0">
                <a:hlinkClick r:id="rId4"/>
              </a:rPr>
              <a:t>http://</a:t>
            </a:r>
            <a:r>
              <a:rPr lang="en-GB" sz="900" dirty="0" smtClean="0">
                <a:hlinkClick r:id="rId4"/>
              </a:rPr>
              <a:t>www.openplanetsfoundation.org/blogs/2012-11-06-running-apache-tika-over-arc-files-using-apache-hadoop</a:t>
            </a:r>
            <a:endParaRPr lang="en-GB" sz="900" dirty="0"/>
          </a:p>
        </p:txBody>
      </p:sp>
    </p:spTree>
    <p:extLst>
      <p:ext uri="{BB962C8B-B14F-4D97-AF65-F5344CB8AC3E}">
        <p14:creationId xmlns:p14="http://schemas.microsoft.com/office/powerpoint/2010/main" val="25161187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en-GB" smtClean="0"/>
              <a:t>SCAPE Solutions</a:t>
            </a:r>
          </a:p>
        </p:txBody>
      </p:sp>
      <p:sp>
        <p:nvSpPr>
          <p:cNvPr id="3" name="Inhaltsplatzhalter 2"/>
          <p:cNvSpPr>
            <a:spLocks noGrp="1"/>
          </p:cNvSpPr>
          <p:nvPr>
            <p:ph idx="1"/>
          </p:nvPr>
        </p:nvSpPr>
        <p:spPr/>
        <p:txBody>
          <a:bodyPr/>
          <a:lstStyle/>
          <a:p>
            <a:pPr>
              <a:defRPr/>
            </a:pPr>
            <a:r>
              <a:rPr lang="en-GB" dirty="0" smtClean="0"/>
              <a:t>Automated Quality Assurance</a:t>
            </a:r>
            <a:endParaRPr lang="en-GB" dirty="0"/>
          </a:p>
          <a:p>
            <a:pPr lvl="1">
              <a:defRPr/>
            </a:pPr>
            <a:r>
              <a:rPr lang="en-GB" dirty="0" smtClean="0"/>
              <a:t>QA in web harvesting through automated comparison of rendered pages – combined structural and image analysis</a:t>
            </a:r>
          </a:p>
          <a:p>
            <a:pPr lvl="2">
              <a:defRPr/>
            </a:pPr>
            <a:r>
              <a:rPr lang="en-GB" b="1" dirty="0" err="1" smtClean="0"/>
              <a:t>MarcAlizer</a:t>
            </a:r>
            <a:endParaRPr lang="en-GB" b="1" dirty="0" smtClean="0"/>
          </a:p>
          <a:p>
            <a:pPr lvl="1">
              <a:defRPr/>
            </a:pPr>
            <a:r>
              <a:rPr lang="en-GB" dirty="0" smtClean="0"/>
              <a:t>QA in image migration through deep characterisation</a:t>
            </a:r>
          </a:p>
          <a:p>
            <a:pPr lvl="2">
              <a:defRPr/>
            </a:pPr>
            <a:r>
              <a:rPr lang="en-GB" b="1" dirty="0" err="1" smtClean="0"/>
              <a:t>Jpylyzer</a:t>
            </a:r>
            <a:endParaRPr lang="en-GB" b="1" dirty="0" smtClean="0"/>
          </a:p>
          <a:p>
            <a:pPr lvl="1">
              <a:defRPr/>
            </a:pPr>
            <a:r>
              <a:rPr lang="en-GB" dirty="0" smtClean="0"/>
              <a:t>QA in image digitisation through automated duplicate detection</a:t>
            </a:r>
          </a:p>
          <a:p>
            <a:pPr lvl="2">
              <a:defRPr/>
            </a:pPr>
            <a:r>
              <a:rPr lang="en-GB" b="1" dirty="0" smtClean="0"/>
              <a:t>matchbox</a:t>
            </a:r>
          </a:p>
        </p:txBody>
      </p:sp>
      <p:sp>
        <p:nvSpPr>
          <p:cNvPr id="922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E6CF0C3-FF3E-4B90-A596-179A19F5799A}" type="slidenum">
              <a:rPr lang="en-GB" smtClean="0"/>
              <a:pPr eaLnBrk="1" hangingPunct="1"/>
              <a:t>13</a:t>
            </a:fld>
            <a:endParaRPr lang="en-GB" smtClean="0"/>
          </a:p>
        </p:txBody>
      </p:sp>
    </p:spTree>
    <p:extLst>
      <p:ext uri="{BB962C8B-B14F-4D97-AF65-F5344CB8AC3E}">
        <p14:creationId xmlns:p14="http://schemas.microsoft.com/office/powerpoint/2010/main" val="274168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en-GB" smtClean="0"/>
              <a:t>SCAPE Solutions</a:t>
            </a:r>
          </a:p>
        </p:txBody>
      </p:sp>
      <p:sp>
        <p:nvSpPr>
          <p:cNvPr id="3" name="Inhaltsplatzhalter 2"/>
          <p:cNvSpPr>
            <a:spLocks noGrp="1"/>
          </p:cNvSpPr>
          <p:nvPr>
            <p:ph idx="1"/>
          </p:nvPr>
        </p:nvSpPr>
        <p:spPr/>
        <p:txBody>
          <a:bodyPr/>
          <a:lstStyle/>
          <a:p>
            <a:pPr>
              <a:defRPr/>
            </a:pPr>
            <a:r>
              <a:rPr lang="en-GB" dirty="0" smtClean="0"/>
              <a:t>Automated Quality Assurance – </a:t>
            </a:r>
            <a:r>
              <a:rPr lang="en-GB" b="1" dirty="0" err="1" smtClean="0"/>
              <a:t>Jpylyzer</a:t>
            </a:r>
            <a:endParaRPr lang="en-GB" b="1" dirty="0" smtClean="0"/>
          </a:p>
          <a:p>
            <a:pPr lvl="1"/>
            <a:r>
              <a:rPr lang="en-GB" sz="1800" dirty="0"/>
              <a:t>Parses a file and tests against format specification (ISO/IEC 15444-1)</a:t>
            </a:r>
          </a:p>
          <a:p>
            <a:pPr lvl="1"/>
            <a:r>
              <a:rPr lang="en-GB" sz="1800" dirty="0"/>
              <a:t>Tests for required boxes and restrictions defined by the standard</a:t>
            </a:r>
          </a:p>
          <a:p>
            <a:pPr lvl="1"/>
            <a:r>
              <a:rPr lang="en-GB" sz="1800" dirty="0" smtClean="0"/>
              <a:t>Proves </a:t>
            </a:r>
            <a:r>
              <a:rPr lang="en-GB" sz="1800" dirty="0"/>
              <a:t>a file </a:t>
            </a:r>
            <a:r>
              <a:rPr lang="en-GB" sz="1800" dirty="0" smtClean="0"/>
              <a:t>does not </a:t>
            </a:r>
            <a:r>
              <a:rPr lang="en-GB" sz="1800" dirty="0"/>
              <a:t>conform to the standard but </a:t>
            </a:r>
            <a:r>
              <a:rPr lang="en-GB" sz="1800" dirty="0" smtClean="0"/>
              <a:t>cannot </a:t>
            </a:r>
            <a:r>
              <a:rPr lang="en-GB" sz="1800" dirty="0"/>
              <a:t>prove it does, valid means “probably valid”. </a:t>
            </a:r>
            <a:endParaRPr lang="en-GB" sz="1800" dirty="0" smtClean="0"/>
          </a:p>
          <a:p>
            <a:pPr>
              <a:defRPr/>
            </a:pPr>
            <a:r>
              <a:rPr lang="en-GB" sz="2400" dirty="0" smtClean="0"/>
              <a:t>Next steps</a:t>
            </a:r>
          </a:p>
          <a:p>
            <a:pPr lvl="1">
              <a:defRPr/>
            </a:pPr>
            <a:r>
              <a:rPr lang="en-GB" sz="1800" dirty="0" smtClean="0"/>
              <a:t>Run on Hadoop cluster: reduce run time from 21 days to 21 hours!</a:t>
            </a:r>
          </a:p>
          <a:p>
            <a:pPr lvl="1">
              <a:defRPr/>
            </a:pPr>
            <a:r>
              <a:rPr lang="en-GB" sz="1800" dirty="0" smtClean="0"/>
              <a:t>Add “repair” functionality to workflow</a:t>
            </a:r>
            <a:endParaRPr lang="en-GB" sz="1800" dirty="0"/>
          </a:p>
        </p:txBody>
      </p:sp>
      <p:sp>
        <p:nvSpPr>
          <p:cNvPr id="922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E6CF0C3-FF3E-4B90-A596-179A19F5799A}" type="slidenum">
              <a:rPr lang="en-GB" smtClean="0"/>
              <a:pPr eaLnBrk="1" hangingPunct="1"/>
              <a:t>14</a:t>
            </a:fld>
            <a:endParaRPr lang="en-GB" smtClean="0"/>
          </a:p>
        </p:txBody>
      </p:sp>
      <p:pic>
        <p:nvPicPr>
          <p:cNvPr id="5" name="Picture 2"/>
          <p:cNvPicPr>
            <a:picLocks noChangeAspect="1" noChangeArrowheads="1"/>
          </p:cNvPicPr>
          <p:nvPr/>
        </p:nvPicPr>
        <p:blipFill>
          <a:blip r:embed="rId3"/>
          <a:srcRect/>
          <a:stretch>
            <a:fillRect/>
          </a:stretch>
        </p:blipFill>
        <p:spPr bwMode="auto">
          <a:xfrm>
            <a:off x="971600" y="4507246"/>
            <a:ext cx="3716621" cy="2140646"/>
          </a:xfrm>
          <a:prstGeom prst="rect">
            <a:avLst/>
          </a:prstGeom>
          <a:noFill/>
          <a:ln w="9525">
            <a:noFill/>
            <a:miter lim="800000"/>
            <a:headEnd/>
            <a:tailEnd/>
          </a:ln>
        </p:spPr>
      </p:pic>
      <p:pic>
        <p:nvPicPr>
          <p:cNvPr id="2" name="Grafik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25829" y="4365105"/>
            <a:ext cx="3340605" cy="2294990"/>
          </a:xfrm>
          <a:prstGeom prst="rect">
            <a:avLst/>
          </a:prstGeom>
        </p:spPr>
      </p:pic>
    </p:spTree>
    <p:extLst>
      <p:ext uri="{BB962C8B-B14F-4D97-AF65-F5344CB8AC3E}">
        <p14:creationId xmlns:p14="http://schemas.microsoft.com/office/powerpoint/2010/main" val="21078092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en-GB" smtClean="0"/>
              <a:t>SCAPE Solutions</a:t>
            </a:r>
          </a:p>
        </p:txBody>
      </p:sp>
      <p:sp>
        <p:nvSpPr>
          <p:cNvPr id="3" name="Inhaltsplatzhalter 2"/>
          <p:cNvSpPr>
            <a:spLocks noGrp="1"/>
          </p:cNvSpPr>
          <p:nvPr>
            <p:ph idx="1"/>
          </p:nvPr>
        </p:nvSpPr>
        <p:spPr>
          <a:xfrm>
            <a:off x="611560" y="1600200"/>
            <a:ext cx="7632848" cy="4637112"/>
          </a:xfrm>
        </p:spPr>
        <p:txBody>
          <a:bodyPr/>
          <a:lstStyle/>
          <a:p>
            <a:pPr>
              <a:defRPr/>
            </a:pPr>
            <a:r>
              <a:rPr lang="en-GB" dirty="0" smtClean="0"/>
              <a:t>Automated Quality Assurance – </a:t>
            </a:r>
            <a:r>
              <a:rPr lang="en-GB" b="1" dirty="0" smtClean="0"/>
              <a:t>matchbox</a:t>
            </a:r>
          </a:p>
          <a:p>
            <a:pPr lvl="1"/>
            <a:r>
              <a:rPr lang="en-US" sz="1800" dirty="0" smtClean="0"/>
              <a:t>Various sources in the digital </a:t>
            </a:r>
            <a:r>
              <a:rPr lang="en-US" sz="1800" dirty="0"/>
              <a:t>book production </a:t>
            </a:r>
            <a:r>
              <a:rPr lang="en-US" sz="1800" dirty="0" smtClean="0"/>
              <a:t>process</a:t>
            </a:r>
            <a:r>
              <a:rPr lang="en-US" sz="1800" dirty="0"/>
              <a:t> (e.g. different scanning sources, various book page image versions, etc</a:t>
            </a:r>
            <a:r>
              <a:rPr lang="en-US" sz="1800" dirty="0" smtClean="0"/>
              <a:t>.) can introduce image </a:t>
            </a:r>
            <a:r>
              <a:rPr lang="en-US" sz="1800" dirty="0"/>
              <a:t>duplicates </a:t>
            </a:r>
            <a:r>
              <a:rPr lang="en-US" sz="1800" dirty="0" smtClean="0"/>
              <a:t>in the </a:t>
            </a:r>
            <a:r>
              <a:rPr lang="en-US" sz="1800" dirty="0"/>
              <a:t>compiled version of a digital </a:t>
            </a:r>
            <a:r>
              <a:rPr lang="en-US" sz="1800" dirty="0" smtClean="0"/>
              <a:t>book</a:t>
            </a:r>
            <a:endParaRPr lang="en-US" sz="1800" dirty="0"/>
          </a:p>
          <a:p>
            <a:pPr lvl="1"/>
            <a:r>
              <a:rPr lang="en-US" sz="1800" b="1" dirty="0" smtClean="0"/>
              <a:t>matchbox</a:t>
            </a:r>
            <a:r>
              <a:rPr lang="en-US" sz="1800" dirty="0" smtClean="0"/>
              <a:t> provides an automated solution to the duplicate image detection problem using the following algorithm:</a:t>
            </a:r>
          </a:p>
          <a:p>
            <a:pPr lvl="2"/>
            <a:r>
              <a:rPr lang="en-US" sz="1200" dirty="0" smtClean="0"/>
              <a:t>Detection </a:t>
            </a:r>
            <a:r>
              <a:rPr lang="en-US" sz="1200" dirty="0"/>
              <a:t>of salient regions and extraction of most </a:t>
            </a:r>
            <a:r>
              <a:rPr lang="en-US" sz="1200" dirty="0" smtClean="0"/>
              <a:t>discriminative </a:t>
            </a:r>
            <a:r>
              <a:rPr lang="en-US" sz="1200" dirty="0"/>
              <a:t>descriptors using standard SIFT </a:t>
            </a:r>
            <a:r>
              <a:rPr lang="en-US" sz="1200" dirty="0" smtClean="0"/>
              <a:t>detector and descriptors.</a:t>
            </a:r>
            <a:endParaRPr lang="en-US" sz="1200" dirty="0"/>
          </a:p>
          <a:p>
            <a:pPr lvl="2"/>
            <a:r>
              <a:rPr lang="en-US" sz="1200" dirty="0" smtClean="0"/>
              <a:t>A </a:t>
            </a:r>
            <a:r>
              <a:rPr lang="en-US" sz="1200" dirty="0"/>
              <a:t>visual dictionary following a Bag of Word </a:t>
            </a:r>
            <a:r>
              <a:rPr lang="en-US" sz="1200" dirty="0" smtClean="0"/>
              <a:t>approach is </a:t>
            </a:r>
            <a:r>
              <a:rPr lang="en-US" sz="1200" dirty="0"/>
              <a:t>created from a set of spatially distinctive </a:t>
            </a:r>
            <a:r>
              <a:rPr lang="en-US" sz="1200" dirty="0" smtClean="0"/>
              <a:t>descriptors</a:t>
            </a:r>
            <a:r>
              <a:rPr lang="en-US" sz="1200" dirty="0"/>
              <a:t>.</a:t>
            </a:r>
          </a:p>
          <a:p>
            <a:pPr lvl="2"/>
            <a:r>
              <a:rPr lang="en-US" sz="1200" dirty="0" smtClean="0"/>
              <a:t>Once </a:t>
            </a:r>
            <a:r>
              <a:rPr lang="en-US" sz="1200" dirty="0"/>
              <a:t>the dictionary is set up</a:t>
            </a:r>
            <a:r>
              <a:rPr lang="en-US" sz="1200" dirty="0" smtClean="0"/>
              <a:t>, fingerprints </a:t>
            </a:r>
            <a:r>
              <a:rPr lang="en-US" sz="1200" dirty="0"/>
              <a:t>- visual </a:t>
            </a:r>
            <a:r>
              <a:rPr lang="en-US" sz="1200" dirty="0" smtClean="0"/>
              <a:t>histograms </a:t>
            </a:r>
            <a:r>
              <a:rPr lang="en-US" sz="1200" dirty="0"/>
              <a:t>expressing the term frequency </a:t>
            </a:r>
            <a:r>
              <a:rPr lang="en-US" sz="1200" dirty="0" smtClean="0"/>
              <a:t>for each visual </a:t>
            </a:r>
            <a:r>
              <a:rPr lang="en-US" sz="1200" dirty="0"/>
              <a:t>work in the corresponding image - are </a:t>
            </a:r>
            <a:r>
              <a:rPr lang="en-US" sz="1200" dirty="0" smtClean="0"/>
              <a:t>extracted for </a:t>
            </a:r>
            <a:r>
              <a:rPr lang="en-US" sz="1200" dirty="0"/>
              <a:t>each image.</a:t>
            </a:r>
          </a:p>
          <a:p>
            <a:pPr lvl="2"/>
            <a:r>
              <a:rPr lang="en-US" sz="1200" dirty="0" smtClean="0"/>
              <a:t>Comparison </a:t>
            </a:r>
            <a:r>
              <a:rPr lang="en-US" sz="1200" dirty="0"/>
              <a:t>of images becomes matching of visual </a:t>
            </a:r>
            <a:r>
              <a:rPr lang="en-US" sz="1200" dirty="0" smtClean="0"/>
              <a:t>fingerprints </a:t>
            </a:r>
            <a:r>
              <a:rPr lang="en-US" sz="1200" dirty="0"/>
              <a:t>and results in a ranked shortlist of </a:t>
            </a:r>
            <a:r>
              <a:rPr lang="en-US" sz="1200" dirty="0" smtClean="0"/>
              <a:t>possible duplicates.</a:t>
            </a:r>
          </a:p>
          <a:p>
            <a:r>
              <a:rPr lang="en-GB" sz="2400" dirty="0" smtClean="0"/>
              <a:t>Next steps</a:t>
            </a:r>
          </a:p>
          <a:p>
            <a:pPr lvl="1">
              <a:defRPr/>
            </a:pPr>
            <a:r>
              <a:rPr lang="en-GB" sz="1800" dirty="0" smtClean="0"/>
              <a:t>Optimise performance</a:t>
            </a:r>
          </a:p>
          <a:p>
            <a:pPr lvl="1">
              <a:defRPr/>
            </a:pPr>
            <a:r>
              <a:rPr lang="en-GB" sz="1800" dirty="0" smtClean="0"/>
              <a:t>Run on Hadoop cluster</a:t>
            </a:r>
            <a:endParaRPr lang="en-GB" sz="1800" dirty="0"/>
          </a:p>
        </p:txBody>
      </p:sp>
      <p:sp>
        <p:nvSpPr>
          <p:cNvPr id="922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E6CF0C3-FF3E-4B90-A596-179A19F5799A}" type="slidenum">
              <a:rPr lang="en-GB" smtClean="0"/>
              <a:pPr eaLnBrk="1" hangingPunct="1"/>
              <a:t>15</a:t>
            </a:fld>
            <a:endParaRPr lang="en-GB" smtClean="0"/>
          </a:p>
        </p:txBody>
      </p:sp>
    </p:spTree>
    <p:extLst>
      <p:ext uri="{BB962C8B-B14F-4D97-AF65-F5344CB8AC3E}">
        <p14:creationId xmlns:p14="http://schemas.microsoft.com/office/powerpoint/2010/main" val="37617111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p:txBody>
          <a:bodyPr/>
          <a:lstStyle/>
          <a:p>
            <a:r>
              <a:rPr lang="en-GB" dirty="0" smtClean="0"/>
              <a:t>Additional Resources of Interest</a:t>
            </a:r>
          </a:p>
        </p:txBody>
      </p:sp>
      <p:sp>
        <p:nvSpPr>
          <p:cNvPr id="10243" name="Inhaltsplatzhalter 2"/>
          <p:cNvSpPr>
            <a:spLocks noGrp="1"/>
          </p:cNvSpPr>
          <p:nvPr>
            <p:ph idx="1"/>
          </p:nvPr>
        </p:nvSpPr>
        <p:spPr/>
        <p:txBody>
          <a:bodyPr/>
          <a:lstStyle/>
          <a:p>
            <a:r>
              <a:rPr lang="en-US" sz="2000" dirty="0" smtClean="0"/>
              <a:t>Development </a:t>
            </a:r>
            <a:r>
              <a:rPr lang="en-US" sz="2000" dirty="0"/>
              <a:t>Infrastructure</a:t>
            </a:r>
          </a:p>
          <a:p>
            <a:pPr lvl="1"/>
            <a:r>
              <a:rPr lang="en-US" sz="1800" dirty="0" smtClean="0"/>
              <a:t>Code repository hosted </a:t>
            </a:r>
            <a:r>
              <a:rPr lang="en-US" sz="1800" dirty="0"/>
              <a:t>by the Open Planets Foundation and </a:t>
            </a:r>
            <a:r>
              <a:rPr lang="en-US" sz="1800" dirty="0" err="1" smtClean="0"/>
              <a:t>GitHub</a:t>
            </a:r>
            <a:endParaRPr lang="en-US" sz="1800" dirty="0" smtClean="0"/>
          </a:p>
          <a:p>
            <a:pPr lvl="2"/>
            <a:r>
              <a:rPr lang="en-US" sz="1600" dirty="0">
                <a:hlinkClick r:id="rId3"/>
              </a:rPr>
              <a:t>https://github.com/openplanets/scape</a:t>
            </a:r>
            <a:r>
              <a:rPr lang="en-US" sz="1600" dirty="0" smtClean="0">
                <a:hlinkClick r:id="rId3"/>
              </a:rPr>
              <a:t>/</a:t>
            </a:r>
            <a:endParaRPr lang="en-US" sz="1600" dirty="0"/>
          </a:p>
          <a:p>
            <a:pPr lvl="1"/>
            <a:r>
              <a:rPr lang="en-US" sz="1800" dirty="0" smtClean="0"/>
              <a:t>Development Wiki</a:t>
            </a:r>
            <a:endParaRPr lang="en-US" sz="1800" dirty="0"/>
          </a:p>
          <a:p>
            <a:pPr lvl="2"/>
            <a:r>
              <a:rPr lang="en-US" sz="1600" dirty="0" smtClean="0">
                <a:hlinkClick r:id="rId4"/>
              </a:rPr>
              <a:t>http://wiki.opf-labs.org/display/SP/Home</a:t>
            </a:r>
            <a:endParaRPr lang="en-US" sz="1600" dirty="0" smtClean="0"/>
          </a:p>
          <a:p>
            <a:r>
              <a:rPr lang="en-US" sz="2000" dirty="0" smtClean="0"/>
              <a:t>Experimental Workflows</a:t>
            </a:r>
          </a:p>
          <a:p>
            <a:pPr lvl="1"/>
            <a:r>
              <a:rPr lang="en-US" sz="1600" dirty="0">
                <a:hlinkClick r:id="rId5"/>
              </a:rPr>
              <a:t>http://</a:t>
            </a:r>
            <a:r>
              <a:rPr lang="en-US" sz="1600" dirty="0" smtClean="0">
                <a:hlinkClick r:id="rId5"/>
              </a:rPr>
              <a:t>www.myexperiment.org/search?query=SCAPE&amp;type=all&amp;commit=Search</a:t>
            </a:r>
            <a:endParaRPr lang="en-US" sz="1600" dirty="0"/>
          </a:p>
          <a:p>
            <a:r>
              <a:rPr lang="en-US" sz="2000" dirty="0" smtClean="0"/>
              <a:t>Publications</a:t>
            </a:r>
          </a:p>
          <a:p>
            <a:pPr lvl="1"/>
            <a:r>
              <a:rPr lang="en-US" sz="1600" dirty="0">
                <a:hlinkClick r:id="rId6"/>
              </a:rPr>
              <a:t>http://</a:t>
            </a:r>
            <a:r>
              <a:rPr lang="en-US" sz="1600" dirty="0" smtClean="0">
                <a:hlinkClick r:id="rId6"/>
              </a:rPr>
              <a:t>www.scape-project.eu/category/publication</a:t>
            </a:r>
            <a:endParaRPr lang="en-US" sz="1600" dirty="0" smtClean="0"/>
          </a:p>
          <a:p>
            <a:r>
              <a:rPr lang="en-US" sz="2000" dirty="0" smtClean="0"/>
              <a:t>Public Deliverables</a:t>
            </a:r>
          </a:p>
          <a:p>
            <a:pPr lvl="1"/>
            <a:r>
              <a:rPr lang="en-US" sz="1600" dirty="0">
                <a:hlinkClick r:id="rId7"/>
              </a:rPr>
              <a:t>http://</a:t>
            </a:r>
            <a:r>
              <a:rPr lang="en-US" sz="1600" dirty="0" smtClean="0">
                <a:hlinkClick r:id="rId7"/>
              </a:rPr>
              <a:t>www.scape-project.eu/category/deliverable</a:t>
            </a:r>
            <a:endParaRPr lang="en-US" sz="1600" dirty="0" smtClean="0"/>
          </a:p>
        </p:txBody>
      </p:sp>
      <p:sp>
        <p:nvSpPr>
          <p:cNvPr id="10244"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9B26C9CE-8426-460C-B8F7-96656E8946A4}" type="slidenum">
              <a:rPr lang="en-GB" smtClean="0"/>
              <a:pPr eaLnBrk="1" hangingPunct="1"/>
              <a:t>16</a:t>
            </a:fld>
            <a:endParaRPr lang="en-GB"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First SCAPE Training Event</a:t>
            </a:r>
            <a:endParaRPr lang="en-GB" dirty="0"/>
          </a:p>
        </p:txBody>
      </p:sp>
      <p:sp>
        <p:nvSpPr>
          <p:cNvPr id="3" name="Inhaltsplatzhalter 2"/>
          <p:cNvSpPr>
            <a:spLocks noGrp="1"/>
          </p:cNvSpPr>
          <p:nvPr>
            <p:ph idx="1"/>
          </p:nvPr>
        </p:nvSpPr>
        <p:spPr/>
        <p:txBody>
          <a:bodyPr/>
          <a:lstStyle/>
          <a:p>
            <a:r>
              <a:rPr lang="en-US" sz="2400" b="1" i="1" dirty="0" smtClean="0"/>
              <a:t>Keeping </a:t>
            </a:r>
            <a:r>
              <a:rPr lang="en-US" sz="2400" b="1" i="1" dirty="0"/>
              <a:t>Control – Scalable Preservation Environments for Identification and </a:t>
            </a:r>
            <a:r>
              <a:rPr lang="en-US" sz="2400" b="1" i="1" dirty="0" err="1"/>
              <a:t>Characterisation</a:t>
            </a:r>
            <a:endParaRPr lang="en-US" sz="2400" b="1" i="1" dirty="0"/>
          </a:p>
          <a:p>
            <a:pPr lvl="1"/>
            <a:r>
              <a:rPr lang="en-US" sz="2000" dirty="0"/>
              <a:t>6-7 December 2012</a:t>
            </a:r>
          </a:p>
          <a:p>
            <a:pPr lvl="1"/>
            <a:r>
              <a:rPr lang="en-US" sz="2000" dirty="0"/>
              <a:t>Archaeological Museum of the Martins </a:t>
            </a:r>
            <a:r>
              <a:rPr lang="en-US" sz="2000" dirty="0" err="1"/>
              <a:t>Sarmento</a:t>
            </a:r>
            <a:r>
              <a:rPr lang="en-US" sz="2000" dirty="0"/>
              <a:t> </a:t>
            </a:r>
            <a:r>
              <a:rPr lang="en-US" sz="2000" dirty="0" smtClean="0"/>
              <a:t>Society,</a:t>
            </a:r>
            <a:br>
              <a:rPr lang="en-US" sz="2000" dirty="0" smtClean="0"/>
            </a:br>
            <a:r>
              <a:rPr lang="en-US" sz="2000" dirty="0" err="1" smtClean="0"/>
              <a:t>Guimarães</a:t>
            </a:r>
            <a:r>
              <a:rPr lang="en-US" sz="2000" dirty="0"/>
              <a:t>, Portugal</a:t>
            </a:r>
          </a:p>
          <a:p>
            <a:pPr lvl="1"/>
            <a:r>
              <a:rPr lang="en-US" sz="2000" dirty="0"/>
              <a:t>Hosted by KEEP Solutions</a:t>
            </a:r>
          </a:p>
          <a:p>
            <a:pPr lvl="1"/>
            <a:endParaRPr lang="en-US" sz="2000" dirty="0"/>
          </a:p>
          <a:p>
            <a:pPr lvl="1"/>
            <a:r>
              <a:rPr lang="en-US" sz="2000" dirty="0" smtClean="0"/>
              <a:t>Registration:</a:t>
            </a:r>
            <a:br>
              <a:rPr lang="en-US" sz="2000" dirty="0" smtClean="0"/>
            </a:br>
            <a:r>
              <a:rPr lang="en-US" sz="2000" dirty="0" smtClean="0">
                <a:hlinkClick r:id="rId2"/>
              </a:rPr>
              <a:t>http</a:t>
            </a:r>
            <a:r>
              <a:rPr lang="en-US" sz="2000" dirty="0">
                <a:hlinkClick r:id="rId2"/>
              </a:rPr>
              <a:t>://</a:t>
            </a:r>
            <a:r>
              <a:rPr lang="en-US" sz="2000" dirty="0" smtClean="0">
                <a:hlinkClick r:id="rId2"/>
              </a:rPr>
              <a:t>scape-guimaraes.eventbrite.co.uk</a:t>
            </a:r>
            <a:endParaRPr lang="en-US" sz="2000" dirty="0" smtClean="0"/>
          </a:p>
          <a:p>
            <a:pPr lvl="1"/>
            <a:endParaRPr lang="en-US" sz="2000" dirty="0"/>
          </a:p>
          <a:p>
            <a:pPr lvl="1"/>
            <a:r>
              <a:rPr lang="en-US" sz="2000" dirty="0" smtClean="0"/>
              <a:t>This </a:t>
            </a:r>
            <a:r>
              <a:rPr lang="en-US" sz="2000" dirty="0"/>
              <a:t>event </a:t>
            </a:r>
            <a:r>
              <a:rPr lang="en-US" sz="2000" dirty="0" smtClean="0"/>
              <a:t>is also </a:t>
            </a:r>
            <a:r>
              <a:rPr lang="en-US" sz="2000" dirty="0"/>
              <a:t>supported by the European Capital of Culture </a:t>
            </a:r>
            <a:r>
              <a:rPr lang="en-US" sz="2000" dirty="0" smtClean="0"/>
              <a:t>2012: </a:t>
            </a:r>
            <a:r>
              <a:rPr lang="en-US" sz="2000" dirty="0" smtClean="0">
                <a:hlinkClick r:id="rId3"/>
              </a:rPr>
              <a:t>http</a:t>
            </a:r>
            <a:r>
              <a:rPr lang="en-US" sz="2000" dirty="0">
                <a:hlinkClick r:id="rId3"/>
              </a:rPr>
              <a:t>://www.guimaraes2012.pt</a:t>
            </a:r>
            <a:r>
              <a:rPr lang="en-US" sz="2000" dirty="0" smtClean="0">
                <a:hlinkClick r:id="rId3"/>
              </a:rPr>
              <a:t>/</a:t>
            </a:r>
            <a:endParaRPr lang="en-US" sz="2000" dirty="0"/>
          </a:p>
          <a:p>
            <a:endParaRPr lang="en-GB" sz="2400" dirty="0"/>
          </a:p>
        </p:txBody>
      </p:sp>
      <p:sp>
        <p:nvSpPr>
          <p:cNvPr id="4" name="Foliennummernplatzhalter 3"/>
          <p:cNvSpPr>
            <a:spLocks noGrp="1"/>
          </p:cNvSpPr>
          <p:nvPr>
            <p:ph type="sldNum" sz="quarter" idx="12"/>
          </p:nvPr>
        </p:nvSpPr>
        <p:spPr/>
        <p:txBody>
          <a:bodyPr/>
          <a:lstStyle/>
          <a:p>
            <a:pPr>
              <a:defRPr/>
            </a:pPr>
            <a:fld id="{146C0771-AA7D-45F6-8223-3BEE737E9637}" type="slidenum">
              <a:rPr lang="en-US" smtClean="0"/>
              <a:pPr>
                <a:defRPr/>
              </a:pPr>
              <a:t>17</a:t>
            </a:fld>
            <a:endParaRPr lang="en-US" dirty="0"/>
          </a:p>
        </p:txBody>
      </p:sp>
    </p:spTree>
    <p:extLst>
      <p:ext uri="{BB962C8B-B14F-4D97-AF65-F5344CB8AC3E}">
        <p14:creationId xmlns:p14="http://schemas.microsoft.com/office/powerpoint/2010/main" val="3270331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SCAPE </a:t>
            </a:r>
            <a:r>
              <a:rPr lang="de-AT" dirty="0" err="1" smtClean="0"/>
              <a:t>Contact</a:t>
            </a:r>
            <a:r>
              <a:rPr lang="de-AT" dirty="0" smtClean="0"/>
              <a:t> Information</a:t>
            </a:r>
            <a:endParaRPr lang="de-AT" dirty="0"/>
          </a:p>
        </p:txBody>
      </p:sp>
      <p:sp>
        <p:nvSpPr>
          <p:cNvPr id="3" name="Inhaltsplatzhalter 2"/>
          <p:cNvSpPr>
            <a:spLocks noGrp="1"/>
          </p:cNvSpPr>
          <p:nvPr>
            <p:ph idx="1"/>
          </p:nvPr>
        </p:nvSpPr>
        <p:spPr/>
        <p:txBody>
          <a:bodyPr/>
          <a:lstStyle/>
          <a:p>
            <a:r>
              <a:rPr lang="de-AT" dirty="0" smtClean="0">
                <a:hlinkClick r:id="rId2"/>
              </a:rPr>
              <a:t>http://www.scape-project.eu/</a:t>
            </a:r>
            <a:endParaRPr lang="de-AT" dirty="0" smtClean="0"/>
          </a:p>
          <a:p>
            <a:r>
              <a:rPr lang="de-AT" dirty="0" err="1"/>
              <a:t>T</a:t>
            </a:r>
            <a:r>
              <a:rPr lang="de-AT" dirty="0" err="1" smtClean="0"/>
              <a:t>witter</a:t>
            </a:r>
            <a:r>
              <a:rPr lang="de-AT" dirty="0" smtClean="0"/>
              <a:t>: #</a:t>
            </a:r>
            <a:r>
              <a:rPr lang="de-AT" dirty="0" err="1" smtClean="0"/>
              <a:t>scapeproject</a:t>
            </a:r>
            <a:endParaRPr lang="de-AT" dirty="0"/>
          </a:p>
          <a:p>
            <a:r>
              <a:rPr lang="de-AT" dirty="0" smtClean="0">
                <a:hlinkClick r:id="rId3"/>
              </a:rPr>
              <a:t>office@list.scape-project.eu</a:t>
            </a:r>
            <a:endParaRPr lang="de-AT" dirty="0" smtClean="0"/>
          </a:p>
          <a:p>
            <a:endParaRPr lang="de-AT" dirty="0"/>
          </a:p>
          <a:p>
            <a:r>
              <a:rPr lang="de-AT" dirty="0" smtClean="0"/>
              <a:t>Dr. Ross King</a:t>
            </a:r>
            <a:br>
              <a:rPr lang="de-AT" dirty="0" smtClean="0"/>
            </a:br>
            <a:r>
              <a:rPr lang="de-AT" dirty="0" smtClean="0"/>
              <a:t>AIT Austrian Institute </a:t>
            </a:r>
            <a:r>
              <a:rPr lang="de-AT" dirty="0" err="1" smtClean="0"/>
              <a:t>of</a:t>
            </a:r>
            <a:r>
              <a:rPr lang="de-AT" dirty="0" smtClean="0"/>
              <a:t> Technology GmbH</a:t>
            </a:r>
            <a:br>
              <a:rPr lang="de-AT" dirty="0" smtClean="0"/>
            </a:br>
            <a:r>
              <a:rPr lang="de-AT" dirty="0" smtClean="0"/>
              <a:t>Donau-City-</a:t>
            </a:r>
            <a:r>
              <a:rPr lang="de-AT" dirty="0" err="1" smtClean="0"/>
              <a:t>Strasse</a:t>
            </a:r>
            <a:r>
              <a:rPr lang="de-AT" dirty="0" smtClean="0"/>
              <a:t> 1</a:t>
            </a:r>
            <a:br>
              <a:rPr lang="de-AT" dirty="0" smtClean="0"/>
            </a:br>
            <a:r>
              <a:rPr lang="de-AT" dirty="0" smtClean="0"/>
              <a:t>A-1220 Wien</a:t>
            </a:r>
          </a:p>
        </p:txBody>
      </p:sp>
      <p:sp>
        <p:nvSpPr>
          <p:cNvPr id="4" name="Foliennummernplatzhalter 3"/>
          <p:cNvSpPr>
            <a:spLocks noGrp="1"/>
          </p:cNvSpPr>
          <p:nvPr>
            <p:ph type="sldNum" sz="quarter" idx="12"/>
          </p:nvPr>
        </p:nvSpPr>
        <p:spPr/>
        <p:txBody>
          <a:bodyPr/>
          <a:lstStyle/>
          <a:p>
            <a:pPr>
              <a:defRPr/>
            </a:pPr>
            <a:fld id="{146C0771-AA7D-45F6-8223-3BEE737E9637}" type="slidenum">
              <a:rPr lang="en-US" smtClean="0"/>
              <a:pPr>
                <a:defRPr/>
              </a:pPr>
              <a:t>18</a:t>
            </a:fld>
            <a:endParaRPr lang="en-US" dirty="0"/>
          </a:p>
        </p:txBody>
      </p:sp>
    </p:spTree>
    <p:extLst>
      <p:ext uri="{BB962C8B-B14F-4D97-AF65-F5344CB8AC3E}">
        <p14:creationId xmlns:p14="http://schemas.microsoft.com/office/powerpoint/2010/main" val="28016988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3068960"/>
            <a:ext cx="7488832" cy="579438"/>
          </a:xfrm>
        </p:spPr>
        <p:txBody>
          <a:bodyPr/>
          <a:lstStyle/>
          <a:p>
            <a:r>
              <a:rPr lang="en-GB" smtClean="0"/>
              <a:t>Thank you for your attention!</a:t>
            </a:r>
            <a:endParaRPr lang="en-GB"/>
          </a:p>
        </p:txBody>
      </p:sp>
      <p:sp>
        <p:nvSpPr>
          <p:cNvPr id="3" name="Foliennummernplatzhalter 2"/>
          <p:cNvSpPr>
            <a:spLocks noGrp="1"/>
          </p:cNvSpPr>
          <p:nvPr>
            <p:ph type="sldNum" sz="quarter" idx="12"/>
          </p:nvPr>
        </p:nvSpPr>
        <p:spPr/>
        <p:txBody>
          <a:bodyPr/>
          <a:lstStyle/>
          <a:p>
            <a:pPr>
              <a:defRPr/>
            </a:pPr>
            <a:fld id="{2ABDB4B5-594D-4C70-B133-5B82DBCD5D97}" type="slidenum">
              <a:rPr lang="en-US" smtClean="0"/>
              <a:pPr>
                <a:defRPr/>
              </a:pPr>
              <a:t>19</a:t>
            </a:fld>
            <a:endParaRPr lang="en-US" dirty="0"/>
          </a:p>
        </p:txBody>
      </p:sp>
    </p:spTree>
    <p:extLst>
      <p:ext uri="{BB962C8B-B14F-4D97-AF65-F5344CB8AC3E}">
        <p14:creationId xmlns:p14="http://schemas.microsoft.com/office/powerpoint/2010/main" val="31487056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itel 1"/>
          <p:cNvSpPr>
            <a:spLocks noGrp="1"/>
          </p:cNvSpPr>
          <p:nvPr>
            <p:ph type="title"/>
          </p:nvPr>
        </p:nvSpPr>
        <p:spPr>
          <a:xfrm>
            <a:off x="530225" y="900113"/>
            <a:ext cx="8077200" cy="701675"/>
          </a:xfrm>
        </p:spPr>
        <p:txBody>
          <a:bodyPr/>
          <a:lstStyle/>
          <a:p>
            <a:r>
              <a:rPr lang="en-US" dirty="0" smtClean="0"/>
              <a:t>Digital Preservation – New Motives</a:t>
            </a:r>
          </a:p>
        </p:txBody>
      </p:sp>
      <p:sp>
        <p:nvSpPr>
          <p:cNvPr id="14340" name="Inhaltsplatzhalter 2"/>
          <p:cNvSpPr>
            <a:spLocks noGrp="1"/>
          </p:cNvSpPr>
          <p:nvPr>
            <p:ph idx="1"/>
          </p:nvPr>
        </p:nvSpPr>
        <p:spPr>
          <a:xfrm>
            <a:off x="530224" y="1584325"/>
            <a:ext cx="4401816" cy="4435475"/>
          </a:xfrm>
        </p:spPr>
        <p:txBody>
          <a:bodyPr/>
          <a:lstStyle/>
          <a:p>
            <a:r>
              <a:rPr lang="en-US" sz="2000" dirty="0" smtClean="0">
                <a:solidFill>
                  <a:srgbClr val="000A10"/>
                </a:solidFill>
              </a:rPr>
              <a:t>Some growth rates</a:t>
            </a:r>
          </a:p>
          <a:p>
            <a:pPr lvl="1"/>
            <a:r>
              <a:rPr lang="en-US" sz="2000" dirty="0" smtClean="0">
                <a:solidFill>
                  <a:srgbClr val="000A10"/>
                </a:solidFill>
              </a:rPr>
              <a:t>Number of bytes stored: 60%</a:t>
            </a:r>
          </a:p>
          <a:p>
            <a:pPr lvl="1"/>
            <a:r>
              <a:rPr lang="en-US" sz="2000" dirty="0" smtClean="0">
                <a:solidFill>
                  <a:srgbClr val="000A10"/>
                </a:solidFill>
              </a:rPr>
              <a:t>Costs of storage media: -20%</a:t>
            </a:r>
          </a:p>
          <a:p>
            <a:pPr lvl="1"/>
            <a:r>
              <a:rPr lang="en-US" sz="2000" dirty="0" smtClean="0">
                <a:solidFill>
                  <a:srgbClr val="000A10"/>
                </a:solidFill>
              </a:rPr>
              <a:t>Cost to store: ((1.6x0.8)-1) = 28%</a:t>
            </a:r>
          </a:p>
          <a:p>
            <a:pPr lvl="1"/>
            <a:r>
              <a:rPr lang="en-US" sz="2000" dirty="0" smtClean="0">
                <a:solidFill>
                  <a:srgbClr val="000A10"/>
                </a:solidFill>
              </a:rPr>
              <a:t>Growth of IT budgets: 4%</a:t>
            </a:r>
          </a:p>
          <a:p>
            <a:endParaRPr lang="de-AT" sz="2000" dirty="0" smtClean="0"/>
          </a:p>
          <a:p>
            <a:r>
              <a:rPr lang="en-US" sz="2000" dirty="0" smtClean="0"/>
              <a:t>This massive volume of digital material raises a number of issues:</a:t>
            </a:r>
          </a:p>
          <a:p>
            <a:pPr lvl="1"/>
            <a:r>
              <a:rPr lang="en-US" sz="2000" dirty="0" smtClean="0"/>
              <a:t>What is worth preserving?</a:t>
            </a:r>
          </a:p>
          <a:p>
            <a:pPr lvl="1"/>
            <a:r>
              <a:rPr lang="en-US" sz="2000" dirty="0" smtClean="0"/>
              <a:t>How to preserve so much?</a:t>
            </a:r>
          </a:p>
          <a:p>
            <a:pPr lvl="1"/>
            <a:r>
              <a:rPr lang="en-US" sz="2000" dirty="0" smtClean="0"/>
              <a:t>How to access preserved data?</a:t>
            </a:r>
          </a:p>
          <a:p>
            <a:endParaRPr lang="de-AT" sz="2000" dirty="0" smtClean="0"/>
          </a:p>
        </p:txBody>
      </p:sp>
      <p:pic>
        <p:nvPicPr>
          <p:cNvPr id="2" name="Grafi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3873" y="1484784"/>
            <a:ext cx="3966874" cy="2305947"/>
          </a:xfrm>
          <a:prstGeom prst="rect">
            <a:avLst/>
          </a:prstGeom>
        </p:spPr>
      </p:pic>
      <p:pic>
        <p:nvPicPr>
          <p:cNvPr id="3" name="Grafi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03873" y="4002904"/>
            <a:ext cx="4032623" cy="2378424"/>
          </a:xfrm>
          <a:prstGeom prst="rect">
            <a:avLst/>
          </a:prstGeom>
        </p:spPr>
      </p:pic>
      <p:sp>
        <p:nvSpPr>
          <p:cNvPr id="7" name="Foliennummernplatzhalter 6"/>
          <p:cNvSpPr>
            <a:spLocks noGrp="1"/>
          </p:cNvSpPr>
          <p:nvPr>
            <p:ph type="sldNum" sz="quarter" idx="12"/>
          </p:nvPr>
        </p:nvSpPr>
        <p:spPr>
          <a:xfrm>
            <a:off x="8234064" y="6381328"/>
            <a:ext cx="658416"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7EBF06B8-AE74-4AB0-B7DC-ED4CCE500C9D}" type="slidenum">
              <a:rPr lang="en-US" smtClean="0"/>
              <a:pPr eaLnBrk="1" hangingPunct="1"/>
              <a:t>2</a:t>
            </a:fld>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dirty="0" smtClean="0"/>
              <a:t>SCAPE – what is it about?</a:t>
            </a:r>
          </a:p>
        </p:txBody>
      </p:sp>
      <p:sp>
        <p:nvSpPr>
          <p:cNvPr id="3075" name="Rectangle 3"/>
          <p:cNvSpPr>
            <a:spLocks noGrp="1" noChangeArrowheads="1"/>
          </p:cNvSpPr>
          <p:nvPr>
            <p:ph type="body" idx="1"/>
          </p:nvPr>
        </p:nvSpPr>
        <p:spPr/>
        <p:txBody>
          <a:bodyPr/>
          <a:lstStyle/>
          <a:p>
            <a:pPr eaLnBrk="1" hangingPunct="1"/>
            <a:r>
              <a:rPr lang="en-GB" sz="2000" dirty="0" smtClean="0"/>
              <a:t>Planning and executing computing-intensive digital preservation processes such as the large-scale ingestion, characterisation or migration of large (multi-Terabyte) and complex data sets</a:t>
            </a:r>
          </a:p>
          <a:p>
            <a:pPr eaLnBrk="1" hangingPunct="1"/>
            <a:endParaRPr lang="en-GB" sz="2000" dirty="0"/>
          </a:p>
          <a:p>
            <a:pPr eaLnBrk="1" hangingPunct="1"/>
            <a:r>
              <a:rPr lang="en-GB" sz="2000" dirty="0" smtClean="0"/>
              <a:t>SCAPE results include</a:t>
            </a:r>
          </a:p>
          <a:p>
            <a:pPr lvl="1" eaLnBrk="1" hangingPunct="1"/>
            <a:r>
              <a:rPr lang="en-GB" sz="1800" dirty="0" smtClean="0"/>
              <a:t>Preservation scenarios</a:t>
            </a:r>
          </a:p>
          <a:p>
            <a:pPr lvl="1" eaLnBrk="1" hangingPunct="1"/>
            <a:r>
              <a:rPr lang="en-GB" sz="1800" dirty="0" smtClean="0"/>
              <a:t>Preservation tools</a:t>
            </a:r>
          </a:p>
          <a:p>
            <a:pPr lvl="1" eaLnBrk="1" hangingPunct="1"/>
            <a:r>
              <a:rPr lang="en-GB" sz="1800" dirty="0" smtClean="0"/>
              <a:t>Preservation workflows</a:t>
            </a:r>
          </a:p>
          <a:p>
            <a:pPr lvl="1" eaLnBrk="1" hangingPunct="1"/>
            <a:r>
              <a:rPr lang="en-GB" sz="1800" dirty="0" smtClean="0"/>
              <a:t>Preservation infrastructure</a:t>
            </a:r>
          </a:p>
          <a:p>
            <a:pPr lvl="1" eaLnBrk="1" hangingPunct="1"/>
            <a:r>
              <a:rPr lang="en-GB" sz="1800" dirty="0" smtClean="0"/>
              <a:t>Preservation best-practices</a:t>
            </a:r>
          </a:p>
          <a:p>
            <a:pPr eaLnBrk="1" hangingPunct="1"/>
            <a:endParaRPr lang="en-GB" sz="2000" dirty="0" smtClean="0"/>
          </a:p>
          <a:p>
            <a:pPr eaLnBrk="1" hangingPunct="1">
              <a:buFontTx/>
              <a:buNone/>
            </a:pPr>
            <a:r>
              <a:rPr lang="en-GB" sz="1600" dirty="0" smtClean="0"/>
              <a:t>	</a:t>
            </a:r>
            <a:r>
              <a:rPr lang="en-GB" sz="1800" dirty="0" smtClean="0"/>
              <a:t>SCAPE is a follow-up to the highly successful FP6 IP </a:t>
            </a:r>
            <a:r>
              <a:rPr lang="en-GB" sz="1800" b="1" dirty="0" smtClean="0"/>
              <a:t>Planets</a:t>
            </a:r>
            <a:r>
              <a:rPr lang="en-GB" sz="1800" dirty="0" smtClean="0"/>
              <a:t>.</a:t>
            </a:r>
            <a:endParaRPr lang="en-GB" sz="1600" dirty="0" smtClean="0"/>
          </a:p>
          <a:p>
            <a:pPr eaLnBrk="1" hangingPunct="1"/>
            <a:endParaRPr lang="en-GB" sz="2000" dirty="0" smtClean="0"/>
          </a:p>
        </p:txBody>
      </p:sp>
      <p:pic>
        <p:nvPicPr>
          <p:cNvPr id="2" name="Grafi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4247" y="4690850"/>
            <a:ext cx="1548837" cy="669767"/>
          </a:xfrm>
          <a:prstGeom prst="rect">
            <a:avLst/>
          </a:prstGeom>
        </p:spPr>
      </p:pic>
      <p:pic>
        <p:nvPicPr>
          <p:cNvPr id="3" name="Grafi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29085" y="5634186"/>
            <a:ext cx="1524000" cy="819150"/>
          </a:xfrm>
          <a:prstGeom prst="rect">
            <a:avLst/>
          </a:prstGeom>
        </p:spPr>
      </p:pic>
      <p:sp>
        <p:nvSpPr>
          <p:cNvPr id="6" name="Foliennummernplatzhalter 6"/>
          <p:cNvSpPr>
            <a:spLocks noGrp="1"/>
          </p:cNvSpPr>
          <p:nvPr>
            <p:ph type="sldNum" sz="quarter" idx="12"/>
          </p:nvPr>
        </p:nvSpPr>
        <p:spPr>
          <a:xfrm>
            <a:off x="8234064" y="6245225"/>
            <a:ext cx="658416"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7EBF06B8-AE74-4AB0-B7DC-ED4CCE500C9D}" type="slidenum">
              <a:rPr lang="en-US" smtClean="0"/>
              <a:pPr eaLnBrk="1" hangingPunct="1"/>
              <a:t>3</a:t>
            </a:fld>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SCAPE Project Data</a:t>
            </a:r>
          </a:p>
        </p:txBody>
      </p:sp>
      <p:sp>
        <p:nvSpPr>
          <p:cNvPr id="4099" name="Rectangle 3"/>
          <p:cNvSpPr>
            <a:spLocks noGrp="1" noChangeArrowheads="1"/>
          </p:cNvSpPr>
          <p:nvPr>
            <p:ph type="body" idx="1"/>
          </p:nvPr>
        </p:nvSpPr>
        <p:spPr/>
        <p:txBody>
          <a:bodyPr/>
          <a:lstStyle/>
          <a:p>
            <a:pPr eaLnBrk="1" hangingPunct="1">
              <a:lnSpc>
                <a:spcPct val="90000"/>
              </a:lnSpc>
            </a:pPr>
            <a:r>
              <a:rPr lang="en-US" smtClean="0"/>
              <a:t>Project instrument: FP7 Integrated Project </a:t>
            </a:r>
          </a:p>
          <a:p>
            <a:pPr eaLnBrk="1" hangingPunct="1">
              <a:lnSpc>
                <a:spcPct val="90000"/>
              </a:lnSpc>
            </a:pPr>
            <a:r>
              <a:rPr lang="en-US" smtClean="0"/>
              <a:t>6. Call</a:t>
            </a:r>
          </a:p>
          <a:p>
            <a:pPr lvl="1" eaLnBrk="1" hangingPunct="1">
              <a:lnSpc>
                <a:spcPct val="90000"/>
              </a:lnSpc>
            </a:pPr>
            <a:r>
              <a:rPr lang="en-US" smtClean="0"/>
              <a:t>Objective ICT-2009.4.1:</a:t>
            </a:r>
            <a:br>
              <a:rPr lang="en-US" smtClean="0"/>
            </a:br>
            <a:r>
              <a:rPr lang="en-US" smtClean="0"/>
              <a:t>Digital Libraries and Digital Preservation</a:t>
            </a:r>
          </a:p>
          <a:p>
            <a:pPr lvl="1" eaLnBrk="1" hangingPunct="1">
              <a:lnSpc>
                <a:spcPct val="90000"/>
              </a:lnSpc>
            </a:pPr>
            <a:r>
              <a:rPr lang="en-US" smtClean="0"/>
              <a:t>Target outcome (a) Scalable systems and services for preserving digital content</a:t>
            </a:r>
          </a:p>
          <a:p>
            <a:pPr eaLnBrk="1" hangingPunct="1">
              <a:lnSpc>
                <a:spcPct val="90000"/>
              </a:lnSpc>
            </a:pPr>
            <a:r>
              <a:rPr lang="en-US" smtClean="0"/>
              <a:t>Duration: 42 months</a:t>
            </a:r>
          </a:p>
          <a:p>
            <a:pPr lvl="1" eaLnBrk="1" hangingPunct="1">
              <a:lnSpc>
                <a:spcPct val="90000"/>
              </a:lnSpc>
            </a:pPr>
            <a:r>
              <a:rPr lang="en-US" smtClean="0"/>
              <a:t>February 2011 – July 2014</a:t>
            </a:r>
          </a:p>
          <a:p>
            <a:pPr eaLnBrk="1" hangingPunct="1">
              <a:lnSpc>
                <a:spcPct val="90000"/>
              </a:lnSpc>
            </a:pPr>
            <a:r>
              <a:rPr lang="en-US" smtClean="0"/>
              <a:t>Budget: 11.3 Million Euro</a:t>
            </a:r>
          </a:p>
          <a:p>
            <a:pPr lvl="1" eaLnBrk="1" hangingPunct="1">
              <a:lnSpc>
                <a:spcPct val="90000"/>
              </a:lnSpc>
            </a:pPr>
            <a:r>
              <a:rPr lang="en-US" smtClean="0"/>
              <a:t>Funded: 8.6 Million Euro</a:t>
            </a:r>
          </a:p>
          <a:p>
            <a:pPr eaLnBrk="1" hangingPunct="1">
              <a:lnSpc>
                <a:spcPct val="90000"/>
              </a:lnSpc>
            </a:pPr>
            <a:endParaRPr lang="en-US" smtClean="0"/>
          </a:p>
        </p:txBody>
      </p:sp>
      <p:sp>
        <p:nvSpPr>
          <p:cNvPr id="4" name="Foliennummernplatzhalter 6"/>
          <p:cNvSpPr>
            <a:spLocks noGrp="1"/>
          </p:cNvSpPr>
          <p:nvPr>
            <p:ph type="sldNum" sz="quarter" idx="12"/>
          </p:nvPr>
        </p:nvSpPr>
        <p:spPr>
          <a:xfrm>
            <a:off x="8234064" y="6245225"/>
            <a:ext cx="658416"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7EBF06B8-AE74-4AB0-B7DC-ED4CCE500C9D}" type="slidenum">
              <a:rPr lang="en-US" smtClean="0"/>
              <a:pPr eaLnBrk="1" hangingPunct="1"/>
              <a:t>4</a:t>
            </a:fld>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SCAPE Consortium</a:t>
            </a:r>
          </a:p>
        </p:txBody>
      </p:sp>
      <p:graphicFrame>
        <p:nvGraphicFramePr>
          <p:cNvPr id="9" name="Tabellenplatzhalter 8"/>
          <p:cNvGraphicFramePr>
            <a:graphicFrameLocks noGrp="1"/>
          </p:cNvGraphicFramePr>
          <p:nvPr>
            <p:ph type="tbl" idx="1"/>
            <p:extLst>
              <p:ext uri="{D42A27DB-BD31-4B8C-83A1-F6EECF244321}">
                <p14:modId xmlns:p14="http://schemas.microsoft.com/office/powerpoint/2010/main" val="4286325171"/>
              </p:ext>
            </p:extLst>
          </p:nvPr>
        </p:nvGraphicFramePr>
        <p:xfrm>
          <a:off x="813049" y="1628806"/>
          <a:ext cx="7863407" cy="4863827"/>
        </p:xfrm>
        <a:graphic>
          <a:graphicData uri="http://schemas.openxmlformats.org/drawingml/2006/table">
            <a:tbl>
              <a:tblPr/>
              <a:tblGrid>
                <a:gridCol w="1396306"/>
                <a:gridCol w="3747979"/>
                <a:gridCol w="1837245"/>
                <a:gridCol w="881877"/>
              </a:tblGrid>
              <a:tr h="236409">
                <a:tc>
                  <a:txBody>
                    <a:bodyPr/>
                    <a:lstStyle/>
                    <a:p>
                      <a:pPr algn="ctr">
                        <a:lnSpc>
                          <a:spcPct val="115000"/>
                        </a:lnSpc>
                        <a:spcBef>
                          <a:spcPts val="600"/>
                        </a:spcBef>
                        <a:spcAft>
                          <a:spcPts val="1200"/>
                        </a:spcAft>
                      </a:pPr>
                      <a:r>
                        <a:rPr lang="en-GB" sz="1400" b="1" dirty="0" smtClean="0">
                          <a:latin typeface="+mj-lt"/>
                          <a:ea typeface="Times New Roman"/>
                        </a:rPr>
                        <a:t>Number </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just">
                        <a:lnSpc>
                          <a:spcPct val="115000"/>
                        </a:lnSpc>
                        <a:spcBef>
                          <a:spcPts val="600"/>
                        </a:spcBef>
                        <a:spcAft>
                          <a:spcPts val="1200"/>
                        </a:spcAft>
                      </a:pPr>
                      <a:r>
                        <a:rPr lang="en-GB" sz="1400" b="1" dirty="0" smtClean="0">
                          <a:latin typeface="+mj-lt"/>
                          <a:ea typeface="Times New Roman"/>
                        </a:rPr>
                        <a:t>Partner</a:t>
                      </a:r>
                      <a:r>
                        <a:rPr lang="en-GB" sz="1400" b="1" baseline="0" dirty="0" smtClean="0">
                          <a:latin typeface="+mj-lt"/>
                          <a:ea typeface="Times New Roman"/>
                        </a:rPr>
                        <a:t> </a:t>
                      </a:r>
                      <a:r>
                        <a:rPr lang="en-GB" sz="1400" b="1" dirty="0" smtClean="0">
                          <a:latin typeface="+mj-lt"/>
                          <a:ea typeface="Times New Roman"/>
                        </a:rPr>
                        <a:t>name</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Bef>
                          <a:spcPts val="600"/>
                        </a:spcBef>
                        <a:spcAft>
                          <a:spcPts val="1200"/>
                        </a:spcAft>
                      </a:pPr>
                      <a:r>
                        <a:rPr lang="en-GB" sz="1400" b="1" dirty="0" smtClean="0">
                          <a:latin typeface="+mj-lt"/>
                          <a:ea typeface="Times New Roman"/>
                        </a:rPr>
                        <a:t>Partner short </a:t>
                      </a:r>
                      <a:r>
                        <a:rPr lang="en-GB" sz="1400" b="1" dirty="0">
                          <a:latin typeface="+mj-lt"/>
                          <a:ea typeface="Times New Roman"/>
                        </a:rPr>
                        <a:t>name</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c>
                  <a:txBody>
                    <a:bodyPr/>
                    <a:lstStyle/>
                    <a:p>
                      <a:pPr algn="ctr">
                        <a:lnSpc>
                          <a:spcPct val="115000"/>
                        </a:lnSpc>
                        <a:spcBef>
                          <a:spcPts val="600"/>
                        </a:spcBef>
                        <a:spcAft>
                          <a:spcPts val="1200"/>
                        </a:spcAft>
                      </a:pPr>
                      <a:r>
                        <a:rPr lang="en-GB" sz="1400" b="1">
                          <a:latin typeface="+mj-lt"/>
                          <a:ea typeface="Times New Roman"/>
                        </a:rPr>
                        <a:t>Country</a:t>
                      </a:r>
                      <a:endParaRPr lang="de-DE" sz="180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tr>
              <a:tr h="286469">
                <a:tc>
                  <a:txBody>
                    <a:bodyPr/>
                    <a:lstStyle/>
                    <a:p>
                      <a:pPr algn="ctr">
                        <a:lnSpc>
                          <a:spcPct val="115000"/>
                        </a:lnSpc>
                        <a:spcBef>
                          <a:spcPts val="600"/>
                        </a:spcBef>
                        <a:spcAft>
                          <a:spcPts val="1200"/>
                        </a:spcAft>
                      </a:pPr>
                      <a:r>
                        <a:rPr lang="en-GB" sz="1600" dirty="0" smtClean="0">
                          <a:latin typeface="+mj-lt"/>
                          <a:ea typeface="Times New Roman"/>
                        </a:rPr>
                        <a:t>1 (</a:t>
                      </a:r>
                      <a:r>
                        <a:rPr lang="en-GB" sz="1600" dirty="0">
                          <a:latin typeface="+mj-lt"/>
                          <a:ea typeface="Times New Roman"/>
                        </a:rPr>
                        <a:t>coordinator)</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1200"/>
                        </a:spcAft>
                      </a:pPr>
                      <a:r>
                        <a:rPr lang="en-GB" sz="1600" dirty="0" smtClean="0">
                          <a:latin typeface="+mj-lt"/>
                          <a:ea typeface="Times New Roman"/>
                        </a:rPr>
                        <a:t>AIT Austrian </a:t>
                      </a:r>
                      <a:r>
                        <a:rPr lang="en-GB" sz="1600" dirty="0">
                          <a:latin typeface="+mj-lt"/>
                          <a:ea typeface="Times New Roman"/>
                        </a:rPr>
                        <a:t>Institute of Technology </a:t>
                      </a:r>
                      <a:r>
                        <a:rPr lang="en-GB" sz="1600" dirty="0" smtClean="0">
                          <a:latin typeface="+mj-lt"/>
                          <a:ea typeface="Times New Roman"/>
                        </a:rPr>
                        <a:t>GmbH</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200"/>
                        </a:spcAft>
                      </a:pPr>
                      <a:r>
                        <a:rPr lang="en-GB" sz="1600" dirty="0">
                          <a:latin typeface="+mj-lt"/>
                          <a:ea typeface="Times New Roman"/>
                        </a:rPr>
                        <a:t>AIT </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dirty="0">
                          <a:solidFill>
                            <a:srgbClr val="000000"/>
                          </a:solidFill>
                          <a:latin typeface="+mj-lt"/>
                          <a:ea typeface="Times New Roman"/>
                        </a:rPr>
                        <a:t>AT </a:t>
                      </a:r>
                      <a:endParaRPr lang="de-DE" sz="1800" dirty="0">
                        <a:solidFill>
                          <a:srgbClr val="000000"/>
                        </a:solidFill>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0181">
                <a:tc>
                  <a:txBody>
                    <a:bodyPr/>
                    <a:lstStyle/>
                    <a:p>
                      <a:pPr algn="ctr">
                        <a:lnSpc>
                          <a:spcPct val="115000"/>
                        </a:lnSpc>
                        <a:spcBef>
                          <a:spcPts val="600"/>
                        </a:spcBef>
                        <a:spcAft>
                          <a:spcPts val="1200"/>
                        </a:spcAft>
                      </a:pPr>
                      <a:r>
                        <a:rPr lang="en-GB" sz="1600" dirty="0">
                          <a:latin typeface="+mj-lt"/>
                          <a:ea typeface="Times New Roman"/>
                        </a:rPr>
                        <a:t>2</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1200"/>
                        </a:spcAft>
                      </a:pPr>
                      <a:r>
                        <a:rPr lang="en-GB" sz="1600">
                          <a:latin typeface="+mj-lt"/>
                          <a:ea typeface="Times New Roman"/>
                        </a:rPr>
                        <a:t>British Library </a:t>
                      </a:r>
                      <a:endParaRPr lang="de-DE" sz="180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200"/>
                        </a:spcAft>
                      </a:pPr>
                      <a:r>
                        <a:rPr lang="en-GB" sz="1600" dirty="0">
                          <a:latin typeface="+mj-lt"/>
                          <a:ea typeface="Times New Roman"/>
                        </a:rPr>
                        <a:t>BL </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dirty="0">
                          <a:solidFill>
                            <a:srgbClr val="000000"/>
                          </a:solidFill>
                          <a:latin typeface="+mj-lt"/>
                          <a:ea typeface="Times New Roman"/>
                        </a:rPr>
                        <a:t>UK </a:t>
                      </a:r>
                      <a:endParaRPr lang="de-DE" sz="1800" dirty="0">
                        <a:solidFill>
                          <a:srgbClr val="000000"/>
                        </a:solidFill>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6469">
                <a:tc>
                  <a:txBody>
                    <a:bodyPr/>
                    <a:lstStyle/>
                    <a:p>
                      <a:pPr algn="ctr">
                        <a:lnSpc>
                          <a:spcPct val="115000"/>
                        </a:lnSpc>
                        <a:spcBef>
                          <a:spcPts val="600"/>
                        </a:spcBef>
                        <a:spcAft>
                          <a:spcPts val="1200"/>
                        </a:spcAft>
                      </a:pPr>
                      <a:r>
                        <a:rPr lang="en-GB" sz="1600" dirty="0">
                          <a:latin typeface="+mj-lt"/>
                          <a:ea typeface="Times New Roman"/>
                        </a:rPr>
                        <a:t>3</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1200"/>
                        </a:spcAft>
                      </a:pPr>
                      <a:r>
                        <a:rPr lang="en-GB" sz="1600" dirty="0" smtClean="0">
                          <a:latin typeface="+mj-lt"/>
                          <a:ea typeface="Times New Roman"/>
                        </a:rPr>
                        <a:t>Internet Memory Foundation </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200"/>
                        </a:spcAft>
                      </a:pPr>
                      <a:r>
                        <a:rPr lang="en-GB" sz="1600" dirty="0" smtClean="0">
                          <a:latin typeface="+mj-lt"/>
                          <a:ea typeface="Times New Roman"/>
                        </a:rPr>
                        <a:t>IM</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dirty="0">
                          <a:solidFill>
                            <a:srgbClr val="000000"/>
                          </a:solidFill>
                          <a:latin typeface="+mj-lt"/>
                          <a:ea typeface="Times New Roman"/>
                        </a:rPr>
                        <a:t>NL </a:t>
                      </a:r>
                      <a:endParaRPr lang="de-DE" sz="1800" dirty="0">
                        <a:solidFill>
                          <a:srgbClr val="000000"/>
                        </a:solidFill>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0181">
                <a:tc>
                  <a:txBody>
                    <a:bodyPr/>
                    <a:lstStyle/>
                    <a:p>
                      <a:pPr algn="ctr">
                        <a:lnSpc>
                          <a:spcPct val="115000"/>
                        </a:lnSpc>
                        <a:spcBef>
                          <a:spcPts val="600"/>
                        </a:spcBef>
                        <a:spcAft>
                          <a:spcPts val="1200"/>
                        </a:spcAft>
                      </a:pPr>
                      <a:r>
                        <a:rPr lang="en-GB" sz="1600" dirty="0">
                          <a:latin typeface="+mj-lt"/>
                          <a:ea typeface="Times New Roman"/>
                        </a:rPr>
                        <a:t>4</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1200"/>
                        </a:spcAft>
                      </a:pPr>
                      <a:r>
                        <a:rPr lang="en-GB" sz="1600">
                          <a:latin typeface="+mj-lt"/>
                          <a:ea typeface="Times New Roman"/>
                        </a:rPr>
                        <a:t>Ex Libris Ltd </a:t>
                      </a:r>
                      <a:endParaRPr lang="de-DE" sz="180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200"/>
                        </a:spcAft>
                      </a:pPr>
                      <a:r>
                        <a:rPr lang="en-GB" sz="1600" dirty="0">
                          <a:latin typeface="+mj-lt"/>
                          <a:ea typeface="Times New Roman"/>
                        </a:rPr>
                        <a:t>EXL </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dirty="0">
                          <a:solidFill>
                            <a:srgbClr val="000000"/>
                          </a:solidFill>
                          <a:latin typeface="+mj-lt"/>
                          <a:ea typeface="Times New Roman"/>
                        </a:rPr>
                        <a:t>IL </a:t>
                      </a:r>
                      <a:endParaRPr lang="de-DE" sz="1800" dirty="0">
                        <a:solidFill>
                          <a:srgbClr val="000000"/>
                        </a:solidFill>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6469">
                <a:tc>
                  <a:txBody>
                    <a:bodyPr/>
                    <a:lstStyle/>
                    <a:p>
                      <a:pPr algn="ctr">
                        <a:lnSpc>
                          <a:spcPct val="115000"/>
                        </a:lnSpc>
                        <a:spcBef>
                          <a:spcPts val="600"/>
                        </a:spcBef>
                        <a:spcAft>
                          <a:spcPts val="1200"/>
                        </a:spcAft>
                      </a:pPr>
                      <a:r>
                        <a:rPr lang="en-GB" sz="1600" dirty="0">
                          <a:latin typeface="+mj-lt"/>
                          <a:ea typeface="Times New Roman"/>
                        </a:rPr>
                        <a:t>5</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1200"/>
                        </a:spcAft>
                      </a:pPr>
                      <a:r>
                        <a:rPr lang="en-GB" sz="1600">
                          <a:latin typeface="+mj-lt"/>
                          <a:ea typeface="Times New Roman"/>
                        </a:rPr>
                        <a:t>Fachinformationszentrum Karlsruhe </a:t>
                      </a:r>
                      <a:endParaRPr lang="de-DE" sz="180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200"/>
                        </a:spcAft>
                      </a:pPr>
                      <a:r>
                        <a:rPr lang="en-GB" sz="1600" dirty="0">
                          <a:latin typeface="+mj-lt"/>
                          <a:ea typeface="Times New Roman"/>
                        </a:rPr>
                        <a:t>FIZ </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dirty="0">
                          <a:solidFill>
                            <a:srgbClr val="000000"/>
                          </a:solidFill>
                          <a:latin typeface="+mj-lt"/>
                          <a:ea typeface="Times New Roman"/>
                        </a:rPr>
                        <a:t>DE </a:t>
                      </a:r>
                      <a:endParaRPr lang="de-DE" sz="1800" dirty="0">
                        <a:solidFill>
                          <a:srgbClr val="000000"/>
                        </a:solidFill>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0181">
                <a:tc>
                  <a:txBody>
                    <a:bodyPr/>
                    <a:lstStyle/>
                    <a:p>
                      <a:pPr algn="ctr">
                        <a:lnSpc>
                          <a:spcPct val="115000"/>
                        </a:lnSpc>
                        <a:spcBef>
                          <a:spcPts val="600"/>
                        </a:spcBef>
                        <a:spcAft>
                          <a:spcPts val="1200"/>
                        </a:spcAft>
                      </a:pPr>
                      <a:r>
                        <a:rPr lang="en-GB" sz="1600" dirty="0">
                          <a:latin typeface="+mj-lt"/>
                          <a:ea typeface="Times New Roman"/>
                        </a:rPr>
                        <a:t>6</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1200"/>
                        </a:spcAft>
                      </a:pPr>
                      <a:r>
                        <a:rPr lang="en-GB" sz="1600">
                          <a:latin typeface="+mj-lt"/>
                          <a:ea typeface="Times New Roman"/>
                        </a:rPr>
                        <a:t>Koninklijke Bibliotheek </a:t>
                      </a:r>
                      <a:endParaRPr lang="de-DE" sz="180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200"/>
                        </a:spcAft>
                      </a:pPr>
                      <a:r>
                        <a:rPr lang="en-GB" sz="1600" dirty="0">
                          <a:latin typeface="+mj-lt"/>
                          <a:ea typeface="Times New Roman"/>
                        </a:rPr>
                        <a:t>KB </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a:solidFill>
                            <a:srgbClr val="000000"/>
                          </a:solidFill>
                          <a:latin typeface="+mj-lt"/>
                          <a:ea typeface="Times New Roman"/>
                        </a:rPr>
                        <a:t>NL </a:t>
                      </a:r>
                      <a:endParaRPr lang="de-DE" sz="1800">
                        <a:solidFill>
                          <a:srgbClr val="000000"/>
                        </a:solidFill>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0181">
                <a:tc>
                  <a:txBody>
                    <a:bodyPr/>
                    <a:lstStyle/>
                    <a:p>
                      <a:pPr algn="ctr">
                        <a:lnSpc>
                          <a:spcPct val="115000"/>
                        </a:lnSpc>
                        <a:spcBef>
                          <a:spcPts val="600"/>
                        </a:spcBef>
                        <a:spcAft>
                          <a:spcPts val="1200"/>
                        </a:spcAft>
                      </a:pPr>
                      <a:r>
                        <a:rPr lang="en-GB" sz="1600" dirty="0">
                          <a:latin typeface="+mj-lt"/>
                          <a:ea typeface="Times New Roman"/>
                        </a:rPr>
                        <a:t>7</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1200"/>
                        </a:spcAft>
                      </a:pPr>
                      <a:r>
                        <a:rPr lang="en-GB" sz="1600">
                          <a:latin typeface="+mj-lt"/>
                          <a:ea typeface="Times New Roman"/>
                        </a:rPr>
                        <a:t>KEEP Solutions </a:t>
                      </a:r>
                      <a:endParaRPr lang="de-DE" sz="180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200"/>
                        </a:spcAft>
                      </a:pPr>
                      <a:r>
                        <a:rPr lang="en-GB" sz="1600" dirty="0">
                          <a:latin typeface="+mj-lt"/>
                          <a:ea typeface="Times New Roman"/>
                        </a:rPr>
                        <a:t>KEEPS </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dirty="0">
                          <a:solidFill>
                            <a:srgbClr val="000000"/>
                          </a:solidFill>
                          <a:latin typeface="+mj-lt"/>
                          <a:ea typeface="Times New Roman"/>
                        </a:rPr>
                        <a:t>PT </a:t>
                      </a:r>
                      <a:endParaRPr lang="de-DE" sz="1800" dirty="0">
                        <a:solidFill>
                          <a:srgbClr val="000000"/>
                        </a:solidFill>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0181">
                <a:tc>
                  <a:txBody>
                    <a:bodyPr/>
                    <a:lstStyle/>
                    <a:p>
                      <a:pPr algn="ctr">
                        <a:lnSpc>
                          <a:spcPct val="115000"/>
                        </a:lnSpc>
                        <a:spcBef>
                          <a:spcPts val="600"/>
                        </a:spcBef>
                        <a:spcAft>
                          <a:spcPts val="1200"/>
                        </a:spcAft>
                      </a:pPr>
                      <a:r>
                        <a:rPr lang="en-GB" sz="1600" dirty="0">
                          <a:latin typeface="+mj-lt"/>
                          <a:ea typeface="Times New Roman"/>
                        </a:rPr>
                        <a:t>8</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1200"/>
                        </a:spcAft>
                      </a:pPr>
                      <a:r>
                        <a:rPr lang="en-GB" sz="1600">
                          <a:latin typeface="+mj-lt"/>
                          <a:ea typeface="Times New Roman"/>
                        </a:rPr>
                        <a:t>Microsoft Research </a:t>
                      </a:r>
                      <a:endParaRPr lang="de-DE" sz="180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200"/>
                        </a:spcAft>
                      </a:pPr>
                      <a:r>
                        <a:rPr lang="en-GB" sz="1600" dirty="0">
                          <a:latin typeface="+mj-lt"/>
                          <a:ea typeface="Times New Roman"/>
                        </a:rPr>
                        <a:t>MSR </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dirty="0">
                          <a:solidFill>
                            <a:srgbClr val="000000"/>
                          </a:solidFill>
                          <a:latin typeface="+mj-lt"/>
                          <a:ea typeface="Times New Roman"/>
                        </a:rPr>
                        <a:t>UK </a:t>
                      </a:r>
                      <a:endParaRPr lang="de-DE" sz="1800" dirty="0">
                        <a:solidFill>
                          <a:srgbClr val="000000"/>
                        </a:solidFill>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0181">
                <a:tc>
                  <a:txBody>
                    <a:bodyPr/>
                    <a:lstStyle/>
                    <a:p>
                      <a:pPr algn="ctr">
                        <a:lnSpc>
                          <a:spcPct val="115000"/>
                        </a:lnSpc>
                        <a:spcBef>
                          <a:spcPts val="600"/>
                        </a:spcBef>
                        <a:spcAft>
                          <a:spcPts val="1200"/>
                        </a:spcAft>
                      </a:pPr>
                      <a:r>
                        <a:rPr lang="en-GB" sz="1600" dirty="0">
                          <a:latin typeface="+mj-lt"/>
                          <a:ea typeface="Times New Roman"/>
                        </a:rPr>
                        <a:t>9</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1200"/>
                        </a:spcAft>
                      </a:pPr>
                      <a:r>
                        <a:rPr lang="en-GB" sz="1600">
                          <a:latin typeface="+mj-lt"/>
                          <a:ea typeface="Times New Roman"/>
                        </a:rPr>
                        <a:t>Österreichische Nationalbibliothek </a:t>
                      </a:r>
                      <a:endParaRPr lang="de-DE" sz="180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200"/>
                        </a:spcAft>
                      </a:pPr>
                      <a:r>
                        <a:rPr lang="en-GB" sz="1600" dirty="0">
                          <a:latin typeface="+mj-lt"/>
                          <a:ea typeface="Times New Roman"/>
                        </a:rPr>
                        <a:t>ONB </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a:solidFill>
                            <a:srgbClr val="000000"/>
                          </a:solidFill>
                          <a:latin typeface="+mj-lt"/>
                          <a:ea typeface="Times New Roman"/>
                        </a:rPr>
                        <a:t>AT </a:t>
                      </a:r>
                      <a:endParaRPr lang="de-DE" sz="1800">
                        <a:solidFill>
                          <a:srgbClr val="000000"/>
                        </a:solidFill>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0181">
                <a:tc>
                  <a:txBody>
                    <a:bodyPr/>
                    <a:lstStyle/>
                    <a:p>
                      <a:pPr algn="ctr">
                        <a:lnSpc>
                          <a:spcPct val="115000"/>
                        </a:lnSpc>
                        <a:spcBef>
                          <a:spcPts val="600"/>
                        </a:spcBef>
                        <a:spcAft>
                          <a:spcPts val="1200"/>
                        </a:spcAft>
                      </a:pPr>
                      <a:r>
                        <a:rPr lang="en-GB" sz="1600" dirty="0">
                          <a:latin typeface="+mj-lt"/>
                          <a:ea typeface="Times New Roman"/>
                        </a:rPr>
                        <a:t>10</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1200"/>
                        </a:spcAft>
                      </a:pPr>
                      <a:r>
                        <a:rPr lang="en-GB" sz="1600">
                          <a:latin typeface="+mj-lt"/>
                          <a:ea typeface="Times New Roman"/>
                        </a:rPr>
                        <a:t>Open Planets Foundation </a:t>
                      </a:r>
                      <a:endParaRPr lang="de-DE" sz="180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200"/>
                        </a:spcAft>
                      </a:pPr>
                      <a:r>
                        <a:rPr lang="en-GB" sz="1600" dirty="0">
                          <a:latin typeface="+mj-lt"/>
                          <a:ea typeface="Times New Roman"/>
                        </a:rPr>
                        <a:t>OPF </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a:solidFill>
                            <a:srgbClr val="000000"/>
                          </a:solidFill>
                          <a:latin typeface="+mj-lt"/>
                          <a:ea typeface="Times New Roman"/>
                        </a:rPr>
                        <a:t>UK </a:t>
                      </a:r>
                      <a:endParaRPr lang="de-DE" sz="1800">
                        <a:solidFill>
                          <a:srgbClr val="000000"/>
                        </a:solidFill>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0181">
                <a:tc>
                  <a:txBody>
                    <a:bodyPr/>
                    <a:lstStyle/>
                    <a:p>
                      <a:pPr algn="ctr">
                        <a:lnSpc>
                          <a:spcPct val="115000"/>
                        </a:lnSpc>
                        <a:spcBef>
                          <a:spcPts val="600"/>
                        </a:spcBef>
                        <a:spcAft>
                          <a:spcPts val="1200"/>
                        </a:spcAft>
                      </a:pPr>
                      <a:r>
                        <a:rPr lang="en-GB" sz="1600" dirty="0">
                          <a:latin typeface="+mj-lt"/>
                          <a:ea typeface="Times New Roman"/>
                        </a:rPr>
                        <a:t>11</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1200"/>
                        </a:spcAft>
                      </a:pPr>
                      <a:r>
                        <a:rPr lang="en-GB" sz="1600">
                          <a:latin typeface="+mj-lt"/>
                          <a:ea typeface="Times New Roman"/>
                        </a:rPr>
                        <a:t>Statsbiblioteket Aarhus </a:t>
                      </a:r>
                      <a:endParaRPr lang="de-DE" sz="180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200"/>
                        </a:spcAft>
                      </a:pPr>
                      <a:r>
                        <a:rPr lang="en-GB" sz="1600" dirty="0">
                          <a:latin typeface="+mj-lt"/>
                          <a:ea typeface="Times New Roman"/>
                        </a:rPr>
                        <a:t>SB </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dirty="0">
                          <a:solidFill>
                            <a:srgbClr val="000000"/>
                          </a:solidFill>
                          <a:latin typeface="+mj-lt"/>
                          <a:ea typeface="Times New Roman"/>
                        </a:rPr>
                        <a:t>DK </a:t>
                      </a:r>
                      <a:endParaRPr lang="de-DE" sz="1800" dirty="0">
                        <a:solidFill>
                          <a:srgbClr val="000000"/>
                        </a:solidFill>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0181">
                <a:tc>
                  <a:txBody>
                    <a:bodyPr/>
                    <a:lstStyle/>
                    <a:p>
                      <a:pPr algn="ctr">
                        <a:lnSpc>
                          <a:spcPct val="115000"/>
                        </a:lnSpc>
                        <a:spcBef>
                          <a:spcPts val="600"/>
                        </a:spcBef>
                        <a:spcAft>
                          <a:spcPts val="1200"/>
                        </a:spcAft>
                      </a:pPr>
                      <a:r>
                        <a:rPr lang="en-GB" sz="1600" dirty="0">
                          <a:latin typeface="+mj-lt"/>
                          <a:ea typeface="Times New Roman"/>
                        </a:rPr>
                        <a:t>12</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1200"/>
                        </a:spcAft>
                      </a:pPr>
                      <a:r>
                        <a:rPr lang="en-GB" sz="1600" dirty="0">
                          <a:latin typeface="+mj-lt"/>
                          <a:ea typeface="Times New Roman"/>
                        </a:rPr>
                        <a:t>Science and Technology Facilities Council </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200"/>
                        </a:spcAft>
                      </a:pPr>
                      <a:r>
                        <a:rPr lang="en-GB" sz="1600">
                          <a:latin typeface="+mj-lt"/>
                          <a:ea typeface="Times New Roman"/>
                        </a:rPr>
                        <a:t>STFC </a:t>
                      </a:r>
                      <a:endParaRPr lang="de-DE" sz="180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dirty="0">
                          <a:solidFill>
                            <a:srgbClr val="000000"/>
                          </a:solidFill>
                          <a:latin typeface="+mj-lt"/>
                          <a:ea typeface="Times New Roman"/>
                        </a:rPr>
                        <a:t>UK </a:t>
                      </a:r>
                      <a:endParaRPr lang="de-DE" sz="1800" dirty="0">
                        <a:solidFill>
                          <a:srgbClr val="000000"/>
                        </a:solidFill>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6469">
                <a:tc>
                  <a:txBody>
                    <a:bodyPr/>
                    <a:lstStyle/>
                    <a:p>
                      <a:pPr algn="ctr">
                        <a:lnSpc>
                          <a:spcPct val="115000"/>
                        </a:lnSpc>
                        <a:spcBef>
                          <a:spcPts val="600"/>
                        </a:spcBef>
                        <a:spcAft>
                          <a:spcPts val="1200"/>
                        </a:spcAft>
                      </a:pPr>
                      <a:r>
                        <a:rPr lang="en-GB" sz="1600" dirty="0">
                          <a:latin typeface="+mj-lt"/>
                          <a:ea typeface="Times New Roman"/>
                        </a:rPr>
                        <a:t>13</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1200"/>
                        </a:spcAft>
                      </a:pPr>
                      <a:r>
                        <a:rPr lang="en-GB" sz="1600">
                          <a:latin typeface="+mj-lt"/>
                          <a:ea typeface="Times New Roman"/>
                        </a:rPr>
                        <a:t>Technische Universität Berlin </a:t>
                      </a:r>
                      <a:endParaRPr lang="de-DE" sz="180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200"/>
                        </a:spcAft>
                      </a:pPr>
                      <a:r>
                        <a:rPr lang="en-GB" sz="1600">
                          <a:latin typeface="+mj-lt"/>
                          <a:ea typeface="Times New Roman"/>
                        </a:rPr>
                        <a:t>TUB </a:t>
                      </a:r>
                      <a:endParaRPr lang="de-DE" sz="180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dirty="0">
                          <a:solidFill>
                            <a:srgbClr val="000000"/>
                          </a:solidFill>
                          <a:latin typeface="+mj-lt"/>
                          <a:ea typeface="Times New Roman"/>
                        </a:rPr>
                        <a:t>DE </a:t>
                      </a:r>
                      <a:endParaRPr lang="de-DE" sz="1800" dirty="0">
                        <a:solidFill>
                          <a:srgbClr val="000000"/>
                        </a:solidFill>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6469">
                <a:tc>
                  <a:txBody>
                    <a:bodyPr/>
                    <a:lstStyle/>
                    <a:p>
                      <a:pPr algn="ctr">
                        <a:lnSpc>
                          <a:spcPct val="115000"/>
                        </a:lnSpc>
                        <a:spcBef>
                          <a:spcPts val="600"/>
                        </a:spcBef>
                        <a:spcAft>
                          <a:spcPts val="1200"/>
                        </a:spcAft>
                      </a:pPr>
                      <a:r>
                        <a:rPr lang="en-GB" sz="1600" dirty="0">
                          <a:latin typeface="+mj-lt"/>
                          <a:ea typeface="Times New Roman"/>
                        </a:rPr>
                        <a:t>14</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1200"/>
                        </a:spcAft>
                      </a:pPr>
                      <a:r>
                        <a:rPr lang="en-GB" sz="1600">
                          <a:latin typeface="+mj-lt"/>
                          <a:ea typeface="Times New Roman"/>
                        </a:rPr>
                        <a:t>Technische Universität Wien </a:t>
                      </a:r>
                      <a:endParaRPr lang="de-DE" sz="180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200"/>
                        </a:spcAft>
                      </a:pPr>
                      <a:r>
                        <a:rPr lang="en-GB" sz="1600">
                          <a:latin typeface="+mj-lt"/>
                          <a:ea typeface="Times New Roman"/>
                        </a:rPr>
                        <a:t>TUW </a:t>
                      </a:r>
                      <a:endParaRPr lang="de-DE" sz="180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dirty="0">
                          <a:solidFill>
                            <a:srgbClr val="000000"/>
                          </a:solidFill>
                          <a:latin typeface="+mj-lt"/>
                          <a:ea typeface="Times New Roman"/>
                        </a:rPr>
                        <a:t>AT </a:t>
                      </a:r>
                      <a:endParaRPr lang="de-DE" sz="1800" dirty="0">
                        <a:solidFill>
                          <a:srgbClr val="000000"/>
                        </a:solidFill>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0181">
                <a:tc>
                  <a:txBody>
                    <a:bodyPr/>
                    <a:lstStyle/>
                    <a:p>
                      <a:pPr algn="ctr">
                        <a:lnSpc>
                          <a:spcPct val="115000"/>
                        </a:lnSpc>
                        <a:spcBef>
                          <a:spcPts val="600"/>
                        </a:spcBef>
                        <a:spcAft>
                          <a:spcPts val="1200"/>
                        </a:spcAft>
                      </a:pPr>
                      <a:r>
                        <a:rPr lang="en-GB" sz="1600" dirty="0">
                          <a:latin typeface="+mj-lt"/>
                          <a:ea typeface="Times New Roman"/>
                        </a:rPr>
                        <a:t>15</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1200"/>
                        </a:spcAft>
                      </a:pPr>
                      <a:r>
                        <a:rPr lang="en-GB" sz="1600">
                          <a:latin typeface="+mj-lt"/>
                          <a:ea typeface="Times New Roman"/>
                        </a:rPr>
                        <a:t>University of Manchester </a:t>
                      </a:r>
                      <a:endParaRPr lang="de-DE" sz="180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200"/>
                        </a:spcAft>
                      </a:pPr>
                      <a:r>
                        <a:rPr lang="en-GB" sz="1600">
                          <a:latin typeface="+mj-lt"/>
                          <a:ea typeface="Times New Roman"/>
                        </a:rPr>
                        <a:t>UNIMAN </a:t>
                      </a:r>
                      <a:endParaRPr lang="de-DE" sz="180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dirty="0">
                          <a:solidFill>
                            <a:srgbClr val="000000"/>
                          </a:solidFill>
                          <a:latin typeface="+mj-lt"/>
                          <a:ea typeface="Times New Roman"/>
                        </a:rPr>
                        <a:t>UK </a:t>
                      </a:r>
                      <a:endParaRPr lang="de-DE" sz="1800" dirty="0">
                        <a:solidFill>
                          <a:srgbClr val="000000"/>
                        </a:solidFill>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958">
                <a:tc>
                  <a:txBody>
                    <a:bodyPr/>
                    <a:lstStyle/>
                    <a:p>
                      <a:pPr algn="ctr">
                        <a:lnSpc>
                          <a:spcPct val="115000"/>
                        </a:lnSpc>
                        <a:spcBef>
                          <a:spcPts val="600"/>
                        </a:spcBef>
                        <a:spcAft>
                          <a:spcPts val="1200"/>
                        </a:spcAft>
                      </a:pPr>
                      <a:r>
                        <a:rPr lang="en-GB" sz="1600" dirty="0">
                          <a:latin typeface="+mj-lt"/>
                          <a:ea typeface="Times New Roman"/>
                        </a:rPr>
                        <a:t>16</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1200"/>
                        </a:spcAft>
                      </a:pPr>
                      <a:r>
                        <a:rPr lang="en-GB" sz="1600" dirty="0">
                          <a:latin typeface="+mj-lt"/>
                          <a:ea typeface="Times New Roman"/>
                        </a:rPr>
                        <a:t>Pierre &amp; Marie Curie </a:t>
                      </a:r>
                      <a:r>
                        <a:rPr lang="en-GB" sz="1600" dirty="0" err="1">
                          <a:latin typeface="+mj-lt"/>
                          <a:ea typeface="Times New Roman"/>
                        </a:rPr>
                        <a:t>Université</a:t>
                      </a:r>
                      <a:r>
                        <a:rPr lang="en-GB" sz="1600" dirty="0">
                          <a:latin typeface="+mj-lt"/>
                          <a:ea typeface="Times New Roman"/>
                        </a:rPr>
                        <a:t> Paris 6 </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200"/>
                        </a:spcAft>
                      </a:pPr>
                      <a:r>
                        <a:rPr lang="en-GB" sz="1600" dirty="0">
                          <a:latin typeface="+mj-lt"/>
                          <a:ea typeface="Times New Roman"/>
                        </a:rPr>
                        <a:t>UPMC </a:t>
                      </a:r>
                      <a:endParaRPr lang="de-DE" sz="1800" dirty="0">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600" dirty="0">
                          <a:solidFill>
                            <a:srgbClr val="000000"/>
                          </a:solidFill>
                          <a:latin typeface="+mj-lt"/>
                          <a:ea typeface="Times New Roman"/>
                        </a:rPr>
                        <a:t>FR </a:t>
                      </a:r>
                      <a:endParaRPr lang="de-DE" sz="1800" dirty="0">
                        <a:solidFill>
                          <a:srgbClr val="000000"/>
                        </a:solidFill>
                        <a:latin typeface="+mj-lt"/>
                        <a:ea typeface="Times New Roman"/>
                      </a:endParaRPr>
                    </a:p>
                  </a:txBody>
                  <a:tcPr marL="41189" marR="411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Foliennummernplatzhalter 6"/>
          <p:cNvSpPr>
            <a:spLocks noGrp="1"/>
          </p:cNvSpPr>
          <p:nvPr>
            <p:ph type="sldNum" sz="quarter" idx="12"/>
          </p:nvPr>
        </p:nvSpPr>
        <p:spPr>
          <a:xfrm>
            <a:off x="8378080" y="6525344"/>
            <a:ext cx="658416"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7EBF06B8-AE74-4AB0-B7DC-ED4CCE500C9D}" type="slidenum">
              <a:rPr lang="en-US" smtClean="0"/>
              <a:pPr eaLnBrk="1" hangingPunct="1"/>
              <a:t>5</a:t>
            </a:fld>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2706216" y="774700"/>
            <a:ext cx="3810000" cy="368300"/>
          </a:xfrm>
        </p:spPr>
        <p:txBody>
          <a:bodyPr/>
          <a:lstStyle/>
          <a:p>
            <a:pPr algn="ctr"/>
            <a:r>
              <a:rPr lang="en-US" sz="2400" dirty="0" smtClean="0"/>
              <a:t>SCAPE Project Overview</a:t>
            </a:r>
          </a:p>
        </p:txBody>
      </p:sp>
      <p:sp>
        <p:nvSpPr>
          <p:cNvPr id="6147" name="Textplatzhalter 3"/>
          <p:cNvSpPr>
            <a:spLocks noGrp="1"/>
          </p:cNvSpPr>
          <p:nvPr>
            <p:ph type="body" sz="half" idx="2"/>
          </p:nvPr>
        </p:nvSpPr>
        <p:spPr>
          <a:xfrm>
            <a:off x="720824" y="1219200"/>
            <a:ext cx="5867400" cy="2819400"/>
          </a:xfrm>
        </p:spPr>
        <p:txBody>
          <a:bodyPr/>
          <a:lstStyle/>
          <a:p>
            <a:r>
              <a:rPr lang="en-US" dirty="0" smtClean="0"/>
              <a:t>SCAPE will enhance the state of the art in digital preservation in three ways:</a:t>
            </a:r>
          </a:p>
          <a:p>
            <a:pPr>
              <a:buFontTx/>
              <a:buChar char="•"/>
            </a:pPr>
            <a:r>
              <a:rPr lang="en-US" dirty="0" smtClean="0"/>
              <a:t> Infrastructure and tools for scalable preservation actions</a:t>
            </a:r>
          </a:p>
          <a:p>
            <a:pPr>
              <a:buFontTx/>
              <a:buChar char="•"/>
            </a:pPr>
            <a:r>
              <a:rPr lang="en-US" dirty="0" smtClean="0"/>
              <a:t> A framework for automated, quality-assured preservation workflows</a:t>
            </a:r>
          </a:p>
          <a:p>
            <a:pPr>
              <a:buFontTx/>
              <a:buChar char="•"/>
            </a:pPr>
            <a:r>
              <a:rPr lang="en-US" dirty="0" smtClean="0"/>
              <a:t> Integration of these components with policy-based automated</a:t>
            </a:r>
            <a:br>
              <a:rPr lang="en-US" dirty="0" smtClean="0"/>
            </a:br>
            <a:r>
              <a:rPr lang="en-US" dirty="0" smtClean="0"/>
              <a:t>preservation planning and watch</a:t>
            </a:r>
          </a:p>
          <a:p>
            <a:pPr>
              <a:buFontTx/>
              <a:buChar char="•"/>
            </a:pPr>
            <a:endParaRPr lang="en-US" dirty="0" smtClean="0"/>
          </a:p>
          <a:p>
            <a:pPr>
              <a:buFontTx/>
              <a:buChar char="•"/>
            </a:pPr>
            <a:endParaRPr lang="en-US" dirty="0" smtClean="0"/>
          </a:p>
          <a:p>
            <a:r>
              <a:rPr lang="en-US" dirty="0" smtClean="0"/>
              <a:t>SCAPE results will be validated in three large-scale testbeds:</a:t>
            </a:r>
          </a:p>
          <a:p>
            <a:pPr>
              <a:buFontTx/>
              <a:buChar char="•"/>
            </a:pPr>
            <a:r>
              <a:rPr lang="en-US" dirty="0" smtClean="0"/>
              <a:t> Digital Repositories</a:t>
            </a:r>
          </a:p>
          <a:p>
            <a:pPr>
              <a:buFontTx/>
              <a:buChar char="•"/>
            </a:pPr>
            <a:r>
              <a:rPr lang="en-US" dirty="0" smtClean="0"/>
              <a:t> Web Content</a:t>
            </a:r>
          </a:p>
          <a:p>
            <a:pPr>
              <a:buFontTx/>
              <a:buChar char="•"/>
            </a:pPr>
            <a:r>
              <a:rPr lang="en-US" dirty="0" smtClean="0"/>
              <a:t> Research Data Sets </a:t>
            </a:r>
          </a:p>
        </p:txBody>
      </p:sp>
      <p:sp>
        <p:nvSpPr>
          <p:cNvPr id="6" name="Textplatzhalter 3"/>
          <p:cNvSpPr txBox="1">
            <a:spLocks/>
          </p:cNvSpPr>
          <p:nvPr/>
        </p:nvSpPr>
        <p:spPr bwMode="auto">
          <a:xfrm>
            <a:off x="720824" y="4343400"/>
            <a:ext cx="3048000" cy="1905000"/>
          </a:xfrm>
          <a:prstGeom prst="rect">
            <a:avLst/>
          </a:prstGeom>
          <a:noFill/>
          <a:ln w="9525">
            <a:noFill/>
            <a:miter lim="800000"/>
            <a:headEnd/>
            <a:tailEnd/>
          </a:ln>
        </p:spPr>
        <p:txBody>
          <a:bodyPr/>
          <a:lstStyle/>
          <a:p>
            <a:pPr eaLnBrk="0" hangingPunct="0">
              <a:spcBef>
                <a:spcPct val="20000"/>
              </a:spcBef>
              <a:defRPr/>
            </a:pPr>
            <a:r>
              <a:rPr lang="en-US" sz="1400" kern="0" dirty="0">
                <a:latin typeface="+mn-lt"/>
              </a:rPr>
              <a:t>The SCAPE Consortium brings together a broad spectrum of expertise from</a:t>
            </a:r>
          </a:p>
          <a:p>
            <a:pPr eaLnBrk="0" fontAlgn="base" hangingPunct="0">
              <a:spcBef>
                <a:spcPct val="20000"/>
              </a:spcBef>
              <a:spcAft>
                <a:spcPct val="0"/>
              </a:spcAft>
              <a:buClr>
                <a:srgbClr val="1D82A4"/>
              </a:buClr>
              <a:buFontTx/>
              <a:buChar char="•"/>
              <a:defRPr/>
            </a:pPr>
            <a:r>
              <a:rPr lang="en-US" sz="1400" kern="0" dirty="0">
                <a:latin typeface="+mn-lt"/>
              </a:rPr>
              <a:t> </a:t>
            </a:r>
            <a:r>
              <a:rPr lang="en-US" sz="1400" dirty="0"/>
              <a:t>Memory institutions</a:t>
            </a:r>
          </a:p>
          <a:p>
            <a:pPr eaLnBrk="0" fontAlgn="base" hangingPunct="0">
              <a:spcBef>
                <a:spcPct val="20000"/>
              </a:spcBef>
              <a:spcAft>
                <a:spcPct val="0"/>
              </a:spcAft>
              <a:buClr>
                <a:srgbClr val="1D82A4"/>
              </a:buClr>
              <a:buFontTx/>
              <a:buChar char="•"/>
              <a:defRPr/>
            </a:pPr>
            <a:r>
              <a:rPr lang="en-US" sz="1400" dirty="0"/>
              <a:t> Data centres</a:t>
            </a:r>
          </a:p>
          <a:p>
            <a:pPr eaLnBrk="0" fontAlgn="base" hangingPunct="0">
              <a:spcBef>
                <a:spcPct val="20000"/>
              </a:spcBef>
              <a:spcAft>
                <a:spcPct val="0"/>
              </a:spcAft>
              <a:buClr>
                <a:srgbClr val="1D82A4"/>
              </a:buClr>
              <a:buFontTx/>
              <a:buChar char="•"/>
              <a:defRPr/>
            </a:pPr>
            <a:r>
              <a:rPr lang="en-US" sz="1400" dirty="0"/>
              <a:t> Research labs</a:t>
            </a:r>
          </a:p>
          <a:p>
            <a:pPr eaLnBrk="0" fontAlgn="base" hangingPunct="0">
              <a:spcBef>
                <a:spcPct val="20000"/>
              </a:spcBef>
              <a:spcAft>
                <a:spcPct val="0"/>
              </a:spcAft>
              <a:buClr>
                <a:srgbClr val="1D82A4"/>
              </a:buClr>
              <a:buFontTx/>
              <a:buChar char="•"/>
              <a:defRPr/>
            </a:pPr>
            <a:r>
              <a:rPr lang="en-US" sz="1400" dirty="0"/>
              <a:t> Universities</a:t>
            </a:r>
          </a:p>
          <a:p>
            <a:pPr eaLnBrk="0" fontAlgn="base" hangingPunct="0">
              <a:spcBef>
                <a:spcPct val="20000"/>
              </a:spcBef>
              <a:spcAft>
                <a:spcPct val="0"/>
              </a:spcAft>
              <a:buClr>
                <a:srgbClr val="1D82A4"/>
              </a:buClr>
              <a:buFontTx/>
              <a:buChar char="•"/>
              <a:defRPr/>
            </a:pPr>
            <a:r>
              <a:rPr lang="en-US" sz="1400" dirty="0"/>
              <a:t> Industrial firms  </a:t>
            </a:r>
          </a:p>
        </p:txBody>
      </p:sp>
      <p:sp>
        <p:nvSpPr>
          <p:cNvPr id="6149" name="Foliennummernplatzhalt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7EBF06B8-AE74-4AB0-B7DC-ED4CCE500C9D}" type="slidenum">
              <a:rPr lang="en-US" smtClean="0"/>
              <a:pPr eaLnBrk="1" hangingPunct="1"/>
              <a:t>6</a:t>
            </a:fld>
            <a:endParaRPr lang="en-US" dirty="0" smtClean="0"/>
          </a:p>
        </p:txBody>
      </p:sp>
      <p:grpSp>
        <p:nvGrpSpPr>
          <p:cNvPr id="6150" name="Gruppieren 53"/>
          <p:cNvGrpSpPr>
            <a:grpSpLocks/>
          </p:cNvGrpSpPr>
          <p:nvPr/>
        </p:nvGrpSpPr>
        <p:grpSpPr bwMode="auto">
          <a:xfrm>
            <a:off x="3779912" y="2209800"/>
            <a:ext cx="5192713" cy="4038600"/>
            <a:chOff x="357188" y="71438"/>
            <a:chExt cx="8429625" cy="6556846"/>
          </a:xfrm>
        </p:grpSpPr>
        <p:sp>
          <p:nvSpPr>
            <p:cNvPr id="32" name="Pfeil nach oben 31"/>
            <p:cNvSpPr/>
            <p:nvPr/>
          </p:nvSpPr>
          <p:spPr>
            <a:xfrm>
              <a:off x="357188" y="1483840"/>
              <a:ext cx="8429625" cy="5144444"/>
            </a:xfrm>
            <a:prstGeom prst="upArrow">
              <a:avLst>
                <a:gd name="adj1" fmla="val 80241"/>
                <a:gd name="adj2" fmla="val 50154"/>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en-GB" sz="1050" dirty="0">
                  <a:solidFill>
                    <a:schemeClr val="tx1"/>
                  </a:solidFill>
                </a:rPr>
                <a:t>	</a:t>
              </a:r>
            </a:p>
          </p:txBody>
        </p:sp>
        <p:sp>
          <p:nvSpPr>
            <p:cNvPr id="33" name="Gleichschenkliges Dreieck 32"/>
            <p:cNvSpPr/>
            <p:nvPr/>
          </p:nvSpPr>
          <p:spPr>
            <a:xfrm>
              <a:off x="2429159" y="4571537"/>
              <a:ext cx="4285683" cy="1213945"/>
            </a:xfrm>
            <a:prstGeom prst="triangl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050"/>
            </a:p>
          </p:txBody>
        </p:sp>
        <p:sp>
          <p:nvSpPr>
            <p:cNvPr id="34" name="Gleichschenkliges Dreieck 33"/>
            <p:cNvSpPr/>
            <p:nvPr/>
          </p:nvSpPr>
          <p:spPr>
            <a:xfrm rot="14400000">
              <a:off x="2973965" y="3629577"/>
              <a:ext cx="4286176" cy="1216381"/>
            </a:xfrm>
            <a:prstGeom prst="triangl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050"/>
            </a:p>
          </p:txBody>
        </p:sp>
        <p:sp>
          <p:nvSpPr>
            <p:cNvPr id="35" name="Gleichschenkliges Dreieck 34"/>
            <p:cNvSpPr/>
            <p:nvPr/>
          </p:nvSpPr>
          <p:spPr>
            <a:xfrm rot="7200000">
              <a:off x="1887727" y="3630864"/>
              <a:ext cx="4286176" cy="1213805"/>
            </a:xfrm>
            <a:prstGeom prst="triangl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050"/>
            </a:p>
          </p:txBody>
        </p:sp>
        <p:grpSp>
          <p:nvGrpSpPr>
            <p:cNvPr id="6155" name="Gruppieren 5"/>
            <p:cNvGrpSpPr>
              <a:grpSpLocks/>
            </p:cNvGrpSpPr>
            <p:nvPr/>
          </p:nvGrpSpPr>
          <p:grpSpPr bwMode="auto">
            <a:xfrm>
              <a:off x="5857875" y="4858322"/>
              <a:ext cx="1785938" cy="1450998"/>
              <a:chOff x="3857620" y="1071547"/>
              <a:chExt cx="1785937" cy="1451007"/>
            </a:xfrm>
          </p:grpSpPr>
          <p:sp>
            <p:nvSpPr>
              <p:cNvPr id="37" name="Rechteck 36"/>
              <p:cNvSpPr/>
              <p:nvPr/>
            </p:nvSpPr>
            <p:spPr>
              <a:xfrm>
                <a:off x="3856419" y="1070852"/>
                <a:ext cx="1785916" cy="35825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800" b="1" dirty="0">
                    <a:solidFill>
                      <a:schemeClr val="tx1"/>
                    </a:solidFill>
                  </a:rPr>
                  <a:t>Preservation Components</a:t>
                </a:r>
              </a:p>
            </p:txBody>
          </p:sp>
          <p:sp>
            <p:nvSpPr>
              <p:cNvPr id="38" name="Rechteck 37"/>
              <p:cNvSpPr/>
              <p:nvPr/>
            </p:nvSpPr>
            <p:spPr>
              <a:xfrm>
                <a:off x="3856419" y="1429109"/>
                <a:ext cx="1785916" cy="109281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800" dirty="0">
                    <a:solidFill>
                      <a:schemeClr val="tx1"/>
                    </a:solidFill>
                  </a:rPr>
                  <a:t>Quality Assurance</a:t>
                </a:r>
              </a:p>
              <a:p>
                <a:pPr algn="ctr" fontAlgn="auto">
                  <a:spcBef>
                    <a:spcPts val="0"/>
                  </a:spcBef>
                  <a:spcAft>
                    <a:spcPts val="0"/>
                  </a:spcAft>
                  <a:defRPr/>
                </a:pPr>
                <a:r>
                  <a:rPr lang="en-GB" sz="800" dirty="0">
                    <a:solidFill>
                      <a:schemeClr val="tx1"/>
                    </a:solidFill>
                  </a:rPr>
                  <a:t>Scalable Components</a:t>
                </a:r>
              </a:p>
              <a:p>
                <a:pPr algn="ctr" fontAlgn="auto">
                  <a:spcBef>
                    <a:spcPts val="0"/>
                  </a:spcBef>
                  <a:spcAft>
                    <a:spcPts val="0"/>
                  </a:spcAft>
                  <a:defRPr/>
                </a:pPr>
                <a:r>
                  <a:rPr lang="en-GB" sz="800" dirty="0">
                    <a:solidFill>
                      <a:schemeClr val="tx1"/>
                    </a:solidFill>
                  </a:rPr>
                  <a:t>Automation-ready Tools</a:t>
                </a:r>
              </a:p>
              <a:p>
                <a:pPr algn="ctr" fontAlgn="auto">
                  <a:spcBef>
                    <a:spcPts val="0"/>
                  </a:spcBef>
                  <a:spcAft>
                    <a:spcPts val="0"/>
                  </a:spcAft>
                  <a:defRPr/>
                </a:pPr>
                <a:endParaRPr lang="en-GB" sz="800" dirty="0">
                  <a:solidFill>
                    <a:schemeClr val="tx1"/>
                  </a:solidFill>
                </a:endParaRPr>
              </a:p>
            </p:txBody>
          </p:sp>
        </p:grpSp>
        <p:grpSp>
          <p:nvGrpSpPr>
            <p:cNvPr id="6156" name="Gruppieren 6"/>
            <p:cNvGrpSpPr>
              <a:grpSpLocks/>
            </p:cNvGrpSpPr>
            <p:nvPr/>
          </p:nvGrpSpPr>
          <p:grpSpPr bwMode="auto">
            <a:xfrm>
              <a:off x="3680563" y="4077072"/>
              <a:ext cx="1785937" cy="1306983"/>
              <a:chOff x="3857620" y="1071546"/>
              <a:chExt cx="1785937" cy="1489569"/>
            </a:xfrm>
          </p:grpSpPr>
          <p:sp>
            <p:nvSpPr>
              <p:cNvPr id="40" name="Rechteck 39"/>
              <p:cNvSpPr/>
              <p:nvPr/>
            </p:nvSpPr>
            <p:spPr>
              <a:xfrm>
                <a:off x="3858677" y="1071100"/>
                <a:ext cx="1785916" cy="35836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chemeClr val="tx1"/>
                    </a:solidFill>
                  </a:rPr>
                  <a:t>Platform</a:t>
                </a:r>
              </a:p>
            </p:txBody>
          </p:sp>
          <p:sp>
            <p:nvSpPr>
              <p:cNvPr id="41" name="Rechteck 40"/>
              <p:cNvSpPr/>
              <p:nvPr/>
            </p:nvSpPr>
            <p:spPr>
              <a:xfrm>
                <a:off x="3858677" y="1429468"/>
                <a:ext cx="1785916" cy="113091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800" dirty="0">
                    <a:solidFill>
                      <a:schemeClr val="tx1"/>
                    </a:solidFill>
                  </a:rPr>
                  <a:t>Automation</a:t>
                </a:r>
              </a:p>
              <a:p>
                <a:pPr algn="ctr" fontAlgn="auto">
                  <a:spcBef>
                    <a:spcPts val="0"/>
                  </a:spcBef>
                  <a:spcAft>
                    <a:spcPts val="0"/>
                  </a:spcAft>
                  <a:defRPr/>
                </a:pPr>
                <a:r>
                  <a:rPr lang="en-GB" sz="800" dirty="0">
                    <a:solidFill>
                      <a:schemeClr val="tx1"/>
                    </a:solidFill>
                  </a:rPr>
                  <a:t>Workflows</a:t>
                </a:r>
              </a:p>
              <a:p>
                <a:pPr algn="ctr" fontAlgn="auto">
                  <a:spcBef>
                    <a:spcPts val="0"/>
                  </a:spcBef>
                  <a:spcAft>
                    <a:spcPts val="0"/>
                  </a:spcAft>
                  <a:defRPr/>
                </a:pPr>
                <a:r>
                  <a:rPr lang="en-GB" sz="800" dirty="0">
                    <a:solidFill>
                      <a:schemeClr val="tx1"/>
                    </a:solidFill>
                  </a:rPr>
                  <a:t>Parallelization</a:t>
                </a:r>
              </a:p>
              <a:p>
                <a:pPr algn="ctr" fontAlgn="auto">
                  <a:spcBef>
                    <a:spcPts val="0"/>
                  </a:spcBef>
                  <a:spcAft>
                    <a:spcPts val="0"/>
                  </a:spcAft>
                  <a:defRPr/>
                </a:pPr>
                <a:r>
                  <a:rPr lang="en-GB" sz="800" dirty="0">
                    <a:solidFill>
                      <a:schemeClr val="tx1"/>
                    </a:solidFill>
                  </a:rPr>
                  <a:t>Virtualization</a:t>
                </a:r>
              </a:p>
            </p:txBody>
          </p:sp>
        </p:grpSp>
        <p:grpSp>
          <p:nvGrpSpPr>
            <p:cNvPr id="6157" name="Gruppieren 9"/>
            <p:cNvGrpSpPr>
              <a:grpSpLocks/>
            </p:cNvGrpSpPr>
            <p:nvPr/>
          </p:nvGrpSpPr>
          <p:grpSpPr bwMode="auto">
            <a:xfrm>
              <a:off x="1547664" y="4869160"/>
              <a:ext cx="1785938" cy="1440160"/>
              <a:chOff x="3857620" y="1071546"/>
              <a:chExt cx="1785937" cy="1440170"/>
            </a:xfrm>
          </p:grpSpPr>
          <p:sp>
            <p:nvSpPr>
              <p:cNvPr id="43" name="Rechteck 42"/>
              <p:cNvSpPr/>
              <p:nvPr/>
            </p:nvSpPr>
            <p:spPr>
              <a:xfrm>
                <a:off x="3857755" y="1070322"/>
                <a:ext cx="1785916" cy="35825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800" b="1" dirty="0">
                    <a:solidFill>
                      <a:schemeClr val="tx1"/>
                    </a:solidFill>
                  </a:rPr>
                  <a:t>Planning and Watch</a:t>
                </a:r>
              </a:p>
            </p:txBody>
          </p:sp>
          <p:sp>
            <p:nvSpPr>
              <p:cNvPr id="44" name="Rechteck 43"/>
              <p:cNvSpPr/>
              <p:nvPr/>
            </p:nvSpPr>
            <p:spPr>
              <a:xfrm>
                <a:off x="3857755" y="1428579"/>
                <a:ext cx="1785916" cy="108250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800" dirty="0">
                    <a:solidFill>
                      <a:schemeClr val="tx1"/>
                    </a:solidFill>
                  </a:rPr>
                  <a:t>Institutional Policies</a:t>
                </a:r>
              </a:p>
              <a:p>
                <a:pPr algn="ctr" fontAlgn="auto">
                  <a:spcBef>
                    <a:spcPts val="0"/>
                  </a:spcBef>
                  <a:spcAft>
                    <a:spcPts val="0"/>
                  </a:spcAft>
                  <a:defRPr/>
                </a:pPr>
                <a:r>
                  <a:rPr lang="en-GB" sz="800" dirty="0">
                    <a:solidFill>
                      <a:schemeClr val="tx1"/>
                    </a:solidFill>
                  </a:rPr>
                  <a:t>Technical Watch</a:t>
                </a:r>
              </a:p>
              <a:p>
                <a:pPr algn="ctr" fontAlgn="auto">
                  <a:spcBef>
                    <a:spcPts val="0"/>
                  </a:spcBef>
                  <a:spcAft>
                    <a:spcPts val="0"/>
                  </a:spcAft>
                  <a:defRPr/>
                </a:pPr>
                <a:r>
                  <a:rPr lang="en-GB" sz="800" dirty="0">
                    <a:solidFill>
                      <a:schemeClr val="tx1"/>
                    </a:solidFill>
                  </a:rPr>
                  <a:t>Automated Planning</a:t>
                </a:r>
              </a:p>
            </p:txBody>
          </p:sp>
        </p:grpSp>
        <p:grpSp>
          <p:nvGrpSpPr>
            <p:cNvPr id="6158" name="Gruppieren 13"/>
            <p:cNvGrpSpPr>
              <a:grpSpLocks/>
            </p:cNvGrpSpPr>
            <p:nvPr/>
          </p:nvGrpSpPr>
          <p:grpSpPr bwMode="auto">
            <a:xfrm>
              <a:off x="3680562" y="1927149"/>
              <a:ext cx="1785938" cy="1299163"/>
              <a:chOff x="3857620" y="1009854"/>
              <a:chExt cx="1785937" cy="1299172"/>
            </a:xfrm>
          </p:grpSpPr>
          <p:sp>
            <p:nvSpPr>
              <p:cNvPr id="46" name="Rechteck 45"/>
              <p:cNvSpPr/>
              <p:nvPr/>
            </p:nvSpPr>
            <p:spPr>
              <a:xfrm>
                <a:off x="3858677" y="1009854"/>
                <a:ext cx="1785916" cy="3582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a:solidFill>
                      <a:schemeClr val="tx1"/>
                    </a:solidFill>
                  </a:rPr>
                  <a:t>Testbeds</a:t>
                </a:r>
              </a:p>
            </p:txBody>
          </p:sp>
          <p:sp>
            <p:nvSpPr>
              <p:cNvPr id="47" name="Rechteck 46"/>
              <p:cNvSpPr/>
              <p:nvPr/>
            </p:nvSpPr>
            <p:spPr>
              <a:xfrm>
                <a:off x="3858677" y="1368113"/>
                <a:ext cx="1785916" cy="94074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800">
                    <a:solidFill>
                      <a:schemeClr val="tx1"/>
                    </a:solidFill>
                  </a:rPr>
                  <a:t>Corpora</a:t>
                </a:r>
              </a:p>
              <a:p>
                <a:pPr algn="ctr" fontAlgn="auto">
                  <a:spcBef>
                    <a:spcPts val="0"/>
                  </a:spcBef>
                  <a:spcAft>
                    <a:spcPts val="0"/>
                  </a:spcAft>
                  <a:defRPr/>
                </a:pPr>
                <a:r>
                  <a:rPr lang="en-GB" sz="800">
                    <a:solidFill>
                      <a:schemeClr val="tx1"/>
                    </a:solidFill>
                  </a:rPr>
                  <a:t>Integration</a:t>
                </a:r>
              </a:p>
              <a:p>
                <a:pPr algn="ctr" fontAlgn="auto">
                  <a:spcBef>
                    <a:spcPts val="0"/>
                  </a:spcBef>
                  <a:spcAft>
                    <a:spcPts val="0"/>
                  </a:spcAft>
                  <a:defRPr/>
                </a:pPr>
                <a:r>
                  <a:rPr lang="en-GB" sz="800">
                    <a:solidFill>
                      <a:schemeClr val="tx1"/>
                    </a:solidFill>
                  </a:rPr>
                  <a:t>Benchmarking</a:t>
                </a:r>
              </a:p>
              <a:p>
                <a:pPr algn="ctr" fontAlgn="auto">
                  <a:spcBef>
                    <a:spcPts val="0"/>
                  </a:spcBef>
                  <a:spcAft>
                    <a:spcPts val="0"/>
                  </a:spcAft>
                  <a:defRPr/>
                </a:pPr>
                <a:r>
                  <a:rPr lang="en-GB" sz="800">
                    <a:solidFill>
                      <a:schemeClr val="tx1"/>
                    </a:solidFill>
                  </a:rPr>
                  <a:t>Validation</a:t>
                </a:r>
              </a:p>
            </p:txBody>
          </p:sp>
        </p:grpSp>
        <p:grpSp>
          <p:nvGrpSpPr>
            <p:cNvPr id="6159" name="Gruppieren 9"/>
            <p:cNvGrpSpPr>
              <a:grpSpLocks/>
            </p:cNvGrpSpPr>
            <p:nvPr/>
          </p:nvGrpSpPr>
          <p:grpSpPr bwMode="auto">
            <a:xfrm>
              <a:off x="3680562" y="71438"/>
              <a:ext cx="1785938" cy="1571625"/>
              <a:chOff x="3857620" y="1071546"/>
              <a:chExt cx="1785937" cy="1571636"/>
            </a:xfrm>
          </p:grpSpPr>
          <p:sp>
            <p:nvSpPr>
              <p:cNvPr id="49" name="Rechteck 48"/>
              <p:cNvSpPr/>
              <p:nvPr/>
            </p:nvSpPr>
            <p:spPr>
              <a:xfrm>
                <a:off x="3858677" y="1071546"/>
                <a:ext cx="1785916" cy="3582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900" b="1" dirty="0">
                    <a:solidFill>
                      <a:schemeClr val="tx1"/>
                    </a:solidFill>
                  </a:rPr>
                  <a:t>Takeup</a:t>
                </a:r>
              </a:p>
            </p:txBody>
          </p:sp>
          <p:sp>
            <p:nvSpPr>
              <p:cNvPr id="50" name="Rechteck 49"/>
              <p:cNvSpPr/>
              <p:nvPr/>
            </p:nvSpPr>
            <p:spPr>
              <a:xfrm>
                <a:off x="3858677" y="1429805"/>
                <a:ext cx="1785916" cy="121395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800" dirty="0">
                    <a:solidFill>
                      <a:schemeClr val="tx1"/>
                    </a:solidFill>
                  </a:rPr>
                  <a:t>Stakeholders</a:t>
                </a:r>
              </a:p>
              <a:p>
                <a:pPr algn="ctr">
                  <a:defRPr/>
                </a:pPr>
                <a:r>
                  <a:rPr lang="en-GB" sz="800" dirty="0">
                    <a:solidFill>
                      <a:schemeClr val="tx1"/>
                    </a:solidFill>
                  </a:rPr>
                  <a:t>Communities</a:t>
                </a:r>
              </a:p>
              <a:p>
                <a:pPr algn="ctr">
                  <a:defRPr/>
                </a:pPr>
                <a:r>
                  <a:rPr lang="en-GB" sz="800" dirty="0">
                    <a:solidFill>
                      <a:schemeClr val="tx1"/>
                    </a:solidFill>
                  </a:rPr>
                  <a:t>Dissemination</a:t>
                </a:r>
              </a:p>
              <a:p>
                <a:pPr algn="ctr">
                  <a:defRPr/>
                </a:pPr>
                <a:r>
                  <a:rPr lang="en-GB" sz="800" dirty="0">
                    <a:solidFill>
                      <a:schemeClr val="tx1"/>
                    </a:solidFill>
                  </a:rPr>
                  <a:t>Training Activities</a:t>
                </a:r>
              </a:p>
              <a:p>
                <a:pPr algn="ctr">
                  <a:defRPr/>
                </a:pPr>
                <a:r>
                  <a:rPr lang="en-GB" sz="800" dirty="0">
                    <a:solidFill>
                      <a:schemeClr val="tx1"/>
                    </a:solidFill>
                  </a:rPr>
                  <a:t>Sustainability</a:t>
                </a:r>
              </a:p>
            </p:txBody>
          </p:sp>
        </p:grpSp>
        <p:grpSp>
          <p:nvGrpSpPr>
            <p:cNvPr id="6160" name="Gruppieren 9"/>
            <p:cNvGrpSpPr>
              <a:grpSpLocks/>
            </p:cNvGrpSpPr>
            <p:nvPr/>
          </p:nvGrpSpPr>
          <p:grpSpPr bwMode="auto">
            <a:xfrm>
              <a:off x="6084168" y="3573017"/>
              <a:ext cx="1695864" cy="864095"/>
              <a:chOff x="3857620" y="1071548"/>
              <a:chExt cx="2002890" cy="1019219"/>
            </a:xfrm>
          </p:grpSpPr>
          <p:sp>
            <p:nvSpPr>
              <p:cNvPr id="52" name="Rechteck 51"/>
              <p:cNvSpPr/>
              <p:nvPr/>
            </p:nvSpPr>
            <p:spPr>
              <a:xfrm>
                <a:off x="3856780" y="1072818"/>
                <a:ext cx="2002717" cy="39216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700" b="1" dirty="0">
                    <a:solidFill>
                      <a:schemeClr val="tx1"/>
                    </a:solidFill>
                  </a:rPr>
                  <a:t>Cross-project Activities</a:t>
                </a:r>
              </a:p>
            </p:txBody>
          </p:sp>
          <p:sp>
            <p:nvSpPr>
              <p:cNvPr id="53" name="Rechteck 52"/>
              <p:cNvSpPr/>
              <p:nvPr/>
            </p:nvSpPr>
            <p:spPr>
              <a:xfrm>
                <a:off x="3856780" y="1428505"/>
                <a:ext cx="2002717" cy="66273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600" dirty="0">
                    <a:solidFill>
                      <a:schemeClr val="tx1"/>
                    </a:solidFill>
                  </a:rPr>
                  <a:t>Project Management</a:t>
                </a:r>
              </a:p>
              <a:p>
                <a:pPr algn="ctr" fontAlgn="auto">
                  <a:spcBef>
                    <a:spcPts val="0"/>
                  </a:spcBef>
                  <a:spcAft>
                    <a:spcPts val="0"/>
                  </a:spcAft>
                  <a:defRPr/>
                </a:pPr>
                <a:r>
                  <a:rPr lang="en-GB" sz="600" dirty="0">
                    <a:solidFill>
                      <a:schemeClr val="tx1"/>
                    </a:solidFill>
                  </a:rPr>
                  <a:t>Technical Coordination</a:t>
                </a:r>
              </a:p>
              <a:p>
                <a:pPr algn="ctr" fontAlgn="auto">
                  <a:spcBef>
                    <a:spcPts val="0"/>
                  </a:spcBef>
                  <a:spcAft>
                    <a:spcPts val="0"/>
                  </a:spcAft>
                  <a:defRPr/>
                </a:pPr>
                <a:r>
                  <a:rPr lang="en-GB" sz="600" dirty="0">
                    <a:solidFill>
                      <a:schemeClr val="tx1"/>
                    </a:solidFill>
                  </a:rPr>
                  <a:t>Research Roadmap</a:t>
                </a:r>
              </a:p>
            </p:txBody>
          </p:sp>
        </p:gr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p:txBody>
          <a:bodyPr/>
          <a:lstStyle/>
          <a:p>
            <a:r>
              <a:rPr lang="en-GB" dirty="0" smtClean="0"/>
              <a:t>Selected SCAPE </a:t>
            </a:r>
            <a:r>
              <a:rPr lang="en-GB" dirty="0" err="1" smtClean="0"/>
              <a:t>Testbed</a:t>
            </a:r>
            <a:r>
              <a:rPr lang="en-GB" dirty="0" smtClean="0"/>
              <a:t> Scenarios</a:t>
            </a:r>
          </a:p>
        </p:txBody>
      </p:sp>
      <p:sp>
        <p:nvSpPr>
          <p:cNvPr id="7171" name="Inhaltsplatzhalter 2"/>
          <p:cNvSpPr>
            <a:spLocks noGrp="1"/>
          </p:cNvSpPr>
          <p:nvPr>
            <p:ph idx="1"/>
          </p:nvPr>
        </p:nvSpPr>
        <p:spPr>
          <a:xfrm>
            <a:off x="579536" y="1600200"/>
            <a:ext cx="6080696" cy="4525963"/>
          </a:xfrm>
        </p:spPr>
        <p:txBody>
          <a:bodyPr/>
          <a:lstStyle/>
          <a:p>
            <a:r>
              <a:rPr lang="en-GB" sz="2400" smtClean="0"/>
              <a:t>Carry out large scale image migrations</a:t>
            </a:r>
          </a:p>
          <a:p>
            <a:pPr lvl="1"/>
            <a:r>
              <a:rPr lang="en-GB" sz="1200" smtClean="0"/>
              <a:t>The master files from legacy digitized image collections are typically TIFF files that can be costly to store due to their size. The cost benefit can only be realized if one can remove the original TIFFs and this can only be done if one can provide evidence of successful migration.</a:t>
            </a:r>
          </a:p>
          <a:p>
            <a:r>
              <a:rPr lang="en-GB" sz="2400" smtClean="0"/>
              <a:t>Detect poor sound quality</a:t>
            </a:r>
          </a:p>
          <a:p>
            <a:pPr lvl="1"/>
            <a:r>
              <a:rPr lang="en-GB" sz="1200" smtClean="0"/>
              <a:t>In a collection of mp3 files (20 Tbytes - 360.000 files) we have discovered files with very bad sound quality. Before ingesting everything into our DOMS we would like to be able to discover the bad files and potentially get those re-digitized from the original analogue media.</a:t>
            </a:r>
          </a:p>
          <a:p>
            <a:r>
              <a:rPr lang="en-GB" sz="2400" smtClean="0"/>
              <a:t>RAW to NEXUS conversion</a:t>
            </a:r>
          </a:p>
          <a:p>
            <a:pPr lvl="1"/>
            <a:r>
              <a:rPr lang="en-GB" sz="1200" smtClean="0"/>
              <a:t>Apart from the file size, volume of content challenges identified in IS29 for nexus files, the raw to nexus format migration tool can be customised to take into account of various other types of experiment data files in the process of the migration. However, the scalability challenge here is that for different instrument (specific to each facility), the other types of experiment data files vary significantly. </a:t>
            </a:r>
          </a:p>
          <a:p>
            <a:r>
              <a:rPr lang="en-GB" sz="2400" smtClean="0"/>
              <a:t>Quality assurance in web harvesting</a:t>
            </a:r>
          </a:p>
          <a:p>
            <a:pPr lvl="1"/>
            <a:r>
              <a:rPr lang="en-GB" sz="1200" smtClean="0"/>
              <a:t>Web crawling is a process that is highly susceptible to errors. Often, essential data is missed by the crawler and thus not captured and preserved. Currently, quality assurance requires manual effort and because crawls often contain millions of pages, manual quality assurance will be neither very efficient nor effective. </a:t>
            </a:r>
          </a:p>
        </p:txBody>
      </p:sp>
      <p:sp>
        <p:nvSpPr>
          <p:cNvPr id="7172"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4DAE189-E015-42AC-9298-977AE2F659BC}" type="slidenum">
              <a:rPr lang="en-GB" smtClean="0"/>
              <a:pPr eaLnBrk="1" hangingPunct="1"/>
              <a:t>7</a:t>
            </a:fld>
            <a:endParaRPr lang="en-GB" smtClean="0"/>
          </a:p>
        </p:txBody>
      </p:sp>
      <p:pic>
        <p:nvPicPr>
          <p:cNvPr id="7173" name="Grafik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00676" y="3099628"/>
            <a:ext cx="2563812" cy="217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feld 51"/>
          <p:cNvSpPr txBox="1"/>
          <p:nvPr/>
        </p:nvSpPr>
        <p:spPr>
          <a:xfrm>
            <a:off x="7166872" y="5301788"/>
            <a:ext cx="1300356" cy="215444"/>
          </a:xfrm>
          <a:prstGeom prst="rect">
            <a:avLst/>
          </a:prstGeom>
          <a:noFill/>
        </p:spPr>
        <p:txBody>
          <a:bodyPr wrap="none" rtlCol="0">
            <a:spAutoFit/>
          </a:bodyPr>
          <a:lstStyle/>
          <a:p>
            <a:r>
              <a:rPr lang="en-GB" sz="800" dirty="0" smtClean="0"/>
              <a:t>from </a:t>
            </a:r>
            <a:r>
              <a:rPr lang="en-GB" sz="800" b="1" dirty="0" smtClean="0"/>
              <a:t>digitalbevaring.dk</a:t>
            </a:r>
            <a:endParaRPr lang="en-GB" sz="800" b="1" dirty="0"/>
          </a:p>
        </p:txBody>
      </p:sp>
      <p:sp>
        <p:nvSpPr>
          <p:cNvPr id="2" name="Textfeld 1"/>
          <p:cNvSpPr txBox="1"/>
          <p:nvPr/>
        </p:nvSpPr>
        <p:spPr>
          <a:xfrm>
            <a:off x="2483768" y="1321023"/>
            <a:ext cx="3774367" cy="307777"/>
          </a:xfrm>
          <a:prstGeom prst="rect">
            <a:avLst/>
          </a:prstGeom>
          <a:noFill/>
        </p:spPr>
        <p:txBody>
          <a:bodyPr wrap="none" rtlCol="0">
            <a:spAutoFit/>
          </a:bodyPr>
          <a:lstStyle/>
          <a:p>
            <a:r>
              <a:rPr lang="en-GB" sz="1400" dirty="0" smtClean="0"/>
              <a:t>See </a:t>
            </a:r>
            <a:r>
              <a:rPr lang="en-GB" sz="1400" dirty="0" smtClean="0">
                <a:hlinkClick r:id="rId4"/>
              </a:rPr>
              <a:t>http</a:t>
            </a:r>
            <a:r>
              <a:rPr lang="en-GB" sz="1400" dirty="0">
                <a:hlinkClick r:id="rId4"/>
              </a:rPr>
              <a:t>://</a:t>
            </a:r>
            <a:r>
              <a:rPr lang="en-GB" sz="1400" dirty="0" smtClean="0">
                <a:hlinkClick r:id="rId4"/>
              </a:rPr>
              <a:t>wiki.opf-labs.org/display/SP/Scenarios</a:t>
            </a:r>
            <a:endParaRPr lang="en-GB" sz="1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p:cNvSpPr>
          <p:nvPr>
            <p:ph type="title"/>
          </p:nvPr>
        </p:nvSpPr>
        <p:spPr/>
        <p:txBody>
          <a:bodyPr/>
          <a:lstStyle/>
          <a:p>
            <a:r>
              <a:rPr lang="en-GB" smtClean="0"/>
              <a:t>Selected SCAPE Challenges</a:t>
            </a:r>
          </a:p>
        </p:txBody>
      </p:sp>
      <p:sp>
        <p:nvSpPr>
          <p:cNvPr id="8195" name="Inhaltsplatzhalter 2"/>
          <p:cNvSpPr>
            <a:spLocks noGrp="1"/>
          </p:cNvSpPr>
          <p:nvPr>
            <p:ph idx="1"/>
          </p:nvPr>
        </p:nvSpPr>
        <p:spPr>
          <a:xfrm>
            <a:off x="585192" y="1600200"/>
            <a:ext cx="5715000" cy="4525963"/>
          </a:xfrm>
        </p:spPr>
        <p:txBody>
          <a:bodyPr/>
          <a:lstStyle/>
          <a:p>
            <a:r>
              <a:rPr lang="en-GB" sz="2000" dirty="0" smtClean="0"/>
              <a:t>Bridging the gap between test workflows and scalable workflows</a:t>
            </a:r>
          </a:p>
          <a:p>
            <a:r>
              <a:rPr lang="en-GB" sz="2000" dirty="0" smtClean="0"/>
              <a:t>Applying Map/Reduce to binary data</a:t>
            </a:r>
          </a:p>
          <a:p>
            <a:r>
              <a:rPr lang="en-GB" sz="2000" dirty="0" smtClean="0"/>
              <a:t>Locality of data</a:t>
            </a:r>
          </a:p>
          <a:p>
            <a:pPr lvl="1"/>
            <a:r>
              <a:rPr lang="en-GB" sz="1800" dirty="0" smtClean="0"/>
              <a:t>Bring the data to the computation, or</a:t>
            </a:r>
            <a:br>
              <a:rPr lang="en-GB" sz="1800" dirty="0" smtClean="0"/>
            </a:br>
            <a:r>
              <a:rPr lang="en-GB" sz="1800" dirty="0" smtClean="0"/>
              <a:t>bring the computation to the data?</a:t>
            </a:r>
          </a:p>
          <a:p>
            <a:r>
              <a:rPr lang="en-GB" sz="2000" dirty="0" smtClean="0"/>
              <a:t>Repository Integration</a:t>
            </a:r>
          </a:p>
          <a:p>
            <a:pPr lvl="1"/>
            <a:r>
              <a:rPr lang="en-GB" sz="1800" dirty="0" smtClean="0"/>
              <a:t>Repository Consistency</a:t>
            </a:r>
          </a:p>
          <a:p>
            <a:pPr lvl="1"/>
            <a:r>
              <a:rPr lang="en-GB" sz="1800" dirty="0" smtClean="0"/>
              <a:t>Scalable Ingest</a:t>
            </a:r>
          </a:p>
          <a:p>
            <a:r>
              <a:rPr lang="en-GB" sz="2000" dirty="0"/>
              <a:t>Preservation Planning</a:t>
            </a:r>
          </a:p>
          <a:p>
            <a:pPr lvl="1"/>
            <a:r>
              <a:rPr lang="en-GB" sz="1800" dirty="0"/>
              <a:t>How to scale?</a:t>
            </a:r>
          </a:p>
          <a:p>
            <a:pPr lvl="1"/>
            <a:r>
              <a:rPr lang="en-GB" sz="1800" dirty="0"/>
              <a:t>How to automate?</a:t>
            </a:r>
          </a:p>
          <a:p>
            <a:r>
              <a:rPr lang="en-GB" sz="2000" dirty="0" smtClean="0"/>
              <a:t>Research data sets</a:t>
            </a:r>
            <a:endParaRPr lang="en-GB" sz="2000" dirty="0"/>
          </a:p>
          <a:p>
            <a:pPr lvl="1"/>
            <a:r>
              <a:rPr lang="en-GB" sz="1800" dirty="0" smtClean="0"/>
              <a:t>How to preserve contextual information?</a:t>
            </a:r>
            <a:endParaRPr lang="en-GB" sz="2000" dirty="0" smtClean="0"/>
          </a:p>
        </p:txBody>
      </p:sp>
      <p:sp>
        <p:nvSpPr>
          <p:cNvPr id="8196"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C7BE201-07F6-4680-9E8E-98D27DB065BD}" type="slidenum">
              <a:rPr lang="en-GB" smtClean="0"/>
              <a:pPr eaLnBrk="1" hangingPunct="1"/>
              <a:t>8</a:t>
            </a:fld>
            <a:endParaRPr lang="en-GB" smtClean="0"/>
          </a:p>
        </p:txBody>
      </p:sp>
      <p:pic>
        <p:nvPicPr>
          <p:cNvPr id="8197" name="Grafik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54488" y="2708920"/>
            <a:ext cx="3810000" cy="295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feld 51"/>
          <p:cNvSpPr txBox="1"/>
          <p:nvPr/>
        </p:nvSpPr>
        <p:spPr>
          <a:xfrm>
            <a:off x="6656020" y="5733256"/>
            <a:ext cx="1300356" cy="215444"/>
          </a:xfrm>
          <a:prstGeom prst="rect">
            <a:avLst/>
          </a:prstGeom>
          <a:noFill/>
        </p:spPr>
        <p:txBody>
          <a:bodyPr wrap="none" rtlCol="0">
            <a:spAutoFit/>
          </a:bodyPr>
          <a:lstStyle/>
          <a:p>
            <a:r>
              <a:rPr lang="en-GB" sz="800" dirty="0" smtClean="0"/>
              <a:t>from </a:t>
            </a:r>
            <a:r>
              <a:rPr lang="en-GB" sz="800" b="1" dirty="0" smtClean="0"/>
              <a:t>digitalbevaring.dk</a:t>
            </a:r>
            <a:endParaRPr lang="en-GB" sz="8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en-GB" smtClean="0"/>
              <a:t>SCAPE Solutions</a:t>
            </a:r>
          </a:p>
        </p:txBody>
      </p:sp>
      <p:sp>
        <p:nvSpPr>
          <p:cNvPr id="3" name="Inhaltsplatzhalter 2"/>
          <p:cNvSpPr>
            <a:spLocks noGrp="1"/>
          </p:cNvSpPr>
          <p:nvPr>
            <p:ph idx="1"/>
          </p:nvPr>
        </p:nvSpPr>
        <p:spPr>
          <a:xfrm>
            <a:off x="611560" y="1600200"/>
            <a:ext cx="6408712" cy="4637112"/>
          </a:xfrm>
        </p:spPr>
        <p:txBody>
          <a:bodyPr/>
          <a:lstStyle/>
          <a:p>
            <a:pPr>
              <a:defRPr/>
            </a:pPr>
            <a:r>
              <a:rPr lang="en-GB" dirty="0" smtClean="0"/>
              <a:t>Automated Planning </a:t>
            </a:r>
            <a:r>
              <a:rPr lang="en-GB" dirty="0"/>
              <a:t>C</a:t>
            </a:r>
            <a:r>
              <a:rPr lang="en-GB" dirty="0" smtClean="0"/>
              <a:t>omponent</a:t>
            </a:r>
          </a:p>
          <a:p>
            <a:pPr lvl="1">
              <a:defRPr/>
            </a:pPr>
            <a:r>
              <a:rPr lang="en-GB" sz="2000" dirty="0" smtClean="0"/>
              <a:t>Builds </a:t>
            </a:r>
            <a:r>
              <a:rPr lang="en-GB" sz="2000" dirty="0"/>
              <a:t>on the Planets PLATO </a:t>
            </a:r>
            <a:r>
              <a:rPr lang="en-GB" sz="2000" dirty="0" smtClean="0"/>
              <a:t>tool and methodology</a:t>
            </a:r>
          </a:p>
          <a:p>
            <a:pPr lvl="2">
              <a:defRPr/>
            </a:pPr>
            <a:r>
              <a:rPr lang="en-GB" sz="1800" dirty="0" smtClean="0">
                <a:hlinkClick r:id="rId3"/>
              </a:rPr>
              <a:t>https</a:t>
            </a:r>
            <a:r>
              <a:rPr lang="en-GB" sz="1800" dirty="0">
                <a:hlinkClick r:id="rId3"/>
              </a:rPr>
              <a:t>://</a:t>
            </a:r>
            <a:r>
              <a:rPr lang="en-GB" sz="1800" dirty="0" smtClean="0">
                <a:hlinkClick r:id="rId3"/>
              </a:rPr>
              <a:t>github.com/openplanets/plato</a:t>
            </a:r>
            <a:endParaRPr lang="en-GB" sz="1800" dirty="0" smtClean="0"/>
          </a:p>
          <a:p>
            <a:pPr lvl="1">
              <a:defRPr/>
            </a:pPr>
            <a:r>
              <a:rPr lang="en-GB" sz="2000" dirty="0" smtClean="0"/>
              <a:t>Emphasizes simplicity, scalability and automation</a:t>
            </a:r>
          </a:p>
          <a:p>
            <a:pPr lvl="1">
              <a:defRPr/>
            </a:pPr>
            <a:r>
              <a:rPr lang="en-GB" sz="2000" dirty="0" smtClean="0"/>
              <a:t>Makes use of the Taverna workflow engine</a:t>
            </a:r>
          </a:p>
          <a:p>
            <a:pPr lvl="1">
              <a:defRPr/>
            </a:pPr>
            <a:r>
              <a:rPr lang="en-GB" sz="2000" dirty="0" smtClean="0"/>
              <a:t>Integrates with existing repositories</a:t>
            </a:r>
            <a:endParaRPr lang="en-GB" sz="2000" dirty="0"/>
          </a:p>
          <a:p>
            <a:pPr lvl="1">
              <a:defRPr/>
            </a:pPr>
            <a:r>
              <a:rPr lang="en-GB" sz="2000" dirty="0" smtClean="0"/>
              <a:t>Uses semantically formalized policies</a:t>
            </a:r>
          </a:p>
          <a:p>
            <a:pPr lvl="2">
              <a:defRPr/>
            </a:pPr>
            <a:r>
              <a:rPr lang="en-GB" sz="1800" dirty="0" smtClean="0">
                <a:hlinkClick r:id="rId4"/>
              </a:rPr>
              <a:t>https</a:t>
            </a:r>
            <a:r>
              <a:rPr lang="en-GB" sz="1800" dirty="0">
                <a:hlinkClick r:id="rId4"/>
              </a:rPr>
              <a:t>://</a:t>
            </a:r>
            <a:r>
              <a:rPr lang="en-GB" sz="1800" dirty="0" smtClean="0">
                <a:hlinkClick r:id="rId4"/>
              </a:rPr>
              <a:t>github.com/openplanets/policies</a:t>
            </a:r>
            <a:endParaRPr lang="en-GB" sz="1800" dirty="0" smtClean="0"/>
          </a:p>
          <a:p>
            <a:pPr lvl="2">
              <a:defRPr/>
            </a:pPr>
            <a:endParaRPr lang="en-GB" dirty="0" smtClean="0"/>
          </a:p>
        </p:txBody>
      </p:sp>
      <p:sp>
        <p:nvSpPr>
          <p:cNvPr id="922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E6CF0C3-FF3E-4B90-A596-179A19F5799A}" type="slidenum">
              <a:rPr lang="en-GB" smtClean="0"/>
              <a:pPr eaLnBrk="1" hangingPunct="1"/>
              <a:t>9</a:t>
            </a:fld>
            <a:endParaRPr lang="en-GB" smtClean="0"/>
          </a:p>
        </p:txBody>
      </p:sp>
      <p:pic>
        <p:nvPicPr>
          <p:cNvPr id="7" name="Grafik 10" descr="PLATO_logo.bmp"/>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128398" y="1877963"/>
            <a:ext cx="1628775"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p:cNvPicPr>
            <a:picLocks noChangeAspect="1" noChangeArrowheads="1"/>
          </p:cNvPicPr>
          <p:nvPr/>
        </p:nvPicPr>
        <p:blipFill>
          <a:blip r:embed="rId6">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auto">
          <a:xfrm>
            <a:off x="7236296" y="3089399"/>
            <a:ext cx="601663" cy="55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56176" y="4080363"/>
            <a:ext cx="2781776" cy="2084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0275461"/>
      </p:ext>
    </p:extLst>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Benutzerdefiniert 2">
      <a:dk1>
        <a:srgbClr val="000000"/>
      </a:dk1>
      <a:lt1>
        <a:srgbClr val="FFFFFF"/>
      </a:lt1>
      <a:dk2>
        <a:srgbClr val="000000"/>
      </a:dk2>
      <a:lt2>
        <a:srgbClr val="808080"/>
      </a:lt2>
      <a:accent1>
        <a:srgbClr val="C5E2EE"/>
      </a:accent1>
      <a:accent2>
        <a:srgbClr val="1D82A4"/>
      </a:accent2>
      <a:accent3>
        <a:srgbClr val="FFFFFF"/>
      </a:accent3>
      <a:accent4>
        <a:srgbClr val="000000"/>
      </a:accent4>
      <a:accent5>
        <a:srgbClr val="C5E2EE"/>
      </a:accent5>
      <a:accent6>
        <a:srgbClr val="1D82A4"/>
      </a:accent6>
      <a:hlink>
        <a:srgbClr val="0000BF"/>
      </a:hlink>
      <a:folHlink>
        <a:srgbClr val="FF0000"/>
      </a:folHlink>
    </a:clrScheme>
    <a:fontScheme name="Standarddesign">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2987382569ABD4E814F6AD99F50A3C0" ma:contentTypeVersion="0" ma:contentTypeDescription="Create a new document." ma:contentTypeScope="" ma:versionID="ae3c6e22b93da4c96885d031f60ba419">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2BC75404-5EB1-4DB0-A399-27925DB9E0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76AFC07F-CFF0-4EC4-B565-F1D6E563BB86}">
  <ds:schemaRefs>
    <ds:schemaRef ds:uri="http://schemas.microsoft.com/sharepoint/v3/contenttype/forms"/>
  </ds:schemaRefs>
</ds:datastoreItem>
</file>

<file path=customXml/itemProps3.xml><?xml version="1.0" encoding="utf-8"?>
<ds:datastoreItem xmlns:ds="http://schemas.openxmlformats.org/officeDocument/2006/customXml" ds:itemID="{B8962EF2-CAAE-42E4-8826-91A3F289F872}">
  <ds:schemaRefs>
    <ds:schemaRef ds:uri="http://schemas.microsoft.com/office/2006/documentManagement/types"/>
    <ds:schemaRef ds:uri="http://schemas.openxmlformats.org/package/2006/metadata/core-properties"/>
    <ds:schemaRef ds:uri="http://purl.org/dc/elements/1.1/"/>
    <ds:schemaRef ds:uri="http://www.w3.org/XML/1998/namespace"/>
    <ds:schemaRef ds:uri="http://schemas.microsoft.com/office/2006/metadata/properties"/>
    <ds:schemaRef ds:uri="http://purl.org/dc/term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1204</Words>
  <Application>Microsoft Office PowerPoint</Application>
  <PresentationFormat>Bildschirmpräsentation (4:3)</PresentationFormat>
  <Paragraphs>300</Paragraphs>
  <Slides>19</Slides>
  <Notes>7</Notes>
  <HiddenSlides>0</HiddenSlides>
  <MMClips>0</MMClips>
  <ScaleCrop>false</ScaleCrop>
  <HeadingPairs>
    <vt:vector size="4" baseType="variant">
      <vt:variant>
        <vt:lpstr>Design</vt:lpstr>
      </vt:variant>
      <vt:variant>
        <vt:i4>1</vt:i4>
      </vt:variant>
      <vt:variant>
        <vt:lpstr>Folientitel</vt:lpstr>
      </vt:variant>
      <vt:variant>
        <vt:i4>19</vt:i4>
      </vt:variant>
    </vt:vector>
  </HeadingPairs>
  <TitlesOfParts>
    <vt:vector size="20" baseType="lpstr">
      <vt:lpstr>Standarddesign</vt:lpstr>
      <vt:lpstr>SCAPE</vt:lpstr>
      <vt:lpstr>Digital Preservation – New Motives</vt:lpstr>
      <vt:lpstr>SCAPE – what is it about?</vt:lpstr>
      <vt:lpstr>SCAPE Project Data</vt:lpstr>
      <vt:lpstr>SCAPE Consortium</vt:lpstr>
      <vt:lpstr>SCAPE Project Overview</vt:lpstr>
      <vt:lpstr>Selected SCAPE Testbed Scenarios</vt:lpstr>
      <vt:lpstr>Selected SCAPE Challenges</vt:lpstr>
      <vt:lpstr>SCAPE Solutions</vt:lpstr>
      <vt:lpstr>SCAPE Solutions</vt:lpstr>
      <vt:lpstr>SCAPE Solutions</vt:lpstr>
      <vt:lpstr>SCAPE Solutions</vt:lpstr>
      <vt:lpstr>SCAPE Solutions</vt:lpstr>
      <vt:lpstr>SCAPE Solutions</vt:lpstr>
      <vt:lpstr>SCAPE Solutions</vt:lpstr>
      <vt:lpstr>Additional Resources of Interest</vt:lpstr>
      <vt:lpstr>First SCAPE Training Event</vt:lpstr>
      <vt:lpstr>SCAPE Contact Information</vt:lpstr>
      <vt:lpstr>Thank you for your attention!</vt:lpstr>
    </vt:vector>
  </TitlesOfParts>
  <Company>ARC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SCAPE Slides Template</dc:title>
  <dc:creator>SCAPE Project Office</dc:creator>
  <cp:lastModifiedBy>King Ross</cp:lastModifiedBy>
  <cp:revision>124</cp:revision>
  <dcterms:created xsi:type="dcterms:W3CDTF">2011-01-18T11:16:16Z</dcterms:created>
  <dcterms:modified xsi:type="dcterms:W3CDTF">2012-11-07T10:11:17Z</dcterms:modified>
</cp:coreProperties>
</file>