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52"/>
  </p:notesMasterIdLst>
  <p:sldIdLst>
    <p:sldId id="264" r:id="rId2"/>
    <p:sldId id="338" r:id="rId3"/>
    <p:sldId id="266" r:id="rId4"/>
    <p:sldId id="306" r:id="rId5"/>
    <p:sldId id="371" r:id="rId6"/>
    <p:sldId id="352" r:id="rId7"/>
    <p:sldId id="450" r:id="rId8"/>
    <p:sldId id="451" r:id="rId9"/>
    <p:sldId id="410" r:id="rId10"/>
    <p:sldId id="415" r:id="rId11"/>
    <p:sldId id="416" r:id="rId12"/>
    <p:sldId id="413" r:id="rId13"/>
    <p:sldId id="414" r:id="rId14"/>
    <p:sldId id="411" r:id="rId15"/>
    <p:sldId id="418" r:id="rId16"/>
    <p:sldId id="419" r:id="rId17"/>
    <p:sldId id="409" r:id="rId18"/>
    <p:sldId id="417" r:id="rId19"/>
    <p:sldId id="420"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52" r:id="rId34"/>
    <p:sldId id="434"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29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1652" autoAdjust="0"/>
  </p:normalViewPr>
  <p:slideViewPr>
    <p:cSldViewPr>
      <p:cViewPr>
        <p:scale>
          <a:sx n="75" d="100"/>
          <a:sy n="75" d="100"/>
        </p:scale>
        <p:origin x="-690" y="-7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1A4926-B8D4-4C22-84E2-22B2CCF70C75}" type="datetimeFigureOut">
              <a:rPr lang="en-GB" smtClean="0"/>
              <a:pPr/>
              <a:t>07/11/2012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DD202-FA3D-40B7-BC41-9F34186C82B0}" type="slidenum">
              <a:rPr lang="en-GB" smtClean="0"/>
              <a:pPr/>
              <a:t>‹Nr.›</a:t>
            </a:fld>
            <a:endParaRPr lang="en-GB"/>
          </a:p>
        </p:txBody>
      </p:sp>
    </p:spTree>
    <p:extLst>
      <p:ext uri="{BB962C8B-B14F-4D97-AF65-F5344CB8AC3E}">
        <p14:creationId xmlns="" xmlns:p14="http://schemas.microsoft.com/office/powerpoint/2010/main" val="182810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EU co-funded TIMBUS project addresses the challenge of digital preservation of business processes and services to ensure their long-term continued access. TIMBUS analyses and recommends which aspects of a business process should be preserved and how to preserve them. It delivers methodologies and tools to capture and formalise business processes on both technical and organisational levels. This includes their underlying software and hardware infrastructures and dependencies on third-party services and information. TIMBUS aligns digital preservation with well-established methods for enterprise risk management (ERM), feasibility and cost-benefit analysis, and business continuity management (BCM).</a:t>
            </a:r>
          </a:p>
        </p:txBody>
      </p:sp>
      <p:sp>
        <p:nvSpPr>
          <p:cNvPr id="4" name="Slide Number Placeholder 3"/>
          <p:cNvSpPr>
            <a:spLocks noGrp="1"/>
          </p:cNvSpPr>
          <p:nvPr>
            <p:ph type="sldNum" sz="quarter" idx="5"/>
          </p:nvPr>
        </p:nvSpPr>
        <p:spPr/>
        <p:txBody>
          <a:bodyPr/>
          <a:lstStyle/>
          <a:p>
            <a:pPr>
              <a:defRPr/>
            </a:pPr>
            <a:fld id="{1C580CFC-9384-4198-93CF-03BC0F1B70DD}" type="slidenum">
              <a:rPr lang="en-GB" smtClean="0"/>
              <a:pPr>
                <a:defRPr/>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GB" dirty="0"/>
          </a:p>
        </p:txBody>
      </p:sp>
      <p:sp>
        <p:nvSpPr>
          <p:cNvPr id="4" name="Marcador de Posição do Número do Diapositivo 3"/>
          <p:cNvSpPr>
            <a:spLocks noGrp="1"/>
          </p:cNvSpPr>
          <p:nvPr>
            <p:ph type="sldNum" sz="quarter" idx="10"/>
          </p:nvPr>
        </p:nvSpPr>
        <p:spPr/>
        <p:txBody>
          <a:bodyPr/>
          <a:lstStyle/>
          <a:p>
            <a:fld id="{9AFDD202-FA3D-40B7-BC41-9F34186C82B0}"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fontScale="85000" lnSpcReduction="20000"/>
          </a:bodyPr>
          <a:lstStyle/>
          <a:p>
            <a:pPr marL="342900" lvl="1" indent="-342900">
              <a:lnSpc>
                <a:spcPct val="80000"/>
              </a:lnSpc>
              <a:spcAft>
                <a:spcPts val="1200"/>
              </a:spcAft>
              <a:buClr>
                <a:schemeClr val="accent1"/>
              </a:buClr>
            </a:pPr>
            <a:r>
              <a:rPr lang="en-US" sz="2600" dirty="0" smtClean="0"/>
              <a:t>The </a:t>
            </a:r>
            <a:r>
              <a:rPr lang="en-US" sz="2600" dirty="0" err="1" smtClean="0"/>
              <a:t>GestBarragens</a:t>
            </a:r>
            <a:r>
              <a:rPr lang="en-US" sz="2600" dirty="0" smtClean="0"/>
              <a:t> system is the result of a close collaboration of three Portuguese institutions (LNEC, INESC-ID and the Portuguese Electrical Company - EDP) </a:t>
            </a:r>
          </a:p>
          <a:p>
            <a:pPr marL="342900" lvl="1" indent="-342900">
              <a:lnSpc>
                <a:spcPct val="80000"/>
              </a:lnSpc>
              <a:spcAft>
                <a:spcPts val="1200"/>
              </a:spcAft>
              <a:buClr>
                <a:schemeClr val="accent1"/>
              </a:buClr>
            </a:pPr>
            <a:r>
              <a:rPr lang="en-US" sz="2600" dirty="0" smtClean="0"/>
              <a:t>It is currently deployed in the organizational context of LNEC and EDP. </a:t>
            </a:r>
          </a:p>
          <a:p>
            <a:pPr marL="342900" lvl="1" indent="-342900">
              <a:lnSpc>
                <a:spcPct val="80000"/>
              </a:lnSpc>
              <a:spcAft>
                <a:spcPts val="1200"/>
              </a:spcAft>
              <a:buClr>
                <a:schemeClr val="accent1"/>
              </a:buClr>
            </a:pPr>
            <a:r>
              <a:rPr lang="en-US" sz="2600" dirty="0" smtClean="0"/>
              <a:t>It is a modular information system providing components to manage dam observations, visual inspections, physical models and mathematical models. </a:t>
            </a:r>
          </a:p>
          <a:p>
            <a:pPr marL="342900" lvl="1" indent="-342900">
              <a:lnSpc>
                <a:spcPct val="90000"/>
              </a:lnSpc>
              <a:spcAft>
                <a:spcPts val="1200"/>
              </a:spcAft>
              <a:buClr>
                <a:schemeClr val="accent1"/>
              </a:buClr>
            </a:pPr>
            <a:r>
              <a:rPr lang="en-US" sz="2600" dirty="0" smtClean="0"/>
              <a:t>It supports the management of technical documents and provides a set of analysis tools such as tabular and chart reports and graphical visualization of geo-referenced information.</a:t>
            </a:r>
            <a:endParaRPr lang="en-IE" sz="2600" dirty="0" smtClean="0"/>
          </a:p>
          <a:p>
            <a:endParaRPr lang="en-GB" dirty="0"/>
          </a:p>
        </p:txBody>
      </p:sp>
      <p:sp>
        <p:nvSpPr>
          <p:cNvPr id="4" name="Marcador de Posição do Número do Diapositivo 3"/>
          <p:cNvSpPr>
            <a:spLocks noGrp="1"/>
          </p:cNvSpPr>
          <p:nvPr>
            <p:ph type="sldNum" sz="quarter" idx="10"/>
          </p:nvPr>
        </p:nvSpPr>
        <p:spPr/>
        <p:txBody>
          <a:bodyPr/>
          <a:lstStyle/>
          <a:p>
            <a:fld id="{9AFDD202-FA3D-40B7-BC41-9F34186C82B0}"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GB" dirty="0"/>
          </a:p>
        </p:txBody>
      </p:sp>
      <p:sp>
        <p:nvSpPr>
          <p:cNvPr id="4" name="Marcador de Posição do Número do Diapositivo 3"/>
          <p:cNvSpPr>
            <a:spLocks noGrp="1"/>
          </p:cNvSpPr>
          <p:nvPr>
            <p:ph type="sldNum" sz="quarter" idx="10"/>
          </p:nvPr>
        </p:nvSpPr>
        <p:spPr/>
        <p:txBody>
          <a:bodyPr/>
          <a:lstStyle/>
          <a:p>
            <a:fld id="{9AFDD202-FA3D-40B7-BC41-9F34186C82B0}"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B0082F1E-EC51-4B0C-9069-3D697A6DBF8A}"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85800"/>
            <a:ext cx="4552950" cy="3416300"/>
          </a:xfrm>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idx="10"/>
          </p:nvPr>
        </p:nvSpPr>
        <p:spPr/>
        <p:txBody>
          <a:bodyPr/>
          <a:lstStyle/>
          <a:p>
            <a:fld id="{8F7175A1-C51D-441D-B087-D78E8B1B447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a:p>
        </p:txBody>
      </p:sp>
      <p:sp>
        <p:nvSpPr>
          <p:cNvPr id="4" name="Slide Number Placeholder 3"/>
          <p:cNvSpPr>
            <a:spLocks noGrp="1"/>
          </p:cNvSpPr>
          <p:nvPr>
            <p:ph type="sldNum" sz="quarter" idx="5"/>
          </p:nvPr>
        </p:nvSpPr>
        <p:spPr/>
        <p:txBody>
          <a:bodyPr/>
          <a:lstStyle/>
          <a:p>
            <a:pPr>
              <a:defRPr/>
            </a:pPr>
            <a:fld id="{EC8F7969-5FEE-4FBF-A166-7F9E72C7F5C9}" type="slidenum">
              <a:rPr lang="en-GB" smtClean="0"/>
              <a:pPr>
                <a:defRPr/>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18</a:t>
            </a:fld>
            <a:endParaRPr lang="en-GB"/>
          </a:p>
        </p:txBody>
      </p:sp>
    </p:spTree>
    <p:extLst>
      <p:ext uri="{BB962C8B-B14F-4D97-AF65-F5344CB8AC3E}">
        <p14:creationId xmlns="" xmlns:p14="http://schemas.microsoft.com/office/powerpoint/2010/main" val="2785541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19</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20</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to Context Talk – need to establish a model that describes the different context categories that should be preserved, but also the different ways of describing</a:t>
            </a:r>
            <a:r>
              <a:rPr lang="en-GB" baseline="0" dirty="0" smtClean="0"/>
              <a:t> each context component</a:t>
            </a:r>
          </a:p>
          <a:p>
            <a:endParaRPr lang="en-GB" baseline="0" dirty="0" smtClean="0"/>
          </a:p>
          <a:p>
            <a:r>
              <a:rPr lang="en-GB" baseline="0" dirty="0" smtClean="0"/>
              <a:t>The Context Component could be source or binary code</a:t>
            </a:r>
          </a:p>
          <a:p>
            <a:r>
              <a:rPr lang="en-GB" baseline="0" dirty="0" smtClean="0"/>
              <a:t>The proxy could be a UML activity diagram; </a:t>
            </a:r>
          </a:p>
          <a:p>
            <a:r>
              <a:rPr lang="en-GB" baseline="0" dirty="0" smtClean="0"/>
              <a:t>Processes can only be described by proxy (e.g. through a BPMN diagram)</a:t>
            </a:r>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21</a:t>
            </a:fld>
            <a:endParaRPr lang="en-GB"/>
          </a:p>
        </p:txBody>
      </p:sp>
    </p:spTree>
    <p:extLst>
      <p:ext uri="{BB962C8B-B14F-4D97-AF65-F5344CB8AC3E}">
        <p14:creationId xmlns="" xmlns:p14="http://schemas.microsoft.com/office/powerpoint/2010/main" val="279394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4E6D3800-64CC-47A8-AAA8-CCCADAE78CB6}" type="slidenum">
              <a:rPr lang="en-GB"/>
              <a:pPr/>
              <a:t>3</a:t>
            </a:fld>
            <a:endParaRPr lang="en-GB"/>
          </a:p>
        </p:txBody>
      </p:sp>
      <p:sp>
        <p:nvSpPr>
          <p:cNvPr id="122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It is executed by a consortium of industry, research and SME partners from across Europe. This involvement of industry in a digital preservation project is a sign that awareness of the need for preserving digital objects over the long-term is spreading from the traditional champions in memory institutions and heavily regulated private sectors, such as pharmaceutical and aircraft, to the general private sector.</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Point to Context Talk – need to establish a model that describes the different context categories that should be preserved, but also the different ways of describing</a:t>
            </a:r>
            <a:r>
              <a:rPr lang="en-GB" baseline="0" dirty="0" smtClean="0"/>
              <a:t> each context component</a:t>
            </a:r>
          </a:p>
          <a:p>
            <a:endParaRPr lang="en-GB" baseline="0" dirty="0" smtClean="0"/>
          </a:p>
          <a:p>
            <a:r>
              <a:rPr lang="en-GB" baseline="0" dirty="0" smtClean="0"/>
              <a:t>The Context Component could be source or binary code</a:t>
            </a:r>
          </a:p>
          <a:p>
            <a:r>
              <a:rPr lang="en-GB" baseline="0" dirty="0" smtClean="0"/>
              <a:t>The proxy could be a UML activity diagram; </a:t>
            </a:r>
          </a:p>
          <a:p>
            <a:r>
              <a:rPr lang="en-GB" baseline="0" dirty="0" smtClean="0"/>
              <a:t>Processes can only be described by proxy (e.g. through a BPMN diagram)</a:t>
            </a:r>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22</a:t>
            </a:fld>
            <a:endParaRPr lang="en-GB"/>
          </a:p>
        </p:txBody>
      </p:sp>
    </p:spTree>
    <p:extLst>
      <p:ext uri="{BB962C8B-B14F-4D97-AF65-F5344CB8AC3E}">
        <p14:creationId xmlns="" xmlns:p14="http://schemas.microsoft.com/office/powerpoint/2010/main" val="279394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26</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Vulnerability: The existence of a weakness, design, or implementation error that can lead to an unexpected, undesirable event compromising the security of the computer system, network, application, or protocol involved (ISO/IEC Guide 73, 2002).</a:t>
            </a:r>
          </a:p>
          <a:p>
            <a:pPr>
              <a:spcBef>
                <a:spcPct val="0"/>
              </a:spcBef>
            </a:pPr>
            <a:r>
              <a:rPr lang="en-US" dirty="0" smtClean="0"/>
              <a:t>5 </a:t>
            </a:r>
          </a:p>
          <a:p>
            <a:pPr>
              <a:spcBef>
                <a:spcPct val="0"/>
              </a:spcBef>
            </a:pPr>
            <a:endParaRPr lang="en-US" dirty="0" smtClean="0"/>
          </a:p>
          <a:p>
            <a:pPr>
              <a:spcBef>
                <a:spcPct val="0"/>
              </a:spcBef>
            </a:pPr>
            <a:r>
              <a:rPr lang="en-US" dirty="0" smtClean="0"/>
              <a:t>Threat: Any circumstance or event with the potential to adversely impact an asset through unauthorized access, destruction, disclosure, modification of data, and/or denial of service (ISO/IEC Guide 73, 2002).</a:t>
            </a:r>
          </a:p>
          <a:p>
            <a:endParaRPr lang="en-US"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32</a:t>
            </a:fld>
            <a:endParaRPr lang="en-GB"/>
          </a:p>
        </p:txBody>
      </p:sp>
    </p:spTree>
    <p:extLst>
      <p:ext uri="{BB962C8B-B14F-4D97-AF65-F5344CB8AC3E}">
        <p14:creationId xmlns:p14="http://schemas.microsoft.com/office/powerpoint/2010/main" xmlns="" val="250488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34</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36</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37</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38</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39</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40</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41</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commercial imperative for business process preservation comes from several pressures.  </a:t>
            </a: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Heavily regulated industries, such as pharmaceuticals and aircraft manufacture must fully document processes so that they can be audited, reproduced, or diagnosed. </a:t>
            </a:r>
          </a:p>
          <a:p>
            <a:pPr marL="171450" indent="-171450">
              <a:buFont typeface="Arial" pitchFamily="34" charset="0"/>
              <a:buChar char="•"/>
            </a:pPr>
            <a:r>
              <a:rPr lang="en-GB" sz="1200" kern="1200" dirty="0" smtClean="0">
                <a:solidFill>
                  <a:schemeClr val="tx1"/>
                </a:solidFill>
                <a:effectLst/>
                <a:latin typeface="+mn-lt"/>
                <a:ea typeface="+mn-ea"/>
                <a:cs typeface="+mn-cs"/>
              </a:rPr>
              <a:t>This provenance information may be the basis in the case of litigation. </a:t>
            </a:r>
          </a:p>
          <a:p>
            <a:pPr marL="171450" indent="-171450">
              <a:buFont typeface="Arial" pitchFamily="34" charset="0"/>
              <a:buChar char="•"/>
            </a:pPr>
            <a:r>
              <a:rPr lang="en-GB" sz="1200" kern="1200" dirty="0" smtClean="0">
                <a:solidFill>
                  <a:schemeClr val="tx1"/>
                </a:solidFill>
                <a:effectLst/>
                <a:latin typeface="+mn-lt"/>
                <a:ea typeface="+mn-ea"/>
                <a:cs typeface="+mn-cs"/>
              </a:rPr>
              <a:t>Long-lived companies must manage services across multiple changes in technical environments; they may need precise process specifications to reproduce the same functionality on a new platform. </a:t>
            </a:r>
          </a:p>
          <a:p>
            <a:pPr marL="171450" indent="-171450">
              <a:buFont typeface="Arial" pitchFamily="34" charset="0"/>
              <a:buChar char="•"/>
            </a:pPr>
            <a:r>
              <a:rPr lang="en-GB" sz="1200" kern="1200" dirty="0" smtClean="0">
                <a:solidFill>
                  <a:schemeClr val="tx1"/>
                </a:solidFill>
                <a:effectLst/>
                <a:latin typeface="+mn-lt"/>
                <a:ea typeface="+mn-ea"/>
                <a:cs typeface="+mn-cs"/>
              </a:rPr>
              <a:t>If processes are outside an organization’s control, such as in service and licensing models, especially in the Cloud, they may use an escrow service in order to mitigate the risk of losing access to the data or services they depend on. They must be confident that all of the needed information is demonstrably included in the escrow agreement and services. This problem is isomorphic with the digital preservation of software. </a:t>
            </a:r>
          </a:p>
          <a:p>
            <a:pPr marL="171450" indent="-171450">
              <a:buFont typeface="Arial" pitchFamily="34" charset="0"/>
              <a:buChar char="•"/>
            </a:pPr>
            <a:r>
              <a:rPr lang="en-GB" sz="1200" kern="1200" dirty="0" smtClean="0">
                <a:solidFill>
                  <a:schemeClr val="tx1"/>
                </a:solidFill>
                <a:effectLst/>
                <a:latin typeface="+mn-lt"/>
                <a:ea typeface="+mn-ea"/>
                <a:cs typeface="+mn-cs"/>
              </a:rPr>
              <a:t>Organisations undergoing major staff changes must ensure that they retain the knowledge needed to operate or re-instate production processes. </a:t>
            </a:r>
          </a:p>
          <a:p>
            <a:pPr marL="171450" indent="-171450">
              <a:buFont typeface="Arial" pitchFamily="34" charset="0"/>
              <a:buChar char="•"/>
            </a:pPr>
            <a:r>
              <a:rPr lang="en-GB" sz="1200" kern="1200" dirty="0" smtClean="0">
                <a:solidFill>
                  <a:schemeClr val="tx1"/>
                </a:solidFill>
                <a:effectLst/>
                <a:latin typeface="+mn-lt"/>
                <a:ea typeface="+mn-ea"/>
                <a:cs typeface="+mn-cs"/>
              </a:rPr>
              <a:t>In addition to publications and data, academics need information about the software and processes that produced them to assess the validity of the data and the derived scientific claims. </a:t>
            </a:r>
          </a:p>
          <a:p>
            <a:pPr marL="171450" indent="-171450">
              <a:buFont typeface="Arial" pitchFamily="34" charset="0"/>
              <a:buChar char="•"/>
            </a:pPr>
            <a:r>
              <a:rPr lang="en-GB" sz="1200" kern="1200" dirty="0" smtClean="0">
                <a:solidFill>
                  <a:schemeClr val="tx1"/>
                </a:solidFill>
                <a:effectLst/>
                <a:latin typeface="+mn-lt"/>
                <a:ea typeface="+mn-ea"/>
                <a:cs typeface="+mn-cs"/>
              </a:rPr>
              <a:t>The same provenance information that can provide a key in regulated industries can also support credit assignment in academia. </a:t>
            </a:r>
          </a:p>
          <a:p>
            <a:pPr marL="171450" indent="-171450">
              <a:buFont typeface="Arial" pitchFamily="34" charset="0"/>
              <a:buChar char="•"/>
            </a:pPr>
            <a:r>
              <a:rPr lang="en-GB" sz="1200" kern="1200" dirty="0" smtClean="0">
                <a:solidFill>
                  <a:schemeClr val="tx1"/>
                </a:solidFill>
                <a:effectLst/>
                <a:latin typeface="+mn-lt"/>
                <a:ea typeface="+mn-ea"/>
                <a:cs typeface="+mn-cs"/>
              </a:rPr>
              <a:t>Process information provides a form of provenance metadata, which documents stewardship and the events that have impacted the resulting process products. This information is generally important to prove the authenticity or quality of process products. </a:t>
            </a:r>
          </a:p>
          <a:p>
            <a:pPr marL="171450" indent="-171450">
              <a:buFont typeface="Arial" pitchFamily="34" charset="0"/>
              <a:buChar char="•"/>
            </a:pPr>
            <a:r>
              <a:rPr lang="en-GB" sz="1200" kern="1200" dirty="0" smtClean="0">
                <a:solidFill>
                  <a:schemeClr val="tx1"/>
                </a:solidFill>
                <a:effectLst/>
                <a:latin typeface="+mn-lt"/>
                <a:ea typeface="+mn-ea"/>
                <a:cs typeface="+mn-cs"/>
              </a:rPr>
              <a:t>All industries benefit from analysis of processes that may lead to their continuous improvement. There is an example illustrating this use case later in this presentation.</a:t>
            </a:r>
          </a:p>
          <a:p>
            <a:endParaRPr lang="en-GB" sz="1200" kern="1200" dirty="0" smtClean="0">
              <a:solidFill>
                <a:schemeClr val="tx1"/>
              </a:solidFill>
              <a:effectLst/>
              <a:latin typeface="+mn-lt"/>
              <a:ea typeface="+mn-ea"/>
              <a:cs typeface="+mn-cs"/>
            </a:endParaRP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4</a:t>
            </a:fld>
            <a:endParaRPr lang="en-GB"/>
          </a:p>
        </p:txBody>
      </p:sp>
    </p:spTree>
    <p:extLst>
      <p:ext uri="{BB962C8B-B14F-4D97-AF65-F5344CB8AC3E}">
        <p14:creationId xmlns="" xmlns:p14="http://schemas.microsoft.com/office/powerpoint/2010/main" val="3828389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42</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43</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44</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45</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AFDD202-FA3D-40B7-BC41-9F34186C82B0}" type="slidenum">
              <a:rPr lang="en-GB" smtClean="0"/>
              <a:pPr/>
              <a:t>47</a:t>
            </a:fld>
            <a:endParaRPr lang="en-GB"/>
          </a:p>
        </p:txBody>
      </p:sp>
    </p:spTree>
    <p:extLst>
      <p:ext uri="{BB962C8B-B14F-4D97-AF65-F5344CB8AC3E}">
        <p14:creationId xmlns:p14="http://schemas.microsoft.com/office/powerpoint/2010/main" xmlns="" val="14057829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redeploy and</a:t>
            </a:r>
            <a:r>
              <a:rPr lang="en-US" baseline="0" dirty="0" smtClean="0"/>
              <a:t> rerun execution environments and business processes</a:t>
            </a:r>
          </a:p>
          <a:p>
            <a:r>
              <a:rPr lang="en-US" baseline="0" dirty="0" smtClean="0"/>
              <a:t>Or</a:t>
            </a:r>
          </a:p>
          <a:p>
            <a:r>
              <a:rPr lang="en-US" baseline="0" dirty="0" smtClean="0"/>
              <a:t>To integrate with future execution environments and business processes</a:t>
            </a:r>
          </a:p>
          <a:p>
            <a:endParaRPr lang="en-US" sz="1200" kern="1200" baseline="0" dirty="0" smtClean="0">
              <a:solidFill>
                <a:schemeClr val="tx1"/>
              </a:solidFill>
              <a:effectLst/>
              <a:latin typeface="+mn-lt"/>
              <a:ea typeface="+mn-ea"/>
              <a:cs typeface="+mn-cs"/>
            </a:endParaRPr>
          </a:p>
          <a:p>
            <a:endParaRPr lang="en-US" dirty="0" smtClean="0"/>
          </a:p>
          <a:p>
            <a:r>
              <a:rPr lang="en-GB" sz="1200" kern="1200" dirty="0" smtClean="0">
                <a:solidFill>
                  <a:schemeClr val="tx1"/>
                </a:solidFill>
                <a:effectLst/>
                <a:latin typeface="+mn-lt"/>
                <a:ea typeface="+mn-ea"/>
                <a:cs typeface="+mn-cs"/>
              </a:rPr>
              <a:t>TIMBUS breaks business process preservation down into three functions: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“Planning” function performs risk analysis and determines the requirements for preserving the relevant business processes. It employs intelligent, reasoning-based Enterprise Risk Management to identify preservation risks, to assess their impact, to identify mitigation options and to determine the options’ cost-benefit. This is integrated with a three-fold analysis: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parts of the process and computing environment context that need to be captured as metadata so that one is able to redeploy the process in order to successfully mitigate the risk? </a:t>
            </a:r>
          </a:p>
          <a:p>
            <a:pPr marL="628650" lvl="1" indent="-171450">
              <a:buFont typeface="Arial" pitchFamily="34" charset="0"/>
              <a:buChar char="•"/>
            </a:pPr>
            <a:r>
              <a:rPr lang="en-GB" sz="1200" kern="1200" dirty="0" smtClean="0">
                <a:solidFill>
                  <a:schemeClr val="tx1"/>
                </a:solidFill>
                <a:effectLst/>
                <a:latin typeface="+mn-lt"/>
                <a:ea typeface="+mn-ea"/>
                <a:cs typeface="+mn-cs"/>
              </a:rPr>
              <a:t>What are the dependencies of these relevant process, software and hardware components to other process, software and hardware components in this context?</a:t>
            </a:r>
            <a:br>
              <a:rPr lang="en-GB"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Computing </a:t>
            </a:r>
            <a:r>
              <a:rPr lang="en-US" sz="1050" i="1" kern="1200" dirty="0" smtClean="0">
                <a:solidFill>
                  <a:schemeClr val="tx1"/>
                </a:solidFill>
                <a:effectLst/>
                <a:latin typeface="+mn-lt"/>
                <a:ea typeface="+mn-ea"/>
                <a:cs typeface="+mn-cs"/>
              </a:rPr>
              <a:t>Environment</a:t>
            </a:r>
            <a:r>
              <a:rPr lang="en-US" sz="1200" kern="1200" dirty="0" smtClean="0">
                <a:solidFill>
                  <a:schemeClr val="tx1"/>
                </a:solidFill>
                <a:effectLst/>
                <a:latin typeface="+mn-lt"/>
                <a:ea typeface="+mn-ea"/>
                <a:cs typeface="+mn-cs"/>
              </a:rPr>
              <a:t>  dependencies can be </a:t>
            </a:r>
            <a:r>
              <a:rPr lang="en-US" sz="1200" kern="1200" dirty="0" err="1" smtClean="0">
                <a:solidFill>
                  <a:schemeClr val="tx1"/>
                </a:solidFill>
                <a:effectLst/>
                <a:latin typeface="+mn-lt"/>
                <a:ea typeface="+mn-ea"/>
                <a:cs typeface="+mn-cs"/>
              </a:rPr>
              <a:t>analysed</a:t>
            </a:r>
            <a:r>
              <a:rPr lang="en-US" sz="1200" kern="1200" dirty="0" smtClean="0">
                <a:solidFill>
                  <a:schemeClr val="tx1"/>
                </a:solidFill>
                <a:effectLst/>
                <a:latin typeface="+mn-lt"/>
                <a:ea typeface="+mn-ea"/>
                <a:cs typeface="+mn-cs"/>
              </a:rPr>
              <a:t> through </a:t>
            </a:r>
            <a:endParaRPr lang="en-GB"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hardware dependency tools, </a:t>
            </a:r>
          </a:p>
          <a:p>
            <a:pPr lvl="2"/>
            <a:r>
              <a:rPr lang="en-US" sz="1200" kern="1200" dirty="0" smtClean="0">
                <a:solidFill>
                  <a:schemeClr val="tx1"/>
                </a:solidFill>
                <a:effectLst/>
                <a:latin typeface="+mn-lt"/>
                <a:ea typeface="+mn-ea"/>
                <a:cs typeface="+mn-cs"/>
              </a:rPr>
              <a:t>software dependency tools,</a:t>
            </a:r>
            <a:endParaRPr lang="en-GB" sz="1200" kern="1200" dirty="0" smtClean="0">
              <a:solidFill>
                <a:schemeClr val="tx1"/>
              </a:solidFill>
              <a:effectLst/>
              <a:latin typeface="+mn-lt"/>
              <a:ea typeface="+mn-ea"/>
              <a:cs typeface="+mn-cs"/>
            </a:endParaRPr>
          </a:p>
          <a:p>
            <a:pPr lvl="2"/>
            <a:r>
              <a:rPr lang="en-GB" sz="1200" kern="1200" dirty="0" smtClean="0">
                <a:solidFill>
                  <a:schemeClr val="tx1"/>
                </a:solidFill>
                <a:effectLst/>
                <a:latin typeface="+mn-lt"/>
                <a:ea typeface="+mn-ea"/>
                <a:cs typeface="+mn-cs"/>
              </a:rPr>
              <a:t>software and hardware inventory tools </a:t>
            </a:r>
          </a:p>
          <a:p>
            <a:pPr lvl="2"/>
            <a:r>
              <a:rPr lang="en-GB" sz="1200" kern="1200" dirty="0" smtClean="0">
                <a:solidFill>
                  <a:schemeClr val="tx1"/>
                </a:solidFill>
                <a:effectLst/>
                <a:latin typeface="+mn-lt"/>
                <a:ea typeface="+mn-ea"/>
                <a:cs typeface="+mn-cs"/>
              </a:rPr>
              <a:t>scripted solutions for systems administrators</a:t>
            </a:r>
          </a:p>
          <a:p>
            <a:pPr marL="628650" lvl="1" indent="-171450">
              <a:buFont typeface="Arial" pitchFamily="34" charset="0"/>
              <a:buChar char="•"/>
            </a:pPr>
            <a:r>
              <a:rPr lang="en-GB" sz="1200" kern="1200" dirty="0" smtClean="0">
                <a:solidFill>
                  <a:schemeClr val="tx1"/>
                </a:solidFill>
                <a:effectLst/>
                <a:latin typeface="+mn-lt"/>
                <a:ea typeface="+mn-ea"/>
                <a:cs typeface="+mn-cs"/>
              </a:rPr>
              <a:t>What legislative, regulatory or licensing considerations impact the ability to preserve now or to redeploy later the dependencies and context components that should be preserved?</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The “Preservation” function virtualises the business processes and services together with their computing environments and relevant business documentation and stores them appropriately. This includes third-party and distributed services. It also validates the preserved process to ensure that it enables the redeployment of all significant functionality of the original process.</a:t>
            </a:r>
          </a:p>
          <a:p>
            <a:pPr lvl="0"/>
            <a:endParaRPr lang="en-GB" sz="1200" kern="1200" dirty="0" smtClean="0">
              <a:solidFill>
                <a:schemeClr val="tx1"/>
              </a:solidFill>
              <a:effectLst/>
              <a:latin typeface="+mn-lt"/>
              <a:ea typeface="+mn-ea"/>
              <a:cs typeface="+mn-cs"/>
            </a:endParaRPr>
          </a:p>
          <a:p>
            <a:pPr>
              <a:spcBef>
                <a:spcPts val="0"/>
              </a:spcBef>
              <a:spcAft>
                <a:spcPts val="600"/>
              </a:spcAft>
            </a:pPr>
            <a:r>
              <a:rPr lang="en-GB" sz="1200" kern="1200" dirty="0" smtClean="0">
                <a:solidFill>
                  <a:schemeClr val="tx1"/>
                </a:solidFill>
                <a:effectLst/>
                <a:latin typeface="+mn-lt"/>
                <a:ea typeface="+mn-ea"/>
                <a:cs typeface="+mn-cs"/>
              </a:rPr>
              <a:t>The “Redeployment” function reactivates and reruns the business processes. For testing purposes, this process is integrated with a testbed in which future potential scenarios are simulated. In the testing phase redeployed processes also are verified against the significant characteristics of the original process.</a:t>
            </a:r>
            <a:r>
              <a:rPr lang="en-GB" dirty="0" smtClean="0"/>
              <a:t> Business Process Redeployment, Integration Support with Testbed, Verification of Preserved Business Processes</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48</a:t>
            </a:fld>
            <a:endParaRPr lang="en-GB"/>
          </a:p>
        </p:txBody>
      </p:sp>
    </p:spTree>
    <p:extLst>
      <p:ext uri="{BB962C8B-B14F-4D97-AF65-F5344CB8AC3E}">
        <p14:creationId xmlns="" xmlns:p14="http://schemas.microsoft.com/office/powerpoint/2010/main" val="773784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50</a:t>
            </a:fld>
            <a:endParaRPr lang="en-GB"/>
          </a:p>
        </p:txBody>
      </p:sp>
    </p:spTree>
    <p:extLst>
      <p:ext uri="{BB962C8B-B14F-4D97-AF65-F5344CB8AC3E}">
        <p14:creationId xmlns="" xmlns:p14="http://schemas.microsoft.com/office/powerpoint/2010/main" val="409359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Point to Infrastructure Talk: Choices in infrastructure (especially storage)</a:t>
            </a:r>
            <a:r>
              <a:rPr lang="en-GB" sz="1200" kern="1200" baseline="0" dirty="0" smtClean="0">
                <a:solidFill>
                  <a:schemeClr val="tx1"/>
                </a:solidFill>
                <a:effectLst/>
                <a:latin typeface="+mn-lt"/>
                <a:ea typeface="+mn-ea"/>
                <a:cs typeface="+mn-cs"/>
              </a:rPr>
              <a:t> and architecture </a:t>
            </a:r>
            <a:r>
              <a:rPr lang="en-GB" sz="1200" kern="1200" dirty="0" smtClean="0">
                <a:solidFill>
                  <a:schemeClr val="tx1"/>
                </a:solidFill>
                <a:effectLst/>
                <a:latin typeface="+mn-lt"/>
                <a:ea typeface="+mn-ea"/>
                <a:cs typeface="+mn-cs"/>
              </a:rPr>
              <a:t>impact re-deployment options over time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t>
            </a:r>
          </a:p>
          <a:p>
            <a:r>
              <a:rPr lang="en-GB" sz="1200" kern="1200" dirty="0" smtClean="0">
                <a:solidFill>
                  <a:schemeClr val="tx1"/>
                </a:solidFill>
                <a:effectLst/>
                <a:latin typeface="+mn-lt"/>
                <a:ea typeface="+mn-ea"/>
                <a:cs typeface="+mn-cs"/>
              </a:rPr>
              <a:t>The commercial imperative for business process preservation comes from several pressures.  </a:t>
            </a:r>
          </a:p>
          <a:p>
            <a:endParaRPr lang="en-GB" sz="1200" kern="1200" dirty="0" smtClean="0">
              <a:solidFill>
                <a:schemeClr val="tx1"/>
              </a:solidFill>
              <a:effectLst/>
              <a:latin typeface="+mn-lt"/>
              <a:ea typeface="+mn-ea"/>
              <a:cs typeface="+mn-cs"/>
            </a:endParaRPr>
          </a:p>
          <a:p>
            <a:pPr marL="171450" indent="-171450">
              <a:buFont typeface="Arial" pitchFamily="34" charset="0"/>
              <a:buChar char="•"/>
            </a:pPr>
            <a:r>
              <a:rPr lang="en-GB" sz="1200" kern="1200" dirty="0" smtClean="0">
                <a:solidFill>
                  <a:schemeClr val="tx1"/>
                </a:solidFill>
                <a:effectLst/>
                <a:latin typeface="+mn-lt"/>
                <a:ea typeface="+mn-ea"/>
                <a:cs typeface="+mn-cs"/>
              </a:rPr>
              <a:t>Heavily regulated industries, such as pharmaceuticals and aircraft manufacture must fully document processes so that they can be audited, reproduced, or diagnosed. </a:t>
            </a:r>
          </a:p>
          <a:p>
            <a:pPr marL="171450" indent="-171450">
              <a:buFont typeface="Arial" pitchFamily="34" charset="0"/>
              <a:buChar char="•"/>
            </a:pPr>
            <a:r>
              <a:rPr lang="en-GB" sz="1200" kern="1200" dirty="0" smtClean="0">
                <a:solidFill>
                  <a:schemeClr val="tx1"/>
                </a:solidFill>
                <a:effectLst/>
                <a:latin typeface="+mn-lt"/>
                <a:ea typeface="+mn-ea"/>
                <a:cs typeface="+mn-cs"/>
              </a:rPr>
              <a:t>This provenance information may be the basis in the case of litigation. </a:t>
            </a:r>
          </a:p>
          <a:p>
            <a:pPr marL="171450" indent="-171450">
              <a:buFont typeface="Arial" pitchFamily="34" charset="0"/>
              <a:buChar char="•"/>
            </a:pPr>
            <a:r>
              <a:rPr lang="en-GB" sz="1200" kern="1200" dirty="0" smtClean="0">
                <a:solidFill>
                  <a:schemeClr val="tx1"/>
                </a:solidFill>
                <a:effectLst/>
                <a:latin typeface="+mn-lt"/>
                <a:ea typeface="+mn-ea"/>
                <a:cs typeface="+mn-cs"/>
              </a:rPr>
              <a:t>Long-lived companies must manage services across multiple changes in technical environments; they may need precise process specifications to reproduce the same functionality on a new platform. </a:t>
            </a:r>
          </a:p>
          <a:p>
            <a:pPr marL="171450" indent="-171450">
              <a:buFont typeface="Arial" pitchFamily="34" charset="0"/>
              <a:buChar char="•"/>
            </a:pPr>
            <a:r>
              <a:rPr lang="en-GB" sz="1200" kern="1200" dirty="0" smtClean="0">
                <a:solidFill>
                  <a:schemeClr val="tx1"/>
                </a:solidFill>
                <a:effectLst/>
                <a:latin typeface="+mn-lt"/>
                <a:ea typeface="+mn-ea"/>
                <a:cs typeface="+mn-cs"/>
              </a:rPr>
              <a:t>If processes are outside an organization’s control, such as in service and licensing models, especially in the Cloud, they may use an escrow service in order to mitigate the risk of losing access to the data or services they depend on. They must be confident that all of the needed information is demonstrably included in the escrow agreement and services. This problem is isomorphic with the digital preservation of software. </a:t>
            </a:r>
          </a:p>
          <a:p>
            <a:pPr marL="171450" indent="-171450">
              <a:buFont typeface="Arial" pitchFamily="34" charset="0"/>
              <a:buChar char="•"/>
            </a:pPr>
            <a:r>
              <a:rPr lang="en-GB" sz="1200" kern="1200" dirty="0" smtClean="0">
                <a:solidFill>
                  <a:schemeClr val="tx1"/>
                </a:solidFill>
                <a:effectLst/>
                <a:latin typeface="+mn-lt"/>
                <a:ea typeface="+mn-ea"/>
                <a:cs typeface="+mn-cs"/>
              </a:rPr>
              <a:t>Organisations undergoing major staff changes must ensure that they retain the knowledge needed to operate or re-instate production processes. </a:t>
            </a:r>
          </a:p>
          <a:p>
            <a:pPr marL="171450" indent="-171450">
              <a:buFont typeface="Arial" pitchFamily="34" charset="0"/>
              <a:buChar char="•"/>
            </a:pPr>
            <a:r>
              <a:rPr lang="en-GB" sz="1200" kern="1200" dirty="0" smtClean="0">
                <a:solidFill>
                  <a:schemeClr val="tx1"/>
                </a:solidFill>
                <a:effectLst/>
                <a:latin typeface="+mn-lt"/>
                <a:ea typeface="+mn-ea"/>
                <a:cs typeface="+mn-cs"/>
              </a:rPr>
              <a:t>In addition to publications and data, academics need information about the software and processes that produced them to assess the validity of the data and the derived scientific claims. </a:t>
            </a:r>
          </a:p>
          <a:p>
            <a:pPr marL="171450" indent="-171450">
              <a:buFont typeface="Arial" pitchFamily="34" charset="0"/>
              <a:buChar char="•"/>
            </a:pPr>
            <a:r>
              <a:rPr lang="en-GB" sz="1200" kern="1200" dirty="0" smtClean="0">
                <a:solidFill>
                  <a:schemeClr val="tx1"/>
                </a:solidFill>
                <a:effectLst/>
                <a:latin typeface="+mn-lt"/>
                <a:ea typeface="+mn-ea"/>
                <a:cs typeface="+mn-cs"/>
              </a:rPr>
              <a:t>The same provenance information that can provide a key in regulated industries can also support credit assignment in academia. </a:t>
            </a:r>
          </a:p>
          <a:p>
            <a:pPr marL="171450" indent="-171450">
              <a:buFont typeface="Arial" pitchFamily="34" charset="0"/>
              <a:buChar char="•"/>
            </a:pPr>
            <a:r>
              <a:rPr lang="en-GB" sz="1200" kern="1200" dirty="0" smtClean="0">
                <a:solidFill>
                  <a:schemeClr val="tx1"/>
                </a:solidFill>
                <a:effectLst/>
                <a:latin typeface="+mn-lt"/>
                <a:ea typeface="+mn-ea"/>
                <a:cs typeface="+mn-cs"/>
              </a:rPr>
              <a:t>Process information provides a form of provenance metadata, which documents stewardship and the events that have impacted the resulting process products. This information is generally important to prove the authenticity or quality of process products. </a:t>
            </a:r>
          </a:p>
          <a:p>
            <a:pPr marL="171450" indent="-171450">
              <a:buFont typeface="Arial" pitchFamily="34" charset="0"/>
              <a:buChar char="•"/>
            </a:pPr>
            <a:r>
              <a:rPr lang="en-GB" sz="1200" kern="1200" dirty="0" smtClean="0">
                <a:solidFill>
                  <a:schemeClr val="tx1"/>
                </a:solidFill>
                <a:effectLst/>
                <a:latin typeface="+mn-lt"/>
                <a:ea typeface="+mn-ea"/>
                <a:cs typeface="+mn-cs"/>
              </a:rPr>
              <a:t>All industries benefit from analysis of processes that may lead to their continuous improvement. There is an example illustrating this use case later in this presentation.</a:t>
            </a:r>
          </a:p>
          <a:p>
            <a:endParaRPr lang="en-GB" sz="1200" kern="1200" dirty="0" smtClean="0">
              <a:solidFill>
                <a:schemeClr val="tx1"/>
              </a:solidFill>
              <a:effectLst/>
              <a:latin typeface="+mn-lt"/>
              <a:ea typeface="+mn-ea"/>
              <a:cs typeface="+mn-cs"/>
            </a:endParaRP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5</a:t>
            </a:fld>
            <a:endParaRPr lang="en-GB"/>
          </a:p>
        </p:txBody>
      </p:sp>
    </p:spTree>
    <p:extLst>
      <p:ext uri="{BB962C8B-B14F-4D97-AF65-F5344CB8AC3E}">
        <p14:creationId xmlns="" xmlns:p14="http://schemas.microsoft.com/office/powerpoint/2010/main" val="38283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Process – HW/SW – data and documents – policies – logs - </a:t>
            </a:r>
            <a:endParaRPr lang="en-GB" dirty="0"/>
          </a:p>
        </p:txBody>
      </p:sp>
      <p:sp>
        <p:nvSpPr>
          <p:cNvPr id="4" name="Slide Number Placeholder 3"/>
          <p:cNvSpPr>
            <a:spLocks noGrp="1"/>
          </p:cNvSpPr>
          <p:nvPr>
            <p:ph type="sldNum" sz="quarter" idx="10"/>
          </p:nvPr>
        </p:nvSpPr>
        <p:spPr/>
        <p:txBody>
          <a:bodyPr/>
          <a:lstStyle/>
          <a:p>
            <a:fld id="{9AFDD202-FA3D-40B7-BC41-9F34186C82B0}" type="slidenum">
              <a:rPr lang="en-GB" smtClean="0"/>
              <a:pPr/>
              <a:t>6</a:t>
            </a:fld>
            <a:endParaRPr lang="en-GB"/>
          </a:p>
        </p:txBody>
      </p:sp>
    </p:spTree>
    <p:extLst>
      <p:ext uri="{BB962C8B-B14F-4D97-AF65-F5344CB8AC3E}">
        <p14:creationId xmlns="" xmlns:p14="http://schemas.microsoft.com/office/powerpoint/2010/main" val="335066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055BADF-8FEC-46F6-8A3A-FF1612A43F25}" type="slidenum">
              <a:rPr lang="en-GB"/>
              <a:pPr/>
              <a:t>7</a:t>
            </a:fld>
            <a:endParaRPr lang="en-GB"/>
          </a:p>
        </p:txBody>
      </p:sp>
      <p:sp>
        <p:nvSpPr>
          <p:cNvPr id="133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en-US" baseline="0" dirty="0" smtClean="0"/>
              <a:t>DP perspective starts from documents and data and preserves everything that is needed in order to understand the documents and data over the long-term. – looking to the right – traditionally from memory institutions</a:t>
            </a:r>
          </a:p>
          <a:p>
            <a:r>
              <a:rPr lang="en-US" baseline="0" dirty="0" smtClean="0"/>
              <a:t>BCM perspective starts with the process and preserves everything that is needed to keep the processes going – looking to the left – traditionally from industry</a:t>
            </a:r>
          </a:p>
          <a:p>
            <a:r>
              <a:rPr lang="en-US" baseline="0" dirty="0" smtClean="0"/>
              <a:t>--------------------</a:t>
            </a:r>
          </a:p>
          <a:p>
            <a:r>
              <a:rPr lang="en-US" dirty="0" smtClean="0"/>
              <a:t>Business Continuity Management in TIMBUS focuses on</a:t>
            </a:r>
          </a:p>
          <a:p>
            <a:pPr marL="171450" indent="-171450">
              <a:buFontTx/>
              <a:buChar char="-"/>
            </a:pPr>
            <a:r>
              <a:rPr lang="en-US" dirty="0" smtClean="0"/>
              <a:t>Platform and environment obsolescence</a:t>
            </a:r>
          </a:p>
          <a:p>
            <a:pPr marL="171450" indent="-171450">
              <a:buFontTx/>
              <a:buChar char="-"/>
            </a:pPr>
            <a:r>
              <a:rPr lang="en-US" dirty="0" smtClean="0"/>
              <a:t>Vendor</a:t>
            </a:r>
            <a:r>
              <a:rPr lang="en-US" baseline="0" dirty="0" smtClean="0"/>
              <a:t> closure</a:t>
            </a:r>
          </a:p>
          <a:p>
            <a:pPr marL="171450" indent="-171450">
              <a:buFontTx/>
              <a:buChar char="-"/>
            </a:pPr>
            <a:r>
              <a:rPr lang="en-US" baseline="0" dirty="0" smtClean="0"/>
              <a:t>Expertise retention</a:t>
            </a:r>
          </a:p>
          <a:p>
            <a:pPr marL="0" indent="0">
              <a:buFontTx/>
              <a:buNone/>
            </a:pPr>
            <a:r>
              <a:rPr lang="en-US" baseline="0" dirty="0" smtClean="0"/>
              <a:t>Instead of on</a:t>
            </a:r>
          </a:p>
          <a:p>
            <a:pPr marL="171450" indent="-171450">
              <a:buFontTx/>
              <a:buChar char="-"/>
            </a:pPr>
            <a:r>
              <a:rPr lang="en-US" baseline="0" dirty="0" smtClean="0"/>
              <a:t>Disaster recovery</a:t>
            </a:r>
          </a:p>
          <a:p>
            <a:pPr marL="171450" indent="-171450">
              <a:buFontTx/>
              <a:buChar char="-"/>
            </a:pPr>
            <a:endParaRPr lang="en-US" baseline="0" dirty="0" smtClean="0"/>
          </a:p>
          <a:p>
            <a:pPr marL="171450" indent="-171450">
              <a:buFontTx/>
              <a:buChar char="-"/>
            </a:pPr>
            <a:r>
              <a:rPr lang="en-US" baseline="0" dirty="0" smtClean="0"/>
              <a:t>Data and software can be preserved – metadata (representation information in OAIS/ context in TIMBUS/environment in PREMIS) is needed</a:t>
            </a:r>
          </a:p>
          <a:p>
            <a:pPr marL="171450" indent="-171450">
              <a:buFontTx/>
              <a:buChar char="-"/>
            </a:pPr>
            <a:r>
              <a:rPr lang="en-US" baseline="0" dirty="0" smtClean="0"/>
              <a:t>Process / HW cannot be preserved themselves - Metadata becomes the object of preservation - </a:t>
            </a:r>
          </a:p>
          <a:p>
            <a:pPr marL="171450" indent="-171450">
              <a:buFontTx/>
              <a:buChar char="-"/>
            </a:pPr>
            <a:endParaRPr lang="en-US" baseline="0" dirty="0" smtClean="0"/>
          </a:p>
          <a:p>
            <a:pPr marL="171450" indent="-171450">
              <a:buFontTx/>
              <a:buChar char="-"/>
            </a:pPr>
            <a:endParaRPr lang="en-US" baseline="0" dirty="0" smtClean="0"/>
          </a:p>
          <a:p>
            <a:r>
              <a:rPr lang="en-GB" sz="1200" b="1" kern="1200" dirty="0" smtClean="0">
                <a:solidFill>
                  <a:schemeClr val="tx1"/>
                </a:solidFill>
                <a:effectLst/>
                <a:latin typeface="+mn-lt"/>
                <a:ea typeface="+mn-ea"/>
                <a:cs typeface="+mn-cs"/>
              </a:rPr>
              <a:t>Figure 1: Digital Preservation and Business Continuity Management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growth of awareness about the need for developing sound digital preservation methodologies and tools is matched by a growth in complexity of the digital objects that need to be preserved. Figure 1 illustrates a plane in which the horizontal dimension expresses the degree of complexity of the digital objects that need to be preserved and the vertical dimension expresses the degree of concern for the longevity of the digital object. The digital preservation community has traditionally had great concern for the longevity of digital objects, but has initially dealt with less complex objects, such as image files or documents, followed by scientific data held in databases and basic representation information that captures the semantics of files and data so that they can be interpreted in the long-term. Obviously, these “simple” digital objects sometimes are actually quite complex, especially if they contain embedded and linked digital objects or if there is a multitude of rare or customized file formats. Similarly, the representation information quickly becomes very complex, if one seriously thinks about preserving the underlying software and hardware that are needed to access a digital object. The situation becomes even more complex if there are dependencies on third parties, such as in service and licensing models, especially in the Cloud, where data and software may be outside the repository’s immediate control, or if there are distributed computing environments. Business Continuity Management (BCM) (</a:t>
            </a:r>
            <a:r>
              <a:rPr lang="en-GB" sz="1200" kern="1200" dirty="0" err="1" smtClean="0">
                <a:solidFill>
                  <a:schemeClr val="tx1"/>
                </a:solidFill>
                <a:effectLst/>
                <a:latin typeface="+mn-lt"/>
                <a:ea typeface="+mn-ea"/>
                <a:cs typeface="+mn-cs"/>
              </a:rPr>
              <a:t>Burtles</a:t>
            </a:r>
            <a:r>
              <a:rPr lang="en-GB" sz="1200" kern="1200" dirty="0" smtClean="0">
                <a:solidFill>
                  <a:schemeClr val="tx1"/>
                </a:solidFill>
                <a:effectLst/>
                <a:latin typeface="+mn-lt"/>
                <a:ea typeface="+mn-ea"/>
                <a:cs typeface="+mn-cs"/>
              </a:rPr>
              <a:t>, 2007), as a discipline, has been moving in this lower, right quadrant of the depicted plane. Complete processes, including services and whole computing environments need to be kept running. But, traditionally BCM has dealt with immediate disaster response rather than with long-term aspects of digital preservation. The TIMBUS project moves its attention into the upper, right quadrant, where it deals with the long-term preservation of complete processes and their computing environments. It tries to combine approaches of digital preservation with those of enterprise risk management and business continuity management and investigates digital preservation need and potential in those new application areas.</a:t>
            </a:r>
          </a:p>
          <a:p>
            <a:pPr marL="171450" indent="-171450">
              <a:buFontTx/>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20000"/>
          </a:bodyPr>
          <a:lstStyle/>
          <a:p>
            <a:r>
              <a:rPr lang="en-US" smtClean="0"/>
              <a:t>This training</a:t>
            </a:r>
            <a:r>
              <a:rPr lang="en-US" baseline="0" smtClean="0"/>
              <a:t> </a:t>
            </a:r>
            <a:r>
              <a:rPr lang="en-US" baseline="0" dirty="0" smtClean="0"/>
              <a:t>day does not cover basic DP methodology but looks at DP from an business perspective.</a:t>
            </a:r>
          </a:p>
          <a:p>
            <a:r>
              <a:rPr lang="en-US" baseline="0" dirty="0" smtClean="0"/>
              <a:t>Topics traditionally not discussed at DP conferences</a:t>
            </a:r>
          </a:p>
          <a:p>
            <a:r>
              <a:rPr lang="en-US" baseline="0" dirty="0" smtClean="0"/>
              <a:t>Tasters: not to become intimidated if it gets a bit technical – just to give a flavor</a:t>
            </a:r>
          </a:p>
          <a:p>
            <a:endParaRPr lang="en-US" baseline="0" dirty="0" smtClean="0"/>
          </a:p>
          <a:p>
            <a:endParaRPr lang="en-US" baseline="0" dirty="0" smtClean="0"/>
          </a:p>
          <a:p>
            <a:r>
              <a:rPr lang="en-US" baseline="0" dirty="0" smtClean="0"/>
              <a:t>DP can be one redundancy measure for BP: if the original process fails you fall back on the preserved process</a:t>
            </a:r>
          </a:p>
          <a:p>
            <a:pPr>
              <a:defRPr/>
            </a:pPr>
            <a:endParaRPr lang="en-GB" dirty="0" smtClean="0"/>
          </a:p>
          <a:p>
            <a:pPr>
              <a:defRPr/>
            </a:pPr>
            <a:endParaRPr lang="en-GB" dirty="0" smtClean="0"/>
          </a:p>
          <a:p>
            <a:pPr>
              <a:defRPr/>
            </a:pPr>
            <a:endParaRPr lang="en-GB" dirty="0"/>
          </a:p>
        </p:txBody>
      </p:sp>
      <p:sp>
        <p:nvSpPr>
          <p:cNvPr id="4" name="Slide Number Placeholder 3"/>
          <p:cNvSpPr>
            <a:spLocks noGrp="1"/>
          </p:cNvSpPr>
          <p:nvPr>
            <p:ph type="sldNum" sz="quarter" idx="5"/>
          </p:nvPr>
        </p:nvSpPr>
        <p:spPr/>
        <p:txBody>
          <a:bodyPr/>
          <a:lstStyle/>
          <a:p>
            <a:pPr>
              <a:defRPr/>
            </a:pPr>
            <a:fld id="{16CD6EC0-568A-4C74-8451-452F02C11C2A}"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a:defRPr/>
            </a:pPr>
            <a:endParaRPr lang="en-GB" dirty="0" smtClean="0"/>
          </a:p>
        </p:txBody>
      </p:sp>
      <p:sp>
        <p:nvSpPr>
          <p:cNvPr id="4" name="Slide Number Placeholder 3"/>
          <p:cNvSpPr>
            <a:spLocks noGrp="1"/>
          </p:cNvSpPr>
          <p:nvPr>
            <p:ph type="sldNum" sz="quarter" idx="5"/>
          </p:nvPr>
        </p:nvSpPr>
        <p:spPr/>
        <p:txBody>
          <a:bodyPr/>
          <a:lstStyle/>
          <a:p>
            <a:pPr>
              <a:defRPr/>
            </a:pPr>
            <a:fld id="{03999024-2FAF-4E41-9479-323E8AAF0C85}"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GB" dirty="0"/>
          </a:p>
        </p:txBody>
      </p:sp>
      <p:sp>
        <p:nvSpPr>
          <p:cNvPr id="4" name="Marcador de Posição do Número do Diapositivo 3"/>
          <p:cNvSpPr>
            <a:spLocks noGrp="1"/>
          </p:cNvSpPr>
          <p:nvPr>
            <p:ph type="sldNum" sz="quarter" idx="10"/>
          </p:nvPr>
        </p:nvSpPr>
        <p:spPr/>
        <p:txBody>
          <a:bodyPr/>
          <a:lstStyle/>
          <a:p>
            <a:fld id="{9AFDD202-FA3D-40B7-BC41-9F34186C82B0}"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63031"/>
            <a:ext cx="7772400" cy="1470025"/>
          </a:xfrm>
        </p:spPr>
        <p:txBody>
          <a:bodyPr/>
          <a:lstStyle>
            <a:lvl1pPr algn="r">
              <a:defRPr b="1">
                <a:solidFill>
                  <a:schemeClr val="tx2"/>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4196680"/>
            <a:ext cx="7776864" cy="1752600"/>
          </a:xfrm>
        </p:spPr>
        <p:txBody>
          <a:bodyPr>
            <a:norm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619672" y="404664"/>
            <a:ext cx="5667277" cy="1944216"/>
          </a:xfrm>
          <a:prstGeom prst="rect">
            <a:avLst/>
          </a:prstGeom>
        </p:spPr>
      </p:pic>
      <p:sp>
        <p:nvSpPr>
          <p:cNvPr id="9" name="Date Placeholder 3"/>
          <p:cNvSpPr>
            <a:spLocks noGrp="1"/>
          </p:cNvSpPr>
          <p:nvPr>
            <p:ph type="dt" sz="half" idx="10"/>
          </p:nvPr>
        </p:nvSpPr>
        <p:spPr>
          <a:xfrm>
            <a:off x="710208" y="6356350"/>
            <a:ext cx="2133600" cy="365125"/>
          </a:xfrm>
        </p:spPr>
        <p:txBody>
          <a:bodyPr/>
          <a:lstStyle/>
          <a:p>
            <a:fld id="{63AEA3BB-924A-4121-A1A2-3ACCC13A5C02}" type="datetime3">
              <a:rPr lang="en-US" smtClean="0"/>
              <a:pPr/>
              <a:t>7 November 2012</a:t>
            </a:fld>
            <a:endParaRPr lang="en-GB" dirty="0"/>
          </a:p>
        </p:txBody>
      </p:sp>
      <p:sp>
        <p:nvSpPr>
          <p:cNvPr id="10"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1" name="Slide Number Placeholder 5"/>
          <p:cNvSpPr>
            <a:spLocks noGrp="1"/>
          </p:cNvSpPr>
          <p:nvPr>
            <p:ph type="sldNum" sz="quarter" idx="12"/>
          </p:nvPr>
        </p:nvSpPr>
        <p:spPr>
          <a:xfrm>
            <a:off x="6156176" y="6356350"/>
            <a:ext cx="2133600" cy="365125"/>
          </a:xfrm>
        </p:spPr>
        <p:txBody>
          <a:bodyPr/>
          <a:lstStyle/>
          <a:p>
            <a:endParaRPr lang="en-GB" dirty="0"/>
          </a:p>
        </p:txBody>
      </p:sp>
    </p:spTree>
    <p:extLst>
      <p:ext uri="{BB962C8B-B14F-4D97-AF65-F5344CB8AC3E}">
        <p14:creationId xmlns="" xmlns:p14="http://schemas.microsoft.com/office/powerpoint/2010/main" val="116381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635000"/>
            <a:ext cx="8228013" cy="1141413"/>
          </a:xfrm>
        </p:spPr>
        <p:txBody>
          <a:bodyPr/>
          <a:lstStyle/>
          <a:p>
            <a:r>
              <a:rPr lang="en-US" smtClean="0"/>
              <a:t>Click to edit Master title style</a:t>
            </a:r>
            <a:endParaRPr lang="en-GB"/>
          </a:p>
        </p:txBody>
      </p:sp>
      <p:pic>
        <p:nvPicPr>
          <p:cNvPr id="5"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6438076" y="44624"/>
            <a:ext cx="2705924" cy="980281"/>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userDrawn="1"/>
        </p:nvSpPr>
        <p:spPr>
          <a:xfrm>
            <a:off x="5436096" y="6494462"/>
            <a:ext cx="720080" cy="36353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28706955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ACD9BAB-05CB-4942-9C30-DDFF7D65A1B1}" type="slidenum">
              <a:rPr lang="fr-FR"/>
              <a:pPr>
                <a:defRPr/>
              </a:pPr>
              <a:t>‹Nr.›</a:t>
            </a:fld>
            <a:endParaRPr lang="fr-FR"/>
          </a:p>
        </p:txBody>
      </p:sp>
    </p:spTree>
    <p:extLst>
      <p:ext uri="{BB962C8B-B14F-4D97-AF65-F5344CB8AC3E}">
        <p14:creationId xmlns="" xmlns:p14="http://schemas.microsoft.com/office/powerpoint/2010/main" val="396471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 y="0"/>
            <a:ext cx="9144001" cy="1436740"/>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E60DB36-A87E-4617-8154-BAD2CE884BA1}"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428483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1"/>
            <a:ext cx="9144000" cy="1432681"/>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19049207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7384"/>
            <a:ext cx="9144000" cy="1436740"/>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8CE023FC-317D-421A-BDB2-26571814E6B6}"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16404205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B6C26EE-AEAE-442E-8C27-0BF298EBF1D8}"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26310"/>
            <a:ext cx="9144000" cy="1434592"/>
          </a:xfrm>
          <a:prstGeom prst="rect">
            <a:avLst/>
          </a:prstGeom>
        </p:spPr>
      </p:pic>
    </p:spTree>
    <p:extLst>
      <p:ext uri="{BB962C8B-B14F-4D97-AF65-F5344CB8AC3E}">
        <p14:creationId xmlns="" xmlns:p14="http://schemas.microsoft.com/office/powerpoint/2010/main" val="38025688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 y="-27384"/>
            <a:ext cx="9143993" cy="1432681"/>
          </a:xfrm>
          <a:prstGeom prst="rect">
            <a:avLst/>
          </a:prstGeom>
        </p:spPr>
      </p:pic>
      <p:sp>
        <p:nvSpPr>
          <p:cNvPr id="2" name="Title 1"/>
          <p:cNvSpPr>
            <a:spLocks noGrp="1"/>
          </p:cNvSpPr>
          <p:nvPr>
            <p:ph type="title"/>
          </p:nvPr>
        </p:nvSpPr>
        <p:spPr>
          <a:xfrm>
            <a:off x="395536" y="35773"/>
            <a:ext cx="8085584" cy="872947"/>
          </a:xfrm>
        </p:spPr>
        <p:txBody>
          <a:bodyPr>
            <a:normAutofit/>
          </a:bodyPr>
          <a:lstStyle>
            <a:lvl1pPr algn="l">
              <a:defRPr sz="40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148B98BA-C43E-4562-8CE7-4211D87C9E02}"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‹Nr.›</a:t>
            </a:fld>
            <a:endParaRPr lang="en-GB" dirty="0"/>
          </a:p>
        </p:txBody>
      </p:sp>
    </p:spTree>
    <p:extLst>
      <p:ext uri="{BB962C8B-B14F-4D97-AF65-F5344CB8AC3E}">
        <p14:creationId xmlns="" xmlns:p14="http://schemas.microsoft.com/office/powerpoint/2010/main" val="27887707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A8CB71-AB27-4953-8A6B-1BB78926F2D9}" type="datetime3">
              <a:rPr lang="en-US" smtClean="0"/>
              <a:pPr/>
              <a:t>7 November 2012</a:t>
            </a:fld>
            <a:endParaRPr lang="en-GB"/>
          </a:p>
        </p:txBody>
      </p:sp>
      <p:sp>
        <p:nvSpPr>
          <p:cNvPr id="3" name="Footer Placeholder 2"/>
          <p:cNvSpPr>
            <a:spLocks noGrp="1"/>
          </p:cNvSpPr>
          <p:nvPr>
            <p:ph type="ftr" sz="quarter" idx="11"/>
          </p:nvPr>
        </p:nvSpPr>
        <p:spPr/>
        <p:txBody>
          <a:bodyPr/>
          <a:lstStyle/>
          <a:p>
            <a:r>
              <a:rPr lang="en-GB" dirty="0" smtClean="0"/>
              <a:t>timbusproject.net © 2011</a:t>
            </a:r>
          </a:p>
        </p:txBody>
      </p:sp>
      <p:sp>
        <p:nvSpPr>
          <p:cNvPr id="4" name="Slide Number Placeholder 3"/>
          <p:cNvSpPr>
            <a:spLocks noGrp="1"/>
          </p:cNvSpPr>
          <p:nvPr>
            <p:ph type="sldNum" sz="quarter" idx="12"/>
          </p:nvPr>
        </p:nvSpPr>
        <p:spPr/>
        <p:txBody>
          <a:bodyPr/>
          <a:lstStyle/>
          <a:p>
            <a:fld id="{1AF2269C-3E55-4721-B754-F6B5A2C2A0F6}" type="slidenum">
              <a:rPr lang="en-GB" smtClean="0"/>
              <a:pPr/>
              <a:t>‹Nr.›</a:t>
            </a:fld>
            <a:endParaRPr lang="en-GB"/>
          </a:p>
        </p:txBody>
      </p:sp>
    </p:spTree>
    <p:extLst>
      <p:ext uri="{BB962C8B-B14F-4D97-AF65-F5344CB8AC3E}">
        <p14:creationId xmlns="" xmlns:p14="http://schemas.microsoft.com/office/powerpoint/2010/main" val="3528890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79613"/>
            <a:ext cx="4037013" cy="4144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79613"/>
            <a:ext cx="4038600" cy="4144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Footer Placeholder 4"/>
          <p:cNvSpPr>
            <a:spLocks noGrp="1"/>
          </p:cNvSpPr>
          <p:nvPr>
            <p:ph type="ftr" idx="11"/>
          </p:nvPr>
        </p:nvSpPr>
        <p:spPr>
          <a:xfrm>
            <a:off x="5436096" y="6494462"/>
            <a:ext cx="720080" cy="363538"/>
          </a:xfrm>
          <a:prstGeom prst="rect">
            <a:avLst/>
          </a:prstGeom>
        </p:spPr>
        <p:txBody>
          <a:bodyPr/>
          <a:lstStyle>
            <a:lvl1pPr>
              <a:defRPr>
                <a:solidFill>
                  <a:schemeClr val="bg1"/>
                </a:solidFill>
              </a:defRPr>
            </a:lvl1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177571427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Footer Placeholder 4"/>
          <p:cNvSpPr txBox="1">
            <a:spLocks/>
          </p:cNvSpPr>
          <p:nvPr userDrawn="1"/>
        </p:nvSpPr>
        <p:spPr>
          <a:xfrm>
            <a:off x="5436096" y="6494462"/>
            <a:ext cx="720080" cy="363538"/>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8516FD-093D-4D40-8A7C-B941721677AF}" type="slidenum">
              <a:rPr lang="en-GB" smtClean="0"/>
              <a:pPr/>
              <a:t>‹Nr.›</a:t>
            </a:fld>
            <a:endParaRPr lang="en-GB" dirty="0"/>
          </a:p>
        </p:txBody>
      </p:sp>
    </p:spTree>
    <p:extLst>
      <p:ext uri="{BB962C8B-B14F-4D97-AF65-F5344CB8AC3E}">
        <p14:creationId xmlns="" xmlns:p14="http://schemas.microsoft.com/office/powerpoint/2010/main" val="1568803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71020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B1FF4-DEB9-47AD-91DC-718B25D29064}" type="datetime3">
              <a:rPr lang="en-US" smtClean="0"/>
              <a:pPr/>
              <a:t>7 November 2012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smtClean="0"/>
              <a:t>timbusproject.net © 2011</a:t>
            </a:r>
          </a:p>
        </p:txBody>
      </p:sp>
      <p:sp>
        <p:nvSpPr>
          <p:cNvPr id="6" name="Slide Number Placeholder 5"/>
          <p:cNvSpPr>
            <a:spLocks noGrp="1"/>
          </p:cNvSpPr>
          <p:nvPr>
            <p:ph type="sldNum" sz="quarter" idx="4"/>
          </p:nvPr>
        </p:nvSpPr>
        <p:spPr>
          <a:xfrm>
            <a:off x="6156176"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2269C-3E55-4721-B754-F6B5A2C2A0F6}" type="slidenum">
              <a:rPr lang="en-GB" smtClean="0"/>
              <a:pPr/>
              <a:t>‹Nr.›</a:t>
            </a:fld>
            <a:endParaRPr lang="en-GB"/>
          </a:p>
        </p:txBody>
      </p:sp>
      <p:pic>
        <p:nvPicPr>
          <p:cNvPr id="7" name="Picture 2" descr="C:\Users\angela\Documents\Timbus\Logos\220px-Seventh_Framework_Programme_logo.svg.png"/>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rcRect/>
          <a:stretch>
            <a:fillRect/>
          </a:stretch>
        </p:blipFill>
        <p:spPr bwMode="auto">
          <a:xfrm>
            <a:off x="107504" y="6332802"/>
            <a:ext cx="500220" cy="406997"/>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p:cNvPicPr>
            <a:picLocks noChangeAspect="1"/>
          </p:cNvPicPr>
          <p:nvPr userDrawn="1"/>
        </p:nvPicPr>
        <p:blipFill>
          <a:blip r:embed="rId14" cstate="email">
            <a:extLst>
              <a:ext uri="{28A0092B-C50C-407E-A947-70E740481C1C}">
                <a14:useLocalDpi xmlns="" xmlns:a14="http://schemas.microsoft.com/office/drawing/2010/main" val="0"/>
              </a:ext>
            </a:extLst>
          </a:blip>
          <a:stretch>
            <a:fillRect/>
          </a:stretch>
        </p:blipFill>
        <p:spPr>
          <a:xfrm>
            <a:off x="8388424" y="6348754"/>
            <a:ext cx="588836" cy="375095"/>
          </a:xfrm>
          <a:prstGeom prst="rect">
            <a:avLst/>
          </a:prstGeom>
        </p:spPr>
      </p:pic>
    </p:spTree>
    <p:extLst>
      <p:ext uri="{BB962C8B-B14F-4D97-AF65-F5344CB8AC3E}">
        <p14:creationId xmlns="" xmlns:p14="http://schemas.microsoft.com/office/powerpoint/2010/main" val="10017052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11" r:id="rId3"/>
    <p:sldLayoutId id="2147483712" r:id="rId4"/>
    <p:sldLayoutId id="2147483713" r:id="rId5"/>
    <p:sldLayoutId id="2147483714" r:id="rId6"/>
    <p:sldLayoutId id="2147483703" r:id="rId7"/>
    <p:sldLayoutId id="2147483715" r:id="rId8"/>
    <p:sldLayoutId id="2147483716" r:id="rId9"/>
    <p:sldLayoutId id="2147483717" r:id="rId10"/>
    <p:sldLayoutId id="2147483718"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3"/>
        </a:buClr>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11.xml"/><Relationship Id="rId7"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 Id="rId9"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30.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543151"/>
            <a:ext cx="8424936" cy="2118097"/>
          </a:xfrm>
        </p:spPr>
        <p:txBody>
          <a:bodyPr>
            <a:normAutofit fontScale="90000"/>
          </a:bodyPr>
          <a:lstStyle/>
          <a:p>
            <a:pPr algn="l"/>
            <a:r>
              <a:rPr lang="en-GB" dirty="0" smtClean="0"/>
              <a:t>Rudolf Mayer</a:t>
            </a:r>
            <a:br>
              <a:rPr lang="en-GB" dirty="0" smtClean="0"/>
            </a:br>
            <a:r>
              <a:rPr lang="en-GB" sz="3600" dirty="0" smtClean="0"/>
              <a:t>Secure Business Austria, Vienna</a:t>
            </a:r>
            <a:br>
              <a:rPr lang="en-GB" sz="3600" dirty="0" smtClean="0"/>
            </a:br>
            <a:r>
              <a:rPr lang="en-GB" sz="3100" dirty="0" smtClean="0"/>
              <a:t>    The TIMBUS Project</a:t>
            </a:r>
            <a:r>
              <a:rPr lang="en-GB" sz="4000" dirty="0" smtClean="0"/>
              <a:t/>
            </a:r>
            <a:br>
              <a:rPr lang="en-GB" sz="4000" dirty="0" smtClean="0"/>
            </a:br>
            <a:endParaRPr lang="en-GB" dirty="0"/>
          </a:p>
        </p:txBody>
      </p:sp>
      <p:sp>
        <p:nvSpPr>
          <p:cNvPr id="3" name="Subtitle 2"/>
          <p:cNvSpPr>
            <a:spLocks noGrp="1"/>
          </p:cNvSpPr>
          <p:nvPr>
            <p:ph type="subTitle" idx="1"/>
          </p:nvPr>
        </p:nvSpPr>
        <p:spPr>
          <a:xfrm>
            <a:off x="1371600" y="5085184"/>
            <a:ext cx="6400800" cy="1440160"/>
          </a:xfrm>
        </p:spPr>
        <p:txBody>
          <a:bodyPr>
            <a:normAutofit/>
          </a:bodyPr>
          <a:lstStyle/>
          <a:p>
            <a:endParaRPr lang="en-GB" b="1" dirty="0" smtClean="0"/>
          </a:p>
          <a:p>
            <a:endParaRPr lang="en-GB" b="1" dirty="0"/>
          </a:p>
          <a:p>
            <a:r>
              <a:rPr lang="en-GB" b="1" dirty="0" smtClean="0"/>
              <a:t>APA Conference, November 7</a:t>
            </a:r>
            <a:r>
              <a:rPr lang="en-GB" b="1" baseline="30000" dirty="0" smtClean="0"/>
              <a:t>th</a:t>
            </a:r>
            <a:r>
              <a:rPr lang="en-GB" b="1" dirty="0" smtClean="0"/>
              <a:t> 2012</a:t>
            </a:r>
            <a:endParaRPr lang="en-GB" sz="2000" dirty="0" smtClean="0"/>
          </a:p>
          <a:p>
            <a:endParaRPr lang="en-GB" sz="2000" dirty="0"/>
          </a:p>
        </p:txBody>
      </p:sp>
    </p:spTree>
    <p:extLst>
      <p:ext uri="{BB962C8B-B14F-4D97-AF65-F5344CB8AC3E}">
        <p14:creationId xmlns="" xmlns:p14="http://schemas.microsoft.com/office/powerpoint/2010/main" val="156942970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Structural</a:t>
            </a:r>
            <a:r>
              <a:rPr lang="pt-PT" dirty="0" smtClean="0"/>
              <a:t> </a:t>
            </a:r>
            <a:r>
              <a:rPr lang="pt-PT" dirty="0" err="1" smtClean="0"/>
              <a:t>Safety</a:t>
            </a:r>
            <a:endParaRPr lang="pt-PT" dirty="0"/>
          </a:p>
        </p:txBody>
      </p:sp>
      <p:sp>
        <p:nvSpPr>
          <p:cNvPr id="8" name="Marcador de Posição de Conteúdo 7"/>
          <p:cNvSpPr>
            <a:spLocks noGrp="1"/>
          </p:cNvSpPr>
          <p:nvPr>
            <p:ph idx="1"/>
          </p:nvPr>
        </p:nvSpPr>
        <p:spPr/>
        <p:txBody>
          <a:bodyPr>
            <a:normAutofit fontScale="92500" lnSpcReduction="10000"/>
          </a:bodyPr>
          <a:lstStyle/>
          <a:p>
            <a:pPr>
              <a:spcAft>
                <a:spcPts val="600"/>
              </a:spcAft>
            </a:pPr>
            <a:r>
              <a:rPr lang="en-US" sz="3000" dirty="0" smtClean="0"/>
              <a:t>The safety of large civil engineering structures like dams, bridges or nuclear facilities require a comprehensive set of efforts. </a:t>
            </a:r>
          </a:p>
          <a:p>
            <a:pPr>
              <a:spcAft>
                <a:spcPts val="600"/>
              </a:spcAft>
            </a:pPr>
            <a:r>
              <a:rPr lang="en-US" sz="3000" dirty="0" smtClean="0"/>
              <a:t>Structural safety includes: the structural monitoring; the operational safety and maintenance; and the emergency planning</a:t>
            </a:r>
          </a:p>
          <a:p>
            <a:pPr>
              <a:spcAft>
                <a:spcPts val="600"/>
              </a:spcAft>
            </a:pPr>
            <a:r>
              <a:rPr lang="en-US" sz="3000" dirty="0" smtClean="0"/>
              <a:t>Risks are reduced by trying to detect in advance any signs of abnormal behavior</a:t>
            </a:r>
          </a:p>
          <a:p>
            <a:pPr lvl="1">
              <a:spcAft>
                <a:spcPts val="600"/>
              </a:spcAft>
            </a:pPr>
            <a:r>
              <a:rPr lang="en-US" sz="2600" dirty="0" smtClean="0"/>
              <a:t>Execution of corrective actions in time (predict instead of just react)</a:t>
            </a:r>
            <a:endParaRPr lang="en-GB" sz="2600" dirty="0" smtClean="0"/>
          </a:p>
          <a:p>
            <a:endParaRPr lang="pt-PT" dirty="0"/>
          </a:p>
        </p:txBody>
      </p:sp>
      <p:sp>
        <p:nvSpPr>
          <p:cNvPr id="4" name="Marcador de Posição da Data 3"/>
          <p:cNvSpPr>
            <a:spLocks noGrp="1"/>
          </p:cNvSpPr>
          <p:nvPr>
            <p:ph type="dt" sz="half" idx="10"/>
          </p:nvPr>
        </p:nvSpPr>
        <p:spPr/>
        <p:txBody>
          <a:bodyPr/>
          <a:lstStyle/>
          <a:p>
            <a:fld id="{1B6C26EE-AEAE-442E-8C27-0BF298EBF1D8}" type="datetime3">
              <a:rPr lang="en-US" smtClean="0"/>
              <a:pPr/>
              <a:t>7 November 2012</a:t>
            </a:fld>
            <a:endParaRPr lang="en-GB" dirty="0"/>
          </a:p>
        </p:txBody>
      </p:sp>
      <p:sp>
        <p:nvSpPr>
          <p:cNvPr id="5" name="Marcador de Posição do Rodapé 4"/>
          <p:cNvSpPr>
            <a:spLocks noGrp="1"/>
          </p:cNvSpPr>
          <p:nvPr>
            <p:ph type="ftr" sz="quarter" idx="11"/>
          </p:nvPr>
        </p:nvSpPr>
        <p:spPr/>
        <p:txBody>
          <a:bodyPr/>
          <a:lstStyle/>
          <a:p>
            <a:r>
              <a:rPr lang="en-GB" smtClean="0"/>
              <a:t>timbusproject.net © 2011</a:t>
            </a:r>
            <a:endParaRPr lang="en-GB" dirty="0" smtClean="0"/>
          </a:p>
        </p:txBody>
      </p:sp>
      <p:sp>
        <p:nvSpPr>
          <p:cNvPr id="6" name="Marcador de Posição do Número do Diapositivo 5"/>
          <p:cNvSpPr>
            <a:spLocks noGrp="1"/>
          </p:cNvSpPr>
          <p:nvPr>
            <p:ph type="sldNum" sz="quarter" idx="12"/>
          </p:nvPr>
        </p:nvSpPr>
        <p:spPr/>
        <p:txBody>
          <a:bodyPr/>
          <a:lstStyle/>
          <a:p>
            <a:fld id="{1AF2269C-3E55-4721-B754-F6B5A2C2A0F6}" type="slidenum">
              <a:rPr lang="en-GB" smtClean="0"/>
              <a:pPr/>
              <a:t>10</a:t>
            </a:fld>
            <a:endParaRPr lang="en-GB"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Structural</a:t>
            </a:r>
            <a:r>
              <a:rPr lang="pt-PT" dirty="0" smtClean="0"/>
              <a:t> </a:t>
            </a:r>
            <a:r>
              <a:rPr lang="pt-PT" dirty="0" err="1" smtClean="0"/>
              <a:t>Safety</a:t>
            </a:r>
            <a:endParaRPr lang="pt-PT" dirty="0"/>
          </a:p>
        </p:txBody>
      </p:sp>
      <p:sp>
        <p:nvSpPr>
          <p:cNvPr id="3" name="Marcador de Posição de Conteúdo 2"/>
          <p:cNvSpPr>
            <a:spLocks noGrp="1"/>
          </p:cNvSpPr>
          <p:nvPr>
            <p:ph idx="1"/>
          </p:nvPr>
        </p:nvSpPr>
        <p:spPr/>
        <p:txBody>
          <a:bodyPr>
            <a:normAutofit fontScale="92500" lnSpcReduction="20000"/>
          </a:bodyPr>
          <a:lstStyle/>
          <a:p>
            <a:pPr>
              <a:spcAft>
                <a:spcPts val="600"/>
              </a:spcAft>
            </a:pPr>
            <a:r>
              <a:rPr lang="en-US" dirty="0" smtClean="0"/>
              <a:t>Monitoring systems can save lives and protect goods, they can also prevent costly repairs and help to save money in maintenance</a:t>
            </a:r>
          </a:p>
          <a:p>
            <a:pPr>
              <a:spcAft>
                <a:spcPts val="1200"/>
              </a:spcAft>
            </a:pPr>
            <a:r>
              <a:rPr lang="en-US" dirty="0" smtClean="0"/>
              <a:t>Motivation to preserve sensor data:</a:t>
            </a:r>
          </a:p>
          <a:p>
            <a:pPr lvl="1">
              <a:lnSpc>
                <a:spcPct val="90000"/>
              </a:lnSpc>
              <a:spcAft>
                <a:spcPts val="1200"/>
              </a:spcAft>
            </a:pPr>
            <a:r>
              <a:rPr lang="en-US" dirty="0" smtClean="0"/>
              <a:t>Unique observational data, impossible to recreate</a:t>
            </a:r>
          </a:p>
          <a:p>
            <a:pPr lvl="1">
              <a:lnSpc>
                <a:spcPct val="90000"/>
              </a:lnSpc>
              <a:spcAft>
                <a:spcPts val="1200"/>
              </a:spcAft>
            </a:pPr>
            <a:r>
              <a:rPr lang="en-US" dirty="0" smtClean="0"/>
              <a:t>Compliance (legal requirements, contracts and/or service level agreements established with the owners of the structures, etc.)</a:t>
            </a:r>
            <a:endParaRPr lang="en-GB" dirty="0" smtClean="0"/>
          </a:p>
          <a:p>
            <a:pPr lvl="1">
              <a:lnSpc>
                <a:spcPct val="90000"/>
              </a:lnSpc>
              <a:spcAft>
                <a:spcPts val="1200"/>
              </a:spcAft>
            </a:pPr>
            <a:r>
              <a:rPr lang="en-GB" dirty="0" smtClean="0"/>
              <a:t>Re-use (relevant to for new research, e.g., development of new theoretical models that better approximate the real behaviour of the structure within its entire life-cycle)</a:t>
            </a:r>
          </a:p>
          <a:p>
            <a:endParaRPr lang="pt-PT" dirty="0"/>
          </a:p>
        </p:txBody>
      </p:sp>
      <p:sp>
        <p:nvSpPr>
          <p:cNvPr id="4" name="Marcador de Posição da Data 3"/>
          <p:cNvSpPr>
            <a:spLocks noGrp="1"/>
          </p:cNvSpPr>
          <p:nvPr>
            <p:ph type="dt" sz="half" idx="10"/>
          </p:nvPr>
        </p:nvSpPr>
        <p:spPr/>
        <p:txBody>
          <a:bodyPr/>
          <a:lstStyle/>
          <a:p>
            <a:fld id="{148B98BA-C43E-4562-8CE7-4211D87C9E02}" type="datetime3">
              <a:rPr lang="en-US" smtClean="0"/>
              <a:pPr/>
              <a:t>7 November 2012</a:t>
            </a:fld>
            <a:endParaRPr lang="en-GB" dirty="0"/>
          </a:p>
        </p:txBody>
      </p:sp>
      <p:sp>
        <p:nvSpPr>
          <p:cNvPr id="5" name="Marcador de Posição do Rodapé 4"/>
          <p:cNvSpPr>
            <a:spLocks noGrp="1"/>
          </p:cNvSpPr>
          <p:nvPr>
            <p:ph type="ftr" sz="quarter" idx="11"/>
          </p:nvPr>
        </p:nvSpPr>
        <p:spPr/>
        <p:txBody>
          <a:bodyPr/>
          <a:lstStyle/>
          <a:p>
            <a:r>
              <a:rPr lang="en-GB" smtClean="0"/>
              <a:t>timbusproject.net © 2011</a:t>
            </a:r>
            <a:endParaRPr lang="en-GB" dirty="0" smtClean="0"/>
          </a:p>
        </p:txBody>
      </p:sp>
      <p:sp>
        <p:nvSpPr>
          <p:cNvPr id="6" name="Marcador de Posição do Número do Diapositivo 5"/>
          <p:cNvSpPr>
            <a:spLocks noGrp="1"/>
          </p:cNvSpPr>
          <p:nvPr>
            <p:ph type="sldNum" sz="quarter" idx="12"/>
          </p:nvPr>
        </p:nvSpPr>
        <p:spPr/>
        <p:txBody>
          <a:bodyPr/>
          <a:lstStyle/>
          <a:p>
            <a:fld id="{1AF2269C-3E55-4721-B754-F6B5A2C2A0F6}" type="slidenum">
              <a:rPr lang="en-GB" smtClean="0"/>
              <a:pPr/>
              <a:t>11</a:t>
            </a:fld>
            <a:endParaRPr lang="en-GB" dirty="0"/>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Autofit/>
          </a:bodyPr>
          <a:lstStyle/>
          <a:p>
            <a:r>
              <a:rPr lang="en-GB" sz="3200" dirty="0"/>
              <a:t>LNEC Scenario: The </a:t>
            </a:r>
            <a:r>
              <a:rPr lang="en-GB" sz="3200" dirty="0" err="1"/>
              <a:t>GestBarragens</a:t>
            </a:r>
            <a:r>
              <a:rPr lang="en-GB" sz="3200" dirty="0"/>
              <a:t> Information System</a:t>
            </a:r>
          </a:p>
        </p:txBody>
      </p:sp>
      <p:sp>
        <p:nvSpPr>
          <p:cNvPr id="4" name="Date Placeholder 3"/>
          <p:cNvSpPr>
            <a:spLocks noGrp="1"/>
          </p:cNvSpPr>
          <p:nvPr>
            <p:ph type="dt" sz="half" idx="10"/>
          </p:nvPr>
        </p:nvSpPr>
        <p:spPr/>
        <p:txBody>
          <a:bodyPr/>
          <a:lstStyle/>
          <a:p>
            <a:fld id="{42B8003D-6EA2-41B8-BC1E-B98A8B17C5FC}"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12</a:t>
            </a:fld>
            <a:endParaRPr lang="en-GB" dirty="0"/>
          </a:p>
        </p:txBody>
      </p:sp>
      <p:sp>
        <p:nvSpPr>
          <p:cNvPr id="7" name="Rectangle 40"/>
          <p:cNvSpPr>
            <a:spLocks noChangeArrowheads="1"/>
          </p:cNvSpPr>
          <p:nvPr/>
        </p:nvSpPr>
        <p:spPr bwMode="auto">
          <a:xfrm>
            <a:off x="0" y="1628775"/>
            <a:ext cx="2808288" cy="4103688"/>
          </a:xfrm>
          <a:prstGeom prst="rect">
            <a:avLst/>
          </a:prstGeom>
          <a:solidFill>
            <a:schemeClr val="accent1">
              <a:alpha val="5000"/>
            </a:schemeClr>
          </a:solidFill>
          <a:ln w="9525">
            <a:noFill/>
            <a:miter lim="800000"/>
            <a:headEnd/>
            <a:tailEnd/>
          </a:ln>
          <a:effectLst/>
        </p:spPr>
        <p:txBody>
          <a:bodyPr wrap="none" anchor="ctr"/>
          <a:lstStyle/>
          <a:p>
            <a:endParaRPr lang="en-US"/>
          </a:p>
        </p:txBody>
      </p:sp>
      <p:grpSp>
        <p:nvGrpSpPr>
          <p:cNvPr id="3" name="Group 13"/>
          <p:cNvGrpSpPr>
            <a:grpSpLocks/>
          </p:cNvGrpSpPr>
          <p:nvPr/>
        </p:nvGrpSpPr>
        <p:grpSpPr bwMode="auto">
          <a:xfrm>
            <a:off x="2843213" y="2420938"/>
            <a:ext cx="1728787" cy="2160587"/>
            <a:chOff x="1474" y="1525"/>
            <a:chExt cx="1406" cy="1543"/>
          </a:xfrm>
        </p:grpSpPr>
        <p:grpSp>
          <p:nvGrpSpPr>
            <p:cNvPr id="8" name="Group 12"/>
            <p:cNvGrpSpPr>
              <a:grpSpLocks/>
            </p:cNvGrpSpPr>
            <p:nvPr/>
          </p:nvGrpSpPr>
          <p:grpSpPr bwMode="auto">
            <a:xfrm>
              <a:off x="1474" y="1525"/>
              <a:ext cx="1406" cy="1543"/>
              <a:chOff x="1791" y="1570"/>
              <a:chExt cx="1406" cy="1543"/>
            </a:xfrm>
          </p:grpSpPr>
          <p:sp>
            <p:nvSpPr>
              <p:cNvPr id="11" name="Rectangle 7"/>
              <p:cNvSpPr>
                <a:spLocks noChangeArrowheads="1"/>
              </p:cNvSpPr>
              <p:nvPr/>
            </p:nvSpPr>
            <p:spPr bwMode="auto">
              <a:xfrm>
                <a:off x="1791" y="1570"/>
                <a:ext cx="1406" cy="1543"/>
              </a:xfrm>
              <a:prstGeom prst="rect">
                <a:avLst/>
              </a:prstGeom>
              <a:solidFill>
                <a:schemeClr val="bg1"/>
              </a:solidFill>
              <a:ln w="9525">
                <a:solidFill>
                  <a:schemeClr val="tx1"/>
                </a:solidFill>
                <a:miter lim="800000"/>
                <a:headEnd/>
                <a:tailEnd/>
              </a:ln>
              <a:effectLst/>
            </p:spPr>
            <p:txBody>
              <a:bodyPr wrap="none" anchor="ctr"/>
              <a:lstStyle/>
              <a:p>
                <a:pPr algn="ctr"/>
                <a:endParaRPr lang="en-US"/>
              </a:p>
            </p:txBody>
          </p:sp>
          <p:sp>
            <p:nvSpPr>
              <p:cNvPr id="12" name="Text Box 8"/>
              <p:cNvSpPr txBox="1">
                <a:spLocks noChangeArrowheads="1"/>
              </p:cNvSpPr>
              <p:nvPr/>
            </p:nvSpPr>
            <p:spPr bwMode="auto">
              <a:xfrm>
                <a:off x="2018" y="1616"/>
                <a:ext cx="1043" cy="457"/>
              </a:xfrm>
              <a:prstGeom prst="rect">
                <a:avLst/>
              </a:prstGeom>
              <a:noFill/>
              <a:ln w="9525">
                <a:noFill/>
                <a:miter lim="800000"/>
                <a:headEnd/>
                <a:tailEnd/>
              </a:ln>
              <a:effectLst/>
            </p:spPr>
            <p:txBody>
              <a:bodyPr>
                <a:spAutoFit/>
              </a:bodyPr>
              <a:lstStyle/>
              <a:p>
                <a:pPr>
                  <a:spcBef>
                    <a:spcPct val="50000"/>
                  </a:spcBef>
                </a:pPr>
                <a:r>
                  <a:rPr lang="pt-PT" sz="1200">
                    <a:latin typeface="Arial" charset="0"/>
                  </a:rPr>
                  <a:t>Dam Safety information system</a:t>
                </a:r>
                <a:endParaRPr lang="en-US" sz="1200">
                  <a:latin typeface="Arial" charset="0"/>
                </a:endParaRPr>
              </a:p>
            </p:txBody>
          </p:sp>
          <p:sp>
            <p:nvSpPr>
              <p:cNvPr id="13" name="Text Box 11"/>
              <p:cNvSpPr txBox="1">
                <a:spLocks noChangeArrowheads="1"/>
              </p:cNvSpPr>
              <p:nvPr/>
            </p:nvSpPr>
            <p:spPr bwMode="auto">
              <a:xfrm rot="16200000">
                <a:off x="1323" y="2356"/>
                <a:ext cx="1223" cy="281"/>
              </a:xfrm>
              <a:prstGeom prst="rect">
                <a:avLst/>
              </a:prstGeom>
              <a:noFill/>
              <a:ln w="9525">
                <a:solidFill>
                  <a:schemeClr val="tx1"/>
                </a:solidFill>
                <a:miter lim="800000"/>
                <a:headEnd/>
                <a:tailEnd/>
              </a:ln>
              <a:effectLst/>
            </p:spPr>
            <p:txBody>
              <a:bodyPr>
                <a:spAutoFit/>
              </a:bodyPr>
              <a:lstStyle/>
              <a:p>
                <a:pPr algn="ctr">
                  <a:spcBef>
                    <a:spcPct val="50000"/>
                  </a:spcBef>
                </a:pPr>
                <a:r>
                  <a:rPr lang="pt-PT" sz="1600">
                    <a:latin typeface="Arial" charset="0"/>
                  </a:rPr>
                  <a:t>Services</a:t>
                </a:r>
                <a:endParaRPr lang="en-US" sz="1600">
                  <a:latin typeface="Arial" charset="0"/>
                </a:endParaRPr>
              </a:p>
            </p:txBody>
          </p:sp>
        </p:grpSp>
        <p:sp>
          <p:nvSpPr>
            <p:cNvPr id="10" name="AutoShape 9"/>
            <p:cNvSpPr>
              <a:spLocks noChangeArrowheads="1"/>
            </p:cNvSpPr>
            <p:nvPr/>
          </p:nvSpPr>
          <p:spPr bwMode="auto">
            <a:xfrm>
              <a:off x="1973" y="1979"/>
              <a:ext cx="726" cy="861"/>
            </a:xfrm>
            <a:prstGeom prst="can">
              <a:avLst>
                <a:gd name="adj" fmla="val 29649"/>
              </a:avLst>
            </a:prstGeom>
            <a:noFill/>
            <a:ln w="9525">
              <a:solidFill>
                <a:schemeClr val="tx1"/>
              </a:solidFill>
              <a:round/>
              <a:headEnd/>
              <a:tailEnd/>
            </a:ln>
            <a:effectLst/>
          </p:spPr>
          <p:txBody>
            <a:bodyPr wrap="none" anchor="ctr"/>
            <a:lstStyle/>
            <a:p>
              <a:pPr algn="ctr"/>
              <a:r>
                <a:rPr lang="pt-PT" sz="1600">
                  <a:latin typeface="Arial" charset="0"/>
                </a:rPr>
                <a:t>DB</a:t>
              </a:r>
              <a:endParaRPr lang="en-US" sz="1600">
                <a:latin typeface="Arial" charset="0"/>
              </a:endParaRPr>
            </a:p>
          </p:txBody>
        </p:sp>
      </p:grpSp>
      <p:pic>
        <p:nvPicPr>
          <p:cNvPr id="14" name="Picture 56" descr="AR - RAD - Controlador de Juntas  - Junta 22"/>
          <p:cNvPicPr>
            <a:picLocks noChangeAspect="1" noChangeArrowheads="1"/>
          </p:cNvPicPr>
          <p:nvPr/>
        </p:nvPicPr>
        <p:blipFill>
          <a:blip r:embed="rId4" cstate="print"/>
          <a:srcRect/>
          <a:stretch>
            <a:fillRect/>
          </a:stretch>
        </p:blipFill>
        <p:spPr bwMode="auto">
          <a:xfrm>
            <a:off x="250825" y="4508500"/>
            <a:ext cx="1081088" cy="566738"/>
          </a:xfrm>
          <a:prstGeom prst="rect">
            <a:avLst/>
          </a:prstGeom>
          <a:noFill/>
          <a:ln w="9525">
            <a:noFill/>
            <a:miter lim="800000"/>
            <a:headEnd/>
            <a:tailEnd/>
          </a:ln>
        </p:spPr>
      </p:pic>
      <p:sp>
        <p:nvSpPr>
          <p:cNvPr id="15" name="Line 29"/>
          <p:cNvSpPr>
            <a:spLocks noChangeShapeType="1"/>
          </p:cNvSpPr>
          <p:nvPr/>
        </p:nvSpPr>
        <p:spPr bwMode="auto">
          <a:xfrm>
            <a:off x="1547813" y="2636838"/>
            <a:ext cx="1295400" cy="215900"/>
          </a:xfrm>
          <a:prstGeom prst="line">
            <a:avLst/>
          </a:prstGeom>
          <a:noFill/>
          <a:ln w="9525">
            <a:solidFill>
              <a:schemeClr val="tx1"/>
            </a:solidFill>
            <a:round/>
            <a:headEnd/>
            <a:tailEnd type="triangle" w="med" len="med"/>
          </a:ln>
          <a:effectLst/>
        </p:spPr>
        <p:txBody>
          <a:bodyPr/>
          <a:lstStyle/>
          <a:p>
            <a:endParaRPr lang="en-US"/>
          </a:p>
        </p:txBody>
      </p:sp>
      <p:pic>
        <p:nvPicPr>
          <p:cNvPr id="16" name="Picture 30" descr="MC9000_G_S_Kseries_lg"/>
          <p:cNvPicPr>
            <a:picLocks noChangeAspect="1" noChangeArrowheads="1"/>
          </p:cNvPicPr>
          <p:nvPr/>
        </p:nvPicPr>
        <p:blipFill>
          <a:blip r:embed="rId5" cstate="print"/>
          <a:srcRect/>
          <a:stretch>
            <a:fillRect/>
          </a:stretch>
        </p:blipFill>
        <p:spPr>
          <a:xfrm>
            <a:off x="1908175" y="1916113"/>
            <a:ext cx="784225" cy="635000"/>
          </a:xfrm>
          <a:prstGeom prst="rect">
            <a:avLst/>
          </a:prstGeom>
          <a:ln/>
        </p:spPr>
      </p:pic>
      <p:sp>
        <p:nvSpPr>
          <p:cNvPr id="17" name="Text Box 31"/>
          <p:cNvSpPr txBox="1">
            <a:spLocks noChangeArrowheads="1"/>
          </p:cNvSpPr>
          <p:nvPr/>
        </p:nvSpPr>
        <p:spPr bwMode="auto">
          <a:xfrm>
            <a:off x="1619250" y="2349500"/>
            <a:ext cx="471488" cy="274638"/>
          </a:xfrm>
          <a:prstGeom prst="rect">
            <a:avLst/>
          </a:prstGeom>
          <a:noFill/>
          <a:ln w="9525">
            <a:noFill/>
            <a:miter lim="800000"/>
            <a:headEnd/>
            <a:tailEnd/>
          </a:ln>
          <a:effectLst/>
        </p:spPr>
        <p:txBody>
          <a:bodyPr wrap="none">
            <a:spAutoFit/>
          </a:bodyPr>
          <a:lstStyle/>
          <a:p>
            <a:r>
              <a:rPr lang="pt-PT" sz="1200"/>
              <a:t>PDT</a:t>
            </a:r>
            <a:endParaRPr lang="en-US" sz="1200"/>
          </a:p>
        </p:txBody>
      </p:sp>
      <p:sp>
        <p:nvSpPr>
          <p:cNvPr id="18" name="Line 32"/>
          <p:cNvSpPr>
            <a:spLocks noChangeShapeType="1"/>
          </p:cNvSpPr>
          <p:nvPr/>
        </p:nvSpPr>
        <p:spPr bwMode="auto">
          <a:xfrm flipV="1">
            <a:off x="1476375" y="3213100"/>
            <a:ext cx="1366838" cy="144463"/>
          </a:xfrm>
          <a:prstGeom prst="line">
            <a:avLst/>
          </a:prstGeom>
          <a:noFill/>
          <a:ln w="9525">
            <a:solidFill>
              <a:schemeClr val="tx1"/>
            </a:solidFill>
            <a:round/>
            <a:headEnd/>
            <a:tailEnd type="triangle" w="med" len="med"/>
          </a:ln>
          <a:effectLst/>
        </p:spPr>
        <p:txBody>
          <a:bodyPr/>
          <a:lstStyle/>
          <a:p>
            <a:endParaRPr lang="en-US"/>
          </a:p>
        </p:txBody>
      </p:sp>
      <p:sp>
        <p:nvSpPr>
          <p:cNvPr id="19" name="Text Box 33"/>
          <p:cNvSpPr txBox="1">
            <a:spLocks noChangeArrowheads="1"/>
          </p:cNvSpPr>
          <p:nvPr/>
        </p:nvSpPr>
        <p:spPr bwMode="auto">
          <a:xfrm>
            <a:off x="1619250" y="2997200"/>
            <a:ext cx="650875" cy="274638"/>
          </a:xfrm>
          <a:prstGeom prst="rect">
            <a:avLst/>
          </a:prstGeom>
          <a:noFill/>
          <a:ln w="9525">
            <a:noFill/>
            <a:miter lim="800000"/>
            <a:headEnd/>
            <a:tailEnd/>
          </a:ln>
          <a:effectLst/>
        </p:spPr>
        <p:txBody>
          <a:bodyPr wrap="none">
            <a:spAutoFit/>
          </a:bodyPr>
          <a:lstStyle/>
          <a:p>
            <a:r>
              <a:rPr lang="pt-PT" sz="1200"/>
              <a:t>Manual</a:t>
            </a:r>
            <a:endParaRPr lang="en-US" sz="1200"/>
          </a:p>
        </p:txBody>
      </p:sp>
      <p:sp>
        <p:nvSpPr>
          <p:cNvPr id="20" name="Text Box 34"/>
          <p:cNvSpPr txBox="1">
            <a:spLocks noChangeArrowheads="1"/>
          </p:cNvSpPr>
          <p:nvPr/>
        </p:nvSpPr>
        <p:spPr bwMode="auto">
          <a:xfrm>
            <a:off x="1619250" y="3500438"/>
            <a:ext cx="633413" cy="274637"/>
          </a:xfrm>
          <a:prstGeom prst="rect">
            <a:avLst/>
          </a:prstGeom>
          <a:noFill/>
          <a:ln w="9525">
            <a:noFill/>
            <a:miter lim="800000"/>
            <a:headEnd/>
            <a:tailEnd/>
          </a:ln>
          <a:effectLst/>
        </p:spPr>
        <p:txBody>
          <a:bodyPr wrap="none">
            <a:spAutoFit/>
          </a:bodyPr>
          <a:lstStyle/>
          <a:p>
            <a:r>
              <a:rPr lang="pt-PT" sz="1200"/>
              <a:t>By File</a:t>
            </a:r>
            <a:endParaRPr lang="en-US" sz="1200"/>
          </a:p>
        </p:txBody>
      </p:sp>
      <p:sp>
        <p:nvSpPr>
          <p:cNvPr id="21" name="Line 35"/>
          <p:cNvSpPr>
            <a:spLocks noChangeShapeType="1"/>
          </p:cNvSpPr>
          <p:nvPr/>
        </p:nvSpPr>
        <p:spPr bwMode="auto">
          <a:xfrm flipV="1">
            <a:off x="1476375" y="3789363"/>
            <a:ext cx="1366838" cy="142875"/>
          </a:xfrm>
          <a:prstGeom prst="line">
            <a:avLst/>
          </a:prstGeom>
          <a:noFill/>
          <a:ln w="9525">
            <a:solidFill>
              <a:schemeClr val="tx1"/>
            </a:solidFill>
            <a:round/>
            <a:headEnd/>
            <a:tailEnd type="triangle" w="med" len="med"/>
          </a:ln>
          <a:effectLst/>
        </p:spPr>
        <p:txBody>
          <a:bodyPr/>
          <a:lstStyle/>
          <a:p>
            <a:endParaRPr lang="en-US"/>
          </a:p>
        </p:txBody>
      </p:sp>
      <p:grpSp>
        <p:nvGrpSpPr>
          <p:cNvPr id="9" name="Group 44"/>
          <p:cNvGrpSpPr>
            <a:grpSpLocks/>
          </p:cNvGrpSpPr>
          <p:nvPr/>
        </p:nvGrpSpPr>
        <p:grpSpPr bwMode="auto">
          <a:xfrm>
            <a:off x="36513" y="2205038"/>
            <a:ext cx="1439862" cy="2016125"/>
            <a:chOff x="385" y="1389"/>
            <a:chExt cx="907" cy="1270"/>
          </a:xfrm>
        </p:grpSpPr>
        <p:pic>
          <p:nvPicPr>
            <p:cNvPr id="23" name="Picture 58" descr="Alongâmetro com pernos"/>
            <p:cNvPicPr>
              <a:picLocks noChangeAspect="1" noChangeArrowheads="1"/>
            </p:cNvPicPr>
            <p:nvPr/>
          </p:nvPicPr>
          <p:blipFill>
            <a:blip r:embed="rId6" cstate="print"/>
            <a:srcRect/>
            <a:stretch>
              <a:fillRect/>
            </a:stretch>
          </p:blipFill>
          <p:spPr bwMode="auto">
            <a:xfrm>
              <a:off x="425" y="1471"/>
              <a:ext cx="827" cy="474"/>
            </a:xfrm>
            <a:prstGeom prst="rect">
              <a:avLst/>
            </a:prstGeom>
            <a:noFill/>
            <a:ln w="9525">
              <a:noFill/>
              <a:miter lim="800000"/>
              <a:headEnd/>
              <a:tailEnd/>
            </a:ln>
          </p:spPr>
        </p:pic>
        <p:pic>
          <p:nvPicPr>
            <p:cNvPr id="24" name="Picture 59" descr="Base Alongâmetro"/>
            <p:cNvPicPr>
              <a:picLocks noChangeAspect="1" noChangeArrowheads="1"/>
            </p:cNvPicPr>
            <p:nvPr/>
          </p:nvPicPr>
          <p:blipFill>
            <a:blip r:embed="rId7" cstate="print"/>
            <a:srcRect/>
            <a:stretch>
              <a:fillRect/>
            </a:stretch>
          </p:blipFill>
          <p:spPr bwMode="auto">
            <a:xfrm>
              <a:off x="425" y="2003"/>
              <a:ext cx="827" cy="399"/>
            </a:xfrm>
            <a:prstGeom prst="rect">
              <a:avLst/>
            </a:prstGeom>
            <a:noFill/>
            <a:ln w="9525">
              <a:noFill/>
              <a:miter lim="800000"/>
              <a:headEnd/>
              <a:tailEnd/>
            </a:ln>
          </p:spPr>
        </p:pic>
        <p:sp>
          <p:nvSpPr>
            <p:cNvPr id="25" name="Text Box 28"/>
            <p:cNvSpPr txBox="1">
              <a:spLocks noChangeArrowheads="1"/>
            </p:cNvSpPr>
            <p:nvPr/>
          </p:nvSpPr>
          <p:spPr bwMode="auto">
            <a:xfrm>
              <a:off x="582" y="2454"/>
              <a:ext cx="529" cy="173"/>
            </a:xfrm>
            <a:prstGeom prst="rect">
              <a:avLst/>
            </a:prstGeom>
            <a:noFill/>
            <a:ln w="9525">
              <a:noFill/>
              <a:miter lim="800000"/>
              <a:headEnd/>
              <a:tailEnd/>
            </a:ln>
            <a:effectLst/>
          </p:spPr>
          <p:txBody>
            <a:bodyPr>
              <a:spAutoFit/>
            </a:bodyPr>
            <a:lstStyle/>
            <a:p>
              <a:r>
                <a:rPr lang="pt-PT" sz="1200">
                  <a:latin typeface="Arial" charset="0"/>
                </a:rPr>
                <a:t>Manual</a:t>
              </a:r>
              <a:endParaRPr lang="en-US" sz="1200">
                <a:latin typeface="Arial" charset="0"/>
              </a:endParaRPr>
            </a:p>
          </p:txBody>
        </p:sp>
        <p:sp>
          <p:nvSpPr>
            <p:cNvPr id="26" name="AutoShape 36"/>
            <p:cNvSpPr>
              <a:spLocks noChangeArrowheads="1"/>
            </p:cNvSpPr>
            <p:nvPr/>
          </p:nvSpPr>
          <p:spPr bwMode="auto">
            <a:xfrm>
              <a:off x="385" y="1389"/>
              <a:ext cx="907" cy="1270"/>
            </a:xfrm>
            <a:prstGeom prst="roundRect">
              <a:avLst>
                <a:gd name="adj" fmla="val 16667"/>
              </a:avLst>
            </a:prstGeom>
            <a:noFill/>
            <a:ln w="9525">
              <a:solidFill>
                <a:schemeClr val="tx1"/>
              </a:solidFill>
              <a:round/>
              <a:headEnd/>
              <a:tailEnd/>
            </a:ln>
            <a:effectLst/>
          </p:spPr>
          <p:txBody>
            <a:bodyPr wrap="none" anchor="ctr"/>
            <a:lstStyle/>
            <a:p>
              <a:endParaRPr lang="en-US"/>
            </a:p>
          </p:txBody>
        </p:sp>
      </p:grpSp>
      <p:sp>
        <p:nvSpPr>
          <p:cNvPr id="27" name="Text Box 37"/>
          <p:cNvSpPr txBox="1">
            <a:spLocks noChangeArrowheads="1"/>
          </p:cNvSpPr>
          <p:nvPr/>
        </p:nvSpPr>
        <p:spPr bwMode="auto">
          <a:xfrm>
            <a:off x="395288" y="5300663"/>
            <a:ext cx="860425" cy="274637"/>
          </a:xfrm>
          <a:prstGeom prst="rect">
            <a:avLst/>
          </a:prstGeom>
          <a:noFill/>
          <a:ln w="9525">
            <a:noFill/>
            <a:miter lim="800000"/>
            <a:headEnd/>
            <a:tailEnd/>
          </a:ln>
          <a:effectLst/>
        </p:spPr>
        <p:txBody>
          <a:bodyPr wrap="none">
            <a:spAutoFit/>
          </a:bodyPr>
          <a:lstStyle/>
          <a:p>
            <a:r>
              <a:rPr lang="pt-PT" sz="1200">
                <a:latin typeface="Arial" charset="0"/>
              </a:rPr>
              <a:t>Automatic</a:t>
            </a:r>
            <a:endParaRPr lang="en-US" sz="1200">
              <a:latin typeface="Arial" charset="0"/>
            </a:endParaRPr>
          </a:p>
        </p:txBody>
      </p:sp>
      <p:sp>
        <p:nvSpPr>
          <p:cNvPr id="28" name="Line 38"/>
          <p:cNvSpPr>
            <a:spLocks noChangeShapeType="1"/>
          </p:cNvSpPr>
          <p:nvPr/>
        </p:nvSpPr>
        <p:spPr bwMode="auto">
          <a:xfrm flipV="1">
            <a:off x="1331913" y="4149725"/>
            <a:ext cx="1511300" cy="647700"/>
          </a:xfrm>
          <a:prstGeom prst="line">
            <a:avLst/>
          </a:prstGeom>
          <a:noFill/>
          <a:ln w="9525">
            <a:solidFill>
              <a:schemeClr val="tx1"/>
            </a:solidFill>
            <a:round/>
            <a:headEnd/>
            <a:tailEnd type="triangle" w="med" len="med"/>
          </a:ln>
          <a:effectLst/>
        </p:spPr>
        <p:txBody>
          <a:bodyPr/>
          <a:lstStyle/>
          <a:p>
            <a:endParaRPr lang="en-US"/>
          </a:p>
        </p:txBody>
      </p:sp>
      <p:sp>
        <p:nvSpPr>
          <p:cNvPr id="29" name="Text Box 39"/>
          <p:cNvSpPr txBox="1">
            <a:spLocks noChangeArrowheads="1"/>
          </p:cNvSpPr>
          <p:nvPr/>
        </p:nvSpPr>
        <p:spPr bwMode="auto">
          <a:xfrm>
            <a:off x="1403350" y="4724400"/>
            <a:ext cx="1368425" cy="822325"/>
          </a:xfrm>
          <a:prstGeom prst="rect">
            <a:avLst/>
          </a:prstGeom>
          <a:noFill/>
          <a:ln w="9525">
            <a:noFill/>
            <a:miter lim="800000"/>
            <a:headEnd/>
            <a:tailEnd/>
          </a:ln>
          <a:effectLst/>
        </p:spPr>
        <p:txBody>
          <a:bodyPr>
            <a:spAutoFit/>
          </a:bodyPr>
          <a:lstStyle/>
          <a:p>
            <a:r>
              <a:rPr lang="en-US" sz="1200">
                <a:latin typeface="Arial" charset="0"/>
              </a:rPr>
              <a:t>Raw data transformed by proprietary systems</a:t>
            </a:r>
          </a:p>
        </p:txBody>
      </p:sp>
      <p:sp>
        <p:nvSpPr>
          <p:cNvPr id="30" name="Text Box 41"/>
          <p:cNvSpPr txBox="1">
            <a:spLocks noChangeArrowheads="1"/>
          </p:cNvSpPr>
          <p:nvPr/>
        </p:nvSpPr>
        <p:spPr bwMode="auto">
          <a:xfrm>
            <a:off x="179388" y="1773238"/>
            <a:ext cx="939800" cy="336550"/>
          </a:xfrm>
          <a:prstGeom prst="rect">
            <a:avLst/>
          </a:prstGeom>
          <a:noFill/>
          <a:ln w="9525">
            <a:noFill/>
            <a:miter lim="800000"/>
            <a:headEnd/>
            <a:tailEnd/>
          </a:ln>
          <a:effectLst/>
        </p:spPr>
        <p:txBody>
          <a:bodyPr wrap="none">
            <a:spAutoFit/>
          </a:bodyPr>
          <a:lstStyle/>
          <a:p>
            <a:r>
              <a:rPr lang="pt-PT" sz="1600" b="1" dirty="0">
                <a:latin typeface="Arial" charset="0"/>
              </a:rPr>
              <a:t>INGEST</a:t>
            </a:r>
            <a:endParaRPr lang="en-US" sz="1600" b="1" dirty="0">
              <a:latin typeface="Arial" charset="0"/>
            </a:endParaRPr>
          </a:p>
        </p:txBody>
      </p:sp>
      <p:sp>
        <p:nvSpPr>
          <p:cNvPr id="31" name="Line 45"/>
          <p:cNvSpPr>
            <a:spLocks noChangeShapeType="1"/>
          </p:cNvSpPr>
          <p:nvPr/>
        </p:nvSpPr>
        <p:spPr bwMode="auto">
          <a:xfrm flipV="1">
            <a:off x="4572000" y="2133600"/>
            <a:ext cx="936625" cy="719138"/>
          </a:xfrm>
          <a:prstGeom prst="line">
            <a:avLst/>
          </a:prstGeom>
          <a:noFill/>
          <a:ln w="9525">
            <a:solidFill>
              <a:schemeClr val="tx1"/>
            </a:solidFill>
            <a:round/>
            <a:headEnd/>
            <a:tailEnd type="triangle" w="med" len="med"/>
          </a:ln>
          <a:effectLst/>
        </p:spPr>
        <p:txBody>
          <a:bodyPr/>
          <a:lstStyle/>
          <a:p>
            <a:endParaRPr lang="en-US"/>
          </a:p>
        </p:txBody>
      </p:sp>
      <p:sp>
        <p:nvSpPr>
          <p:cNvPr id="33" name="Line 51"/>
          <p:cNvSpPr>
            <a:spLocks noChangeShapeType="1"/>
          </p:cNvSpPr>
          <p:nvPr/>
        </p:nvSpPr>
        <p:spPr bwMode="auto">
          <a:xfrm>
            <a:off x="4643438" y="4292600"/>
            <a:ext cx="1152525" cy="647700"/>
          </a:xfrm>
          <a:prstGeom prst="line">
            <a:avLst/>
          </a:prstGeom>
          <a:noFill/>
          <a:ln w="9525">
            <a:solidFill>
              <a:schemeClr val="tx1"/>
            </a:solidFill>
            <a:round/>
            <a:headEnd/>
            <a:tailEnd type="triangle" w="med" len="med"/>
          </a:ln>
          <a:effectLst/>
        </p:spPr>
        <p:txBody>
          <a:bodyPr/>
          <a:lstStyle/>
          <a:p>
            <a:endParaRPr lang="en-US"/>
          </a:p>
        </p:txBody>
      </p:sp>
      <p:sp>
        <p:nvSpPr>
          <p:cNvPr id="34" name="Freeform 52"/>
          <p:cNvSpPr>
            <a:spLocks/>
          </p:cNvSpPr>
          <p:nvPr/>
        </p:nvSpPr>
        <p:spPr bwMode="auto">
          <a:xfrm>
            <a:off x="4500563" y="4797425"/>
            <a:ext cx="1366837" cy="708025"/>
          </a:xfrm>
          <a:custGeom>
            <a:avLst/>
            <a:gdLst/>
            <a:ahLst/>
            <a:cxnLst>
              <a:cxn ang="0">
                <a:pos x="861" y="227"/>
              </a:cxn>
              <a:cxn ang="0">
                <a:pos x="317" y="408"/>
              </a:cxn>
              <a:cxn ang="0">
                <a:pos x="0" y="0"/>
              </a:cxn>
            </a:cxnLst>
            <a:rect l="0" t="0" r="r" b="b"/>
            <a:pathLst>
              <a:path w="861" h="446">
                <a:moveTo>
                  <a:pt x="861" y="227"/>
                </a:moveTo>
                <a:cubicBezTo>
                  <a:pt x="660" y="336"/>
                  <a:pt x="460" y="446"/>
                  <a:pt x="317" y="408"/>
                </a:cubicBezTo>
                <a:cubicBezTo>
                  <a:pt x="174" y="370"/>
                  <a:pt x="87" y="185"/>
                  <a:pt x="0" y="0"/>
                </a:cubicBezTo>
              </a:path>
            </a:pathLst>
          </a:custGeom>
          <a:noFill/>
          <a:ln w="9525">
            <a:solidFill>
              <a:schemeClr val="tx1"/>
            </a:solidFill>
            <a:round/>
            <a:headEnd/>
            <a:tailEnd type="triangle" w="med" len="med"/>
          </a:ln>
          <a:effectLst/>
        </p:spPr>
        <p:txBody>
          <a:bodyPr/>
          <a:lstStyle/>
          <a:p>
            <a:endParaRPr lang="en-US"/>
          </a:p>
        </p:txBody>
      </p:sp>
      <p:grpSp>
        <p:nvGrpSpPr>
          <p:cNvPr id="22" name="Group 58"/>
          <p:cNvGrpSpPr>
            <a:grpSpLocks/>
          </p:cNvGrpSpPr>
          <p:nvPr/>
        </p:nvGrpSpPr>
        <p:grpSpPr bwMode="auto">
          <a:xfrm>
            <a:off x="5940425" y="3716338"/>
            <a:ext cx="2879725" cy="2346325"/>
            <a:chOff x="3651" y="2432"/>
            <a:chExt cx="1678" cy="1387"/>
          </a:xfrm>
        </p:grpSpPr>
        <p:pic>
          <p:nvPicPr>
            <p:cNvPr id="36" name="Picture 50"/>
            <p:cNvPicPr>
              <a:picLocks noChangeAspect="1" noChangeArrowheads="1"/>
            </p:cNvPicPr>
            <p:nvPr/>
          </p:nvPicPr>
          <p:blipFill>
            <a:blip r:embed="rId8" cstate="print"/>
            <a:srcRect b="9273"/>
            <a:stretch>
              <a:fillRect/>
            </a:stretch>
          </p:blipFill>
          <p:spPr bwMode="auto">
            <a:xfrm>
              <a:off x="3651" y="2432"/>
              <a:ext cx="1678" cy="1374"/>
            </a:xfrm>
            <a:prstGeom prst="rect">
              <a:avLst/>
            </a:prstGeom>
            <a:noFill/>
            <a:ln w="9525">
              <a:noFill/>
              <a:miter lim="800000"/>
              <a:headEnd/>
              <a:tailEnd/>
            </a:ln>
          </p:spPr>
        </p:pic>
        <p:sp>
          <p:nvSpPr>
            <p:cNvPr id="37" name="Text Box 55"/>
            <p:cNvSpPr txBox="1">
              <a:spLocks noChangeArrowheads="1"/>
            </p:cNvSpPr>
            <p:nvPr/>
          </p:nvSpPr>
          <p:spPr bwMode="auto">
            <a:xfrm>
              <a:off x="3969" y="3657"/>
              <a:ext cx="1319" cy="162"/>
            </a:xfrm>
            <a:prstGeom prst="rect">
              <a:avLst/>
            </a:prstGeom>
            <a:noFill/>
            <a:ln w="9525">
              <a:noFill/>
              <a:miter lim="800000"/>
              <a:headEnd/>
              <a:tailEnd/>
            </a:ln>
            <a:effectLst/>
          </p:spPr>
          <p:txBody>
            <a:bodyPr wrap="none">
              <a:spAutoFit/>
            </a:bodyPr>
            <a:lstStyle/>
            <a:p>
              <a:r>
                <a:rPr lang="pt-PT" sz="1200">
                  <a:latin typeface="Arial" charset="0"/>
                </a:rPr>
                <a:t>Mathematical simultations, etc.</a:t>
              </a:r>
              <a:endParaRPr lang="en-US" sz="1200">
                <a:latin typeface="Arial" charset="0"/>
              </a:endParaRPr>
            </a:p>
          </p:txBody>
        </p:sp>
      </p:grpSp>
      <p:grpSp>
        <p:nvGrpSpPr>
          <p:cNvPr id="32" name="Group 57"/>
          <p:cNvGrpSpPr>
            <a:grpSpLocks/>
          </p:cNvGrpSpPr>
          <p:nvPr/>
        </p:nvGrpSpPr>
        <p:grpSpPr bwMode="auto">
          <a:xfrm>
            <a:off x="5830888" y="1557338"/>
            <a:ext cx="3313112" cy="2566987"/>
            <a:chOff x="3470" y="1041"/>
            <a:chExt cx="1996" cy="1557"/>
          </a:xfrm>
        </p:grpSpPr>
        <p:graphicFrame>
          <p:nvGraphicFramePr>
            <p:cNvPr id="39" name="Object 42"/>
            <p:cNvGraphicFramePr>
              <a:graphicFrameLocks noChangeAspect="1"/>
            </p:cNvGraphicFramePr>
            <p:nvPr/>
          </p:nvGraphicFramePr>
          <p:xfrm>
            <a:off x="3470" y="1041"/>
            <a:ext cx="1996" cy="1318"/>
          </p:xfrm>
          <a:graphic>
            <a:graphicData uri="http://schemas.openxmlformats.org/presentationml/2006/ole">
              <p:oleObj spid="_x0000_s1026" name="Drawing" r:id="rId9" imgW="8934450" imgH="5133975" progId="">
                <p:embed/>
              </p:oleObj>
            </a:graphicData>
          </a:graphic>
        </p:graphicFrame>
        <p:sp>
          <p:nvSpPr>
            <p:cNvPr id="40" name="Text Box 56"/>
            <p:cNvSpPr txBox="1">
              <a:spLocks noChangeArrowheads="1"/>
            </p:cNvSpPr>
            <p:nvPr/>
          </p:nvSpPr>
          <p:spPr bwMode="auto">
            <a:xfrm>
              <a:off x="4105" y="2432"/>
              <a:ext cx="824" cy="166"/>
            </a:xfrm>
            <a:prstGeom prst="rect">
              <a:avLst/>
            </a:prstGeom>
            <a:noFill/>
            <a:ln w="9525">
              <a:noFill/>
              <a:miter lim="800000"/>
              <a:headEnd/>
              <a:tailEnd/>
            </a:ln>
            <a:effectLst/>
          </p:spPr>
          <p:txBody>
            <a:bodyPr wrap="none">
              <a:spAutoFit/>
            </a:bodyPr>
            <a:lstStyle/>
            <a:p>
              <a:r>
                <a:rPr lang="pt-PT" sz="1200">
                  <a:latin typeface="Arial" charset="0"/>
                </a:rPr>
                <a:t>Statistical models</a:t>
              </a:r>
              <a:endParaRPr lang="en-US" sz="1200">
                <a:latin typeface="Arial" charset="0"/>
              </a:endParaRPr>
            </a:p>
          </p:txBody>
        </p:sp>
      </p:grpSp>
      <p:sp>
        <p:nvSpPr>
          <p:cNvPr id="41" name="Freeform 53"/>
          <p:cNvSpPr>
            <a:spLocks/>
          </p:cNvSpPr>
          <p:nvPr/>
        </p:nvSpPr>
        <p:spPr bwMode="auto">
          <a:xfrm rot="20455836">
            <a:off x="4859338" y="3573463"/>
            <a:ext cx="1212850" cy="722312"/>
          </a:xfrm>
          <a:custGeom>
            <a:avLst/>
            <a:gdLst/>
            <a:ahLst/>
            <a:cxnLst>
              <a:cxn ang="0">
                <a:pos x="861" y="227"/>
              </a:cxn>
              <a:cxn ang="0">
                <a:pos x="317" y="408"/>
              </a:cxn>
              <a:cxn ang="0">
                <a:pos x="0" y="0"/>
              </a:cxn>
            </a:cxnLst>
            <a:rect l="0" t="0" r="r" b="b"/>
            <a:pathLst>
              <a:path w="861" h="446">
                <a:moveTo>
                  <a:pt x="861" y="227"/>
                </a:moveTo>
                <a:cubicBezTo>
                  <a:pt x="660" y="336"/>
                  <a:pt x="460" y="446"/>
                  <a:pt x="317" y="408"/>
                </a:cubicBezTo>
                <a:cubicBezTo>
                  <a:pt x="174" y="370"/>
                  <a:pt x="87" y="185"/>
                  <a:pt x="0" y="0"/>
                </a:cubicBezTo>
              </a:path>
            </a:pathLst>
          </a:custGeom>
          <a:noFill/>
          <a:ln w="9525">
            <a:solidFill>
              <a:schemeClr val="tx1"/>
            </a:solidFill>
            <a:round/>
            <a:headEnd/>
            <a:tailEnd type="triangle" w="med" len="med"/>
          </a:ln>
          <a:effectLst/>
        </p:spPr>
        <p:txBody>
          <a:bodyPr/>
          <a:lstStyle/>
          <a:p>
            <a:endParaRPr lang="en-US"/>
          </a:p>
        </p:txBody>
      </p:sp>
      <p:sp>
        <p:nvSpPr>
          <p:cNvPr id="42" name="Text Box 59"/>
          <p:cNvSpPr txBox="1">
            <a:spLocks noChangeArrowheads="1"/>
          </p:cNvSpPr>
          <p:nvPr/>
        </p:nvSpPr>
        <p:spPr bwMode="auto">
          <a:xfrm>
            <a:off x="2771775" y="5084763"/>
            <a:ext cx="1368425" cy="639762"/>
          </a:xfrm>
          <a:prstGeom prst="rect">
            <a:avLst/>
          </a:prstGeom>
          <a:noFill/>
          <a:ln w="9525">
            <a:noFill/>
            <a:miter lim="800000"/>
            <a:headEnd/>
            <a:tailEnd/>
          </a:ln>
          <a:effectLst/>
        </p:spPr>
        <p:txBody>
          <a:bodyPr>
            <a:spAutoFit/>
          </a:bodyPr>
          <a:lstStyle/>
          <a:p>
            <a:r>
              <a:rPr lang="en-US" sz="1200">
                <a:latin typeface="Arial" charset="0"/>
              </a:rPr>
              <a:t>Conversion to engineering quantities</a:t>
            </a:r>
          </a:p>
        </p:txBody>
      </p:sp>
      <p:sp>
        <p:nvSpPr>
          <p:cNvPr id="43" name="Line 60"/>
          <p:cNvSpPr>
            <a:spLocks noChangeShapeType="1"/>
          </p:cNvSpPr>
          <p:nvPr/>
        </p:nvSpPr>
        <p:spPr bwMode="auto">
          <a:xfrm>
            <a:off x="3059113" y="4652963"/>
            <a:ext cx="73025" cy="360362"/>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 xmlns:p14="http://schemas.microsoft.com/office/powerpoint/2010/main" val="255530808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Structural</a:t>
            </a:r>
            <a:r>
              <a:rPr lang="pt-PT" dirty="0" smtClean="0"/>
              <a:t> </a:t>
            </a:r>
            <a:r>
              <a:rPr lang="pt-PT" dirty="0" err="1" smtClean="0"/>
              <a:t>Safety</a:t>
            </a:r>
            <a:r>
              <a:rPr lang="pt-PT" dirty="0" smtClean="0"/>
              <a:t>: Legal </a:t>
            </a:r>
            <a:r>
              <a:rPr lang="pt-PT" dirty="0" err="1" smtClean="0"/>
              <a:t>Issues</a:t>
            </a:r>
            <a:endParaRPr lang="pt-PT" dirty="0"/>
          </a:p>
        </p:txBody>
      </p:sp>
      <p:sp>
        <p:nvSpPr>
          <p:cNvPr id="3" name="Marcador de Posição de Conteúdo 2"/>
          <p:cNvSpPr>
            <a:spLocks noGrp="1"/>
          </p:cNvSpPr>
          <p:nvPr>
            <p:ph idx="1"/>
          </p:nvPr>
        </p:nvSpPr>
        <p:spPr/>
        <p:txBody>
          <a:bodyPr>
            <a:normAutofit fontScale="25000" lnSpcReduction="20000"/>
          </a:bodyPr>
          <a:lstStyle/>
          <a:p>
            <a:r>
              <a:rPr lang="en-US" sz="11200" dirty="0" smtClean="0"/>
              <a:t>Legal issues regarding the preservation of </a:t>
            </a:r>
            <a:r>
              <a:rPr lang="en-US" sz="11200" dirty="0"/>
              <a:t>acquired data </a:t>
            </a:r>
            <a:endParaRPr lang="en-US" sz="11200" dirty="0" smtClean="0"/>
          </a:p>
          <a:p>
            <a:pPr lvl="1"/>
            <a:endParaRPr lang="en-US" sz="4000" dirty="0" smtClean="0"/>
          </a:p>
          <a:p>
            <a:pPr lvl="1">
              <a:lnSpc>
                <a:spcPct val="120000"/>
              </a:lnSpc>
              <a:spcBef>
                <a:spcPts val="0"/>
              </a:spcBef>
            </a:pPr>
            <a:r>
              <a:rPr lang="en-US" sz="9600" dirty="0" smtClean="0"/>
              <a:t>General Compliance: contracts, service level agreements, etc. </a:t>
            </a:r>
          </a:p>
          <a:p>
            <a:pPr lvl="1">
              <a:lnSpc>
                <a:spcPct val="120000"/>
              </a:lnSpc>
              <a:spcBef>
                <a:spcPts val="0"/>
              </a:spcBef>
            </a:pPr>
            <a:r>
              <a:rPr lang="en-US" sz="9600" dirty="0" smtClean="0"/>
              <a:t>Special Monitoring Obligations (National Law)</a:t>
            </a:r>
          </a:p>
          <a:p>
            <a:pPr lvl="1">
              <a:lnSpc>
                <a:spcPct val="120000"/>
              </a:lnSpc>
              <a:spcBef>
                <a:spcPts val="0"/>
              </a:spcBef>
            </a:pPr>
            <a:r>
              <a:rPr lang="en-US" sz="9600" dirty="0" smtClean="0"/>
              <a:t>General liability law (National Law)</a:t>
            </a:r>
          </a:p>
          <a:p>
            <a:pPr lvl="1">
              <a:lnSpc>
                <a:spcPct val="120000"/>
              </a:lnSpc>
              <a:spcBef>
                <a:spcPts val="0"/>
              </a:spcBef>
            </a:pPr>
            <a:r>
              <a:rPr lang="en-US" sz="9600" dirty="0" smtClean="0"/>
              <a:t>Data Protection Issues, if acquired data = personal data (data contains information regarding a data subject)</a:t>
            </a:r>
          </a:p>
          <a:p>
            <a:pPr marL="342900" lvl="1" indent="-342900">
              <a:buClr>
                <a:schemeClr val="accent1"/>
              </a:buClr>
            </a:pPr>
            <a:r>
              <a:rPr lang="en-US" sz="11200" dirty="0" smtClean="0"/>
              <a:t>Legal issues regarding the preservation of the </a:t>
            </a:r>
            <a:r>
              <a:rPr lang="en-GB" sz="11200" dirty="0" smtClean="0"/>
              <a:t>analysing</a:t>
            </a:r>
            <a:r>
              <a:rPr lang="en-US" sz="11200" dirty="0" smtClean="0"/>
              <a:t> system/software</a:t>
            </a:r>
          </a:p>
          <a:p>
            <a:pPr lvl="1">
              <a:lnSpc>
                <a:spcPct val="120000"/>
              </a:lnSpc>
              <a:spcBef>
                <a:spcPts val="0"/>
              </a:spcBef>
            </a:pPr>
            <a:r>
              <a:rPr lang="en-US" sz="9600" dirty="0" smtClean="0"/>
              <a:t>Copyright issues regarding the preserved software and databases</a:t>
            </a:r>
          </a:p>
          <a:p>
            <a:pPr marL="342900" lvl="1" indent="-342900">
              <a:buClr>
                <a:schemeClr val="accent1"/>
              </a:buClr>
            </a:pPr>
            <a:endParaRPr lang="en-US" sz="11200" dirty="0" smtClean="0"/>
          </a:p>
          <a:p>
            <a:pPr marL="457200" lvl="1" indent="0">
              <a:buNone/>
            </a:pPr>
            <a:endParaRPr lang="en-US" sz="4800" dirty="0" smtClean="0"/>
          </a:p>
          <a:p>
            <a:endParaRPr lang="en-US" dirty="0" smtClean="0"/>
          </a:p>
          <a:p>
            <a:pPr marL="457200" lvl="1" indent="0">
              <a:buNone/>
            </a:pPr>
            <a:r>
              <a:rPr lang="en-US" dirty="0" smtClean="0"/>
              <a:t>	</a:t>
            </a:r>
          </a:p>
          <a:p>
            <a:pPr lvl="1"/>
            <a:endParaRPr lang="en-US" dirty="0" smtClean="0"/>
          </a:p>
          <a:p>
            <a:pPr lvl="1"/>
            <a:endParaRPr lang="en-US" dirty="0" smtClean="0"/>
          </a:p>
          <a:p>
            <a:endParaRPr lang="pt-PT" dirty="0"/>
          </a:p>
        </p:txBody>
      </p:sp>
      <p:sp>
        <p:nvSpPr>
          <p:cNvPr id="4" name="Marcador de Posição da Data 3"/>
          <p:cNvSpPr>
            <a:spLocks noGrp="1"/>
          </p:cNvSpPr>
          <p:nvPr>
            <p:ph type="dt" sz="half" idx="10"/>
          </p:nvPr>
        </p:nvSpPr>
        <p:spPr/>
        <p:txBody>
          <a:bodyPr/>
          <a:lstStyle/>
          <a:p>
            <a:fld id="{148B98BA-C43E-4562-8CE7-4211D87C9E02}" type="datetime3">
              <a:rPr lang="en-US" smtClean="0"/>
              <a:pPr/>
              <a:t>7 November 2012</a:t>
            </a:fld>
            <a:endParaRPr lang="en-GB" dirty="0"/>
          </a:p>
        </p:txBody>
      </p:sp>
      <p:sp>
        <p:nvSpPr>
          <p:cNvPr id="5" name="Marcador de Posição do Rodapé 4"/>
          <p:cNvSpPr>
            <a:spLocks noGrp="1"/>
          </p:cNvSpPr>
          <p:nvPr>
            <p:ph type="ftr" sz="quarter" idx="11"/>
          </p:nvPr>
        </p:nvSpPr>
        <p:spPr/>
        <p:txBody>
          <a:bodyPr/>
          <a:lstStyle/>
          <a:p>
            <a:r>
              <a:rPr lang="en-GB" smtClean="0"/>
              <a:t>timbusproject.net © 2011</a:t>
            </a:r>
            <a:endParaRPr lang="en-GB" dirty="0" smtClean="0"/>
          </a:p>
        </p:txBody>
      </p:sp>
      <p:sp>
        <p:nvSpPr>
          <p:cNvPr id="6" name="Marcador de Posição do Número do Diapositivo 5"/>
          <p:cNvSpPr>
            <a:spLocks noGrp="1"/>
          </p:cNvSpPr>
          <p:nvPr>
            <p:ph type="sldNum" sz="quarter" idx="12"/>
          </p:nvPr>
        </p:nvSpPr>
        <p:spPr/>
        <p:txBody>
          <a:bodyPr/>
          <a:lstStyle/>
          <a:p>
            <a:fld id="{1AF2269C-3E55-4721-B754-F6B5A2C2A0F6}" type="slidenum">
              <a:rPr lang="en-GB" smtClean="0"/>
              <a:pPr/>
              <a:t>13</a:t>
            </a:fld>
            <a:endParaRPr lang="en-GB" dirty="0"/>
          </a:p>
        </p:txBody>
      </p:sp>
    </p:spTree>
    <p:extLst>
      <p:ext uri="{BB962C8B-B14F-4D97-AF65-F5344CB8AC3E}">
        <p14:creationId xmlns:p14="http://schemas.microsoft.com/office/powerpoint/2010/main" xmlns="" val="158660045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itle 1"/>
          <p:cNvSpPr>
            <a:spLocks noGrp="1"/>
          </p:cNvSpPr>
          <p:nvPr>
            <p:ph type="title"/>
          </p:nvPr>
        </p:nvSpPr>
        <p:spPr/>
        <p:txBody>
          <a:bodyPr/>
          <a:lstStyle/>
          <a:p>
            <a:pPr eaLnBrk="1" hangingPunct="1"/>
            <a:r>
              <a:rPr lang="en-GB" sz="3000" dirty="0" smtClean="0"/>
              <a:t>Use Case: High-Energy </a:t>
            </a:r>
            <a:r>
              <a:rPr lang="en-GB" sz="3000" dirty="0" smtClean="0"/>
              <a:t>Physics (LIP)</a:t>
            </a:r>
            <a:endParaRPr lang="en-GB" sz="3000" dirty="0" smtClean="0"/>
          </a:p>
        </p:txBody>
      </p:sp>
      <p:sp>
        <p:nvSpPr>
          <p:cNvPr id="13" name="Inhaltsplatzhalter 1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fld id="{F410BAF3-4263-4430-AB96-5CE88A8D8D18}" type="datetime3">
              <a:rPr lang="en-US"/>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50DBD5C-3FAC-431B-912E-1CE80CCE217D}" type="slidenum">
              <a:rPr lang="en-GB"/>
              <a:pPr>
                <a:defRPr/>
              </a:pPr>
              <a:t>14</a:t>
            </a:fld>
            <a:endParaRPr lang="en-GB" dirty="0"/>
          </a:p>
        </p:txBody>
      </p:sp>
      <p:sp>
        <p:nvSpPr>
          <p:cNvPr id="9" name="Rectangle 8"/>
          <p:cNvSpPr/>
          <p:nvPr/>
        </p:nvSpPr>
        <p:spPr>
          <a:xfrm>
            <a:off x="2268538" y="4432300"/>
            <a:ext cx="6875462" cy="2416175"/>
          </a:xfrm>
          <a:prstGeom prst="rect">
            <a:avLst/>
          </a:prstGeom>
          <a:solidFill>
            <a:schemeClr val="bg1">
              <a:lumMod val="95000"/>
            </a:schemeClr>
          </a:solidFill>
        </p:spPr>
        <p:txBody>
          <a:bodyPr>
            <a:spAutoFit/>
          </a:bodyPr>
          <a:lstStyle/>
          <a:p>
            <a:pPr marL="342900" indent="-342900" algn="just">
              <a:spcBef>
                <a:spcPct val="20000"/>
              </a:spcBef>
              <a:buClr>
                <a:schemeClr val="accent5"/>
              </a:buClr>
              <a:defRPr/>
            </a:pPr>
            <a:endParaRPr lang="en-GB" sz="1600" b="1" dirty="0">
              <a:latin typeface="+mn-lt"/>
              <a:cs typeface="+mn-cs"/>
            </a:endParaRPr>
          </a:p>
          <a:p>
            <a:pPr marL="800100" lvl="2" indent="-342900" algn="just">
              <a:spcBef>
                <a:spcPct val="20000"/>
              </a:spcBef>
              <a:buClr>
                <a:schemeClr val="accent5"/>
              </a:buClr>
              <a:buFont typeface="Wingdings" pitchFamily="2" charset="2"/>
              <a:buChar char="§"/>
              <a:defRPr/>
            </a:pPr>
            <a:r>
              <a:rPr lang="en-GB" sz="1600" dirty="0">
                <a:latin typeface="+mn-lt"/>
                <a:cs typeface="+mn-cs"/>
              </a:rPr>
              <a:t>Definition and requirements specification for long-term mathematical simulation and data analysis of large Particle Physics Experiment.</a:t>
            </a:r>
          </a:p>
          <a:p>
            <a:pPr marL="800100" lvl="2" indent="-342900" algn="just">
              <a:spcBef>
                <a:spcPct val="20000"/>
              </a:spcBef>
              <a:buClr>
                <a:schemeClr val="accent5"/>
              </a:buClr>
              <a:buFont typeface="Wingdings" pitchFamily="2" charset="2"/>
              <a:buChar char="§"/>
              <a:defRPr/>
            </a:pPr>
            <a:r>
              <a:rPr lang="en-US" sz="1600" dirty="0">
                <a:latin typeface="+mn-lt"/>
                <a:cs typeface="+mn-cs"/>
              </a:rPr>
              <a:t>Processes involved in the local analysis of experimental data by researchers</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defined and requirements for DP provided</a:t>
            </a:r>
          </a:p>
          <a:p>
            <a:pPr marL="800100" lvl="2" indent="-342900" algn="just">
              <a:spcBef>
                <a:spcPct val="20000"/>
              </a:spcBef>
              <a:buClr>
                <a:schemeClr val="accent5"/>
              </a:buClr>
              <a:defRPr/>
            </a:pPr>
            <a:endParaRPr lang="en-GB" sz="1400" dirty="0">
              <a:latin typeface="+mn-lt"/>
              <a:cs typeface="+mn-cs"/>
            </a:endParaRPr>
          </a:p>
          <a:p>
            <a:pPr marL="342900" indent="-342900" algn="just">
              <a:spcBef>
                <a:spcPct val="20000"/>
              </a:spcBef>
              <a:buClr>
                <a:schemeClr val="accent5"/>
              </a:buClr>
              <a:defRPr/>
            </a:pPr>
            <a:endParaRPr lang="en-GB" sz="1050" dirty="0"/>
          </a:p>
        </p:txBody>
      </p:sp>
      <p:pic>
        <p:nvPicPr>
          <p:cNvPr id="18439" name="Picture 3" descr="C:\Users\I045894\AppData\Local\Microsoft\Windows\Temporary Internet Files\Content.Outlook\E016BGCE\WP9 (2).png"/>
          <p:cNvPicPr>
            <a:picLocks noChangeAspect="1" noChangeArrowheads="1"/>
          </p:cNvPicPr>
          <p:nvPr/>
        </p:nvPicPr>
        <p:blipFill>
          <a:blip r:embed="rId3" cstate="print"/>
          <a:srcRect/>
          <a:stretch>
            <a:fillRect/>
          </a:stretch>
        </p:blipFill>
        <p:spPr bwMode="auto">
          <a:xfrm>
            <a:off x="323850" y="1196975"/>
            <a:ext cx="7704138" cy="3240088"/>
          </a:xfrm>
          <a:prstGeom prst="rect">
            <a:avLst/>
          </a:prstGeom>
          <a:noFill/>
          <a:ln w="9525">
            <a:solidFill>
              <a:schemeClr val="tx1"/>
            </a:solidFill>
            <a:miter lim="800000"/>
            <a:headEnd/>
            <a:tailEnd/>
          </a:ln>
        </p:spPr>
      </p:pic>
      <p:grpSp>
        <p:nvGrpSpPr>
          <p:cNvPr id="2" name="Group 9"/>
          <p:cNvGrpSpPr/>
          <p:nvPr/>
        </p:nvGrpSpPr>
        <p:grpSpPr>
          <a:xfrm>
            <a:off x="130548" y="4847362"/>
            <a:ext cx="2929285" cy="1461959"/>
            <a:chOff x="2603809" y="3072329"/>
            <a:chExt cx="2929285" cy="1461959"/>
          </a:xfrm>
          <a:solidFill>
            <a:schemeClr val="accent2">
              <a:lumMod val="75000"/>
            </a:schemeClr>
          </a:solidFill>
        </p:grpSpPr>
        <p:sp>
          <p:nvSpPr>
            <p:cNvPr id="11" name="Rounded Rectangle 10"/>
            <p:cNvSpPr/>
            <p:nvPr/>
          </p:nvSpPr>
          <p:spPr>
            <a:xfrm>
              <a:off x="2603809" y="3072329"/>
              <a:ext cx="2929285" cy="1461959"/>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2675176" y="3143696"/>
              <a:ext cx="2786551" cy="1319225"/>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GB" sz="2000" dirty="0" err="1"/>
                <a:t>eScience</a:t>
              </a:r>
              <a:r>
                <a:rPr lang="en-GB" sz="2000" dirty="0"/>
                <a:t> and Mathematical Simulations</a:t>
              </a:r>
              <a:endParaRPr lang="en-US" sz="2000" dirty="0"/>
            </a:p>
          </p:txBody>
        </p:sp>
      </p:gr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High-Energy Physics</a:t>
            </a:r>
            <a:endParaRPr lang="en-GB" dirty="0"/>
          </a:p>
        </p:txBody>
      </p:sp>
      <p:sp>
        <p:nvSpPr>
          <p:cNvPr id="3" name="Marcador de Posição de Conteúdo 2"/>
          <p:cNvSpPr>
            <a:spLocks noGrp="1"/>
          </p:cNvSpPr>
          <p:nvPr>
            <p:ph idx="1"/>
          </p:nvPr>
        </p:nvSpPr>
        <p:spPr/>
        <p:txBody>
          <a:bodyPr>
            <a:normAutofit fontScale="92500"/>
          </a:bodyPr>
          <a:lstStyle/>
          <a:p>
            <a:r>
              <a:rPr lang="en-GB" dirty="0" smtClean="0"/>
              <a:t>Data resulting from large experiments is taken by researchers of participating institutions</a:t>
            </a:r>
          </a:p>
          <a:p>
            <a:pPr lvl="1"/>
            <a:r>
              <a:rPr lang="en-GB" dirty="0" smtClean="0"/>
              <a:t>undertake local analysis of data</a:t>
            </a:r>
          </a:p>
          <a:p>
            <a:pPr>
              <a:buFont typeface="Arial" pitchFamily="34" charset="0"/>
              <a:buChar char="•"/>
            </a:pPr>
            <a:r>
              <a:rPr lang="en-GB" dirty="0" smtClean="0">
                <a:latin typeface="Arial" pitchFamily="34" charset="0"/>
                <a:cs typeface="Arial" pitchFamily="34" charset="0"/>
              </a:rPr>
              <a:t>Use several tools</a:t>
            </a:r>
          </a:p>
          <a:p>
            <a:pPr lvl="1">
              <a:buFont typeface="Arial" pitchFamily="34" charset="0"/>
              <a:buChar char="•"/>
            </a:pPr>
            <a:r>
              <a:rPr lang="en-GB" dirty="0" smtClean="0">
                <a:latin typeface="Arial" pitchFamily="34" charset="0"/>
                <a:cs typeface="Arial" pitchFamily="34" charset="0"/>
              </a:rPr>
              <a:t>Experiment specific data processing software (possibly with its own software modules developed by himself)</a:t>
            </a:r>
          </a:p>
          <a:p>
            <a:pPr lvl="1">
              <a:buFont typeface="Arial" pitchFamily="34" charset="0"/>
              <a:buChar char="•"/>
            </a:pPr>
            <a:r>
              <a:rPr lang="en-GB" dirty="0" smtClean="0">
                <a:latin typeface="Arial" pitchFamily="34" charset="0"/>
                <a:cs typeface="Arial" pitchFamily="34" charset="0"/>
              </a:rPr>
              <a:t>Data analysis tools (e.g. ROOT; quite “standard” in HEP)</a:t>
            </a:r>
          </a:p>
          <a:p>
            <a:pPr lvl="1">
              <a:buFont typeface="Arial" pitchFamily="34" charset="0"/>
              <a:buChar char="•"/>
            </a:pPr>
            <a:r>
              <a:rPr lang="en-GB" dirty="0" smtClean="0">
                <a:latin typeface="Arial" pitchFamily="34" charset="0"/>
                <a:cs typeface="Arial" pitchFamily="34" charset="0"/>
              </a:rPr>
              <a:t>Eventually may use simulation software to simulate physics processes for comparison</a:t>
            </a:r>
          </a:p>
          <a:p>
            <a:pPr lvl="1">
              <a:buFont typeface="Arial" pitchFamily="34" charset="0"/>
              <a:buChar char="•"/>
            </a:pPr>
            <a:r>
              <a:rPr lang="en-GB" dirty="0" smtClean="0">
                <a:latin typeface="Arial" pitchFamily="34" charset="0"/>
                <a:cs typeface="Arial" pitchFamily="34" charset="0"/>
              </a:rPr>
              <a:t>Many scripts…</a:t>
            </a:r>
          </a:p>
          <a:p>
            <a:pPr>
              <a:buFont typeface="Arial" pitchFamily="34" charset="0"/>
              <a:buChar char="•"/>
            </a:pPr>
            <a:r>
              <a:rPr lang="en-GB" dirty="0" smtClean="0">
                <a:latin typeface="Arial" pitchFamily="34" charset="0"/>
                <a:cs typeface="Arial" pitchFamily="34" charset="0"/>
              </a:rPr>
              <a:t>Graphics/tables are produced &amp; a paper is written</a:t>
            </a:r>
            <a:endParaRPr lang="en-GB" dirty="0"/>
          </a:p>
        </p:txBody>
      </p:sp>
      <p:sp>
        <p:nvSpPr>
          <p:cNvPr id="4" name="Marcador de Posição da Data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Marcador de Posição do Rodapé 4"/>
          <p:cNvSpPr>
            <a:spLocks noGrp="1"/>
          </p:cNvSpPr>
          <p:nvPr>
            <p:ph type="ftr" sz="quarter" idx="11"/>
          </p:nvPr>
        </p:nvSpPr>
        <p:spPr/>
        <p:txBody>
          <a:bodyPr/>
          <a:lstStyle/>
          <a:p>
            <a:r>
              <a:rPr lang="en-GB" smtClean="0"/>
              <a:t>timbusproject.net © 2011</a:t>
            </a:r>
            <a:endParaRPr lang="en-GB" dirty="0" smtClean="0"/>
          </a:p>
        </p:txBody>
      </p:sp>
      <p:sp>
        <p:nvSpPr>
          <p:cNvPr id="6" name="Marcador de Posição do Número do Diapositivo 5"/>
          <p:cNvSpPr>
            <a:spLocks noGrp="1"/>
          </p:cNvSpPr>
          <p:nvPr>
            <p:ph type="sldNum" sz="quarter" idx="12"/>
          </p:nvPr>
        </p:nvSpPr>
        <p:spPr/>
        <p:txBody>
          <a:bodyPr/>
          <a:lstStyle/>
          <a:p>
            <a:fld id="{1AF2269C-3E55-4721-B754-F6B5A2C2A0F6}" type="slidenum">
              <a:rPr lang="en-GB" smtClean="0"/>
              <a:pPr/>
              <a:t>15</a:t>
            </a:fld>
            <a:endParaRPr lang="en-GB" dirty="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latin typeface="Arial" pitchFamily="34" charset="0"/>
                <a:cs typeface="Arial" pitchFamily="34" charset="0"/>
              </a:rPr>
              <a:t>The Need for Preservation</a:t>
            </a:r>
            <a:endParaRPr lang="pt-PT" dirty="0">
              <a:latin typeface="Arial" pitchFamily="34" charset="0"/>
              <a:cs typeface="Arial" pitchFamily="34" charset="0"/>
            </a:endParaRPr>
          </a:p>
        </p:txBody>
      </p:sp>
      <p:sp>
        <p:nvSpPr>
          <p:cNvPr id="3" name="Content Placeholder 2"/>
          <p:cNvSpPr>
            <a:spLocks noGrp="1"/>
          </p:cNvSpPr>
          <p:nvPr>
            <p:ph idx="1"/>
          </p:nvPr>
        </p:nvSpPr>
        <p:spPr/>
        <p:txBody>
          <a:bodyPr>
            <a:normAutofit fontScale="25000" lnSpcReduction="20000"/>
          </a:bodyPr>
          <a:lstStyle/>
          <a:p>
            <a:pPr>
              <a:buFont typeface="Arial" pitchFamily="34" charset="0"/>
              <a:buChar char="•"/>
            </a:pPr>
            <a:r>
              <a:rPr lang="en-US" sz="11200" dirty="0" smtClean="0"/>
              <a:t>Wrongly thought that potential of data and results produced by experiment is exhausted within the lifetime of the collaboration</a:t>
            </a:r>
          </a:p>
          <a:p>
            <a:pPr>
              <a:buFont typeface="Arial" pitchFamily="34" charset="0"/>
              <a:buChar char="•"/>
            </a:pPr>
            <a:endParaRPr lang="en-GB" sz="11200" dirty="0" smtClean="0"/>
          </a:p>
          <a:p>
            <a:pPr>
              <a:buFont typeface="Arial" pitchFamily="34" charset="0"/>
              <a:buChar char="•"/>
            </a:pPr>
            <a:r>
              <a:rPr lang="en-GB" sz="11200" dirty="0" smtClean="0"/>
              <a:t>Data produced by the experiments is so rich that it takes many years to be “fully” exploited</a:t>
            </a:r>
          </a:p>
          <a:p>
            <a:pPr lvl="1">
              <a:buFont typeface="Arial" pitchFamily="34" charset="0"/>
              <a:buChar char="•"/>
            </a:pPr>
            <a:r>
              <a:rPr lang="en-GB" sz="9600" dirty="0" smtClean="0">
                <a:latin typeface="Arial" pitchFamily="34" charset="0"/>
                <a:cs typeface="Arial" pitchFamily="34" charset="0"/>
              </a:rPr>
              <a:t>Even after that the data can still be very useful</a:t>
            </a:r>
          </a:p>
          <a:p>
            <a:pPr>
              <a:buFont typeface="Arial" pitchFamily="34" charset="0"/>
              <a:buChar char="•"/>
            </a:pPr>
            <a:endParaRPr lang="en-GB" sz="11200" dirty="0" smtClean="0"/>
          </a:p>
          <a:p>
            <a:pPr>
              <a:buFont typeface="Arial" pitchFamily="34" charset="0"/>
              <a:buChar char="•"/>
            </a:pPr>
            <a:r>
              <a:rPr lang="en-GB" sz="11200" dirty="0" smtClean="0"/>
              <a:t>The data produced by an experiment is unique and if lost cannot be reproduced</a:t>
            </a:r>
          </a:p>
          <a:p>
            <a:pPr lvl="1">
              <a:buFont typeface="Arial" pitchFamily="34" charset="0"/>
              <a:buChar char="•"/>
            </a:pPr>
            <a:r>
              <a:rPr lang="en-GB" sz="9600" dirty="0" smtClean="0">
                <a:latin typeface="Arial" pitchFamily="34" charset="0"/>
                <a:cs typeface="Arial" pitchFamily="34" charset="0"/>
              </a:rPr>
              <a:t>Need to preserve the overall context of the experiment, including all the steps taken</a:t>
            </a:r>
          </a:p>
          <a:p>
            <a:pPr lvl="1">
              <a:buFont typeface="Arial" pitchFamily="34" charset="0"/>
              <a:buChar char="•"/>
            </a:pPr>
            <a:endParaRPr lang="en-GB" sz="9600" dirty="0" smtClean="0">
              <a:latin typeface="Arial" pitchFamily="34" charset="0"/>
              <a:cs typeface="Arial" pitchFamily="34" charset="0"/>
            </a:endParaRPr>
          </a:p>
          <a:p>
            <a:pPr lvl="1">
              <a:buFont typeface="Arial" pitchFamily="34" charset="0"/>
              <a:buChar char="•"/>
            </a:pPr>
            <a:endParaRPr lang="en-GB" sz="5000" dirty="0" smtClean="0">
              <a:latin typeface="Arial" pitchFamily="34" charset="0"/>
              <a:cs typeface="Arial" pitchFamily="34" charset="0"/>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p:txBody>
          <a:bodyPr/>
          <a:lstStyle/>
          <a:p>
            <a:pPr eaLnBrk="1" hangingPunct="1"/>
            <a:r>
              <a:rPr lang="en-GB" sz="3000" dirty="0" smtClean="0"/>
              <a:t>Use Case: Service-based process</a:t>
            </a:r>
          </a:p>
        </p:txBody>
      </p:sp>
      <p:sp>
        <p:nvSpPr>
          <p:cNvPr id="4" name="Date Placeholder 3"/>
          <p:cNvSpPr>
            <a:spLocks noGrp="1"/>
          </p:cNvSpPr>
          <p:nvPr>
            <p:ph type="dt" sz="half" idx="10"/>
          </p:nvPr>
        </p:nvSpPr>
        <p:spPr/>
        <p:txBody>
          <a:bodyPr/>
          <a:lstStyle/>
          <a:p>
            <a:pPr>
              <a:defRPr/>
            </a:pPr>
            <a:fld id="{F410BAF3-4263-4430-AB96-5CE88A8D8D18}" type="datetime3">
              <a:rPr lang="en-US"/>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C1AEC184-4D64-4B87-BDE1-9ECB1EB7573C}" type="slidenum">
              <a:rPr lang="en-GB"/>
              <a:pPr>
                <a:defRPr/>
              </a:pPr>
              <a:t>17</a:t>
            </a:fld>
            <a:endParaRPr lang="en-GB" dirty="0"/>
          </a:p>
        </p:txBody>
      </p:sp>
      <p:grpSp>
        <p:nvGrpSpPr>
          <p:cNvPr id="2" name="Group 127"/>
          <p:cNvGrpSpPr>
            <a:grpSpLocks/>
          </p:cNvGrpSpPr>
          <p:nvPr/>
        </p:nvGrpSpPr>
        <p:grpSpPr bwMode="auto">
          <a:xfrm>
            <a:off x="2301875" y="1268413"/>
            <a:ext cx="4718050" cy="3529012"/>
            <a:chOff x="2301205" y="1268760"/>
            <a:chExt cx="4791075" cy="4291012"/>
          </a:xfrm>
        </p:grpSpPr>
        <p:sp>
          <p:nvSpPr>
            <p:cNvPr id="16394" name="Rectangle 60"/>
            <p:cNvSpPr>
              <a:spLocks noChangeArrowheads="1"/>
            </p:cNvSpPr>
            <p:nvPr/>
          </p:nvSpPr>
          <p:spPr bwMode="gray">
            <a:xfrm>
              <a:off x="4852317" y="3502372"/>
              <a:ext cx="2138363" cy="1585913"/>
            </a:xfrm>
            <a:prstGeom prst="rect">
              <a:avLst/>
            </a:prstGeom>
            <a:noFill/>
            <a:ln w="12700" algn="ctr">
              <a:noFill/>
              <a:miter lim="800000"/>
              <a:headEnd/>
              <a:tailEnd/>
            </a:ln>
          </p:spPr>
          <p:txBody>
            <a:bodyPr lIns="0" tIns="0" rIns="0" bIns="0"/>
            <a:lstStyle/>
            <a:p>
              <a:pPr marL="184150" lvl="1" indent="-182563">
                <a:spcBef>
                  <a:spcPct val="25000"/>
                </a:spcBef>
              </a:pPr>
              <a:endParaRPr lang="de-DE" sz="1400">
                <a:solidFill>
                  <a:srgbClr val="000000"/>
                </a:solidFill>
              </a:endParaRPr>
            </a:p>
            <a:p>
              <a:pPr marL="184150" lvl="1" indent="-182563">
                <a:spcBef>
                  <a:spcPct val="25000"/>
                </a:spcBef>
              </a:pPr>
              <a:endParaRPr lang="en-US" sz="1400">
                <a:solidFill>
                  <a:srgbClr val="000000"/>
                </a:solidFill>
              </a:endParaRPr>
            </a:p>
          </p:txBody>
        </p:sp>
        <p:sp>
          <p:nvSpPr>
            <p:cNvPr id="16395" name="AutoShape 7"/>
            <p:cNvSpPr>
              <a:spLocks noChangeArrowheads="1"/>
            </p:cNvSpPr>
            <p:nvPr/>
          </p:nvSpPr>
          <p:spPr bwMode="ltGray">
            <a:xfrm>
              <a:off x="2342480" y="1268760"/>
              <a:ext cx="4749800" cy="1171575"/>
            </a:xfrm>
            <a:prstGeom prst="roundRect">
              <a:avLst>
                <a:gd name="adj" fmla="val 16769"/>
              </a:avLst>
            </a:prstGeom>
            <a:gradFill rotWithShape="1">
              <a:gsLst>
                <a:gs pos="0">
                  <a:srgbClr val="97B8DD"/>
                </a:gs>
                <a:gs pos="100000">
                  <a:srgbClr val="487AB2"/>
                </a:gs>
              </a:gsLst>
              <a:lin ang="2700000" scaled="1"/>
            </a:gradFill>
            <a:ln w="12700" algn="ctr">
              <a:solidFill>
                <a:srgbClr val="C6C6C6"/>
              </a:solidFill>
              <a:round/>
              <a:headEnd/>
              <a:tailEnd/>
            </a:ln>
            <a:effectLst>
              <a:prstShdw prst="shdw17" dist="17961" dir="2700000">
                <a:srgbClr val="777777"/>
              </a:prstShdw>
            </a:effectLst>
          </p:spPr>
          <p:txBody>
            <a:bodyPr wrap="none" lIns="108000" tIns="0" rIns="0" bIns="0"/>
            <a:lstStyle/>
            <a:p>
              <a:pPr algn="ctr">
                <a:spcBef>
                  <a:spcPct val="75000"/>
                </a:spcBef>
                <a:buClr>
                  <a:srgbClr val="777777"/>
                </a:buClr>
                <a:buFont typeface="Wingdings" pitchFamily="2" charset="2"/>
                <a:buNone/>
              </a:pPr>
              <a:r>
                <a:rPr lang="en-US" sz="1600" b="1">
                  <a:solidFill>
                    <a:schemeClr val="bg1"/>
                  </a:solidFill>
                </a:rPr>
                <a:t>Business Process</a:t>
              </a:r>
              <a:endParaRPr lang="en-US" sz="800" b="1">
                <a:solidFill>
                  <a:schemeClr val="bg1"/>
                </a:solidFill>
              </a:endParaRPr>
            </a:p>
          </p:txBody>
        </p:sp>
        <p:grpSp>
          <p:nvGrpSpPr>
            <p:cNvPr id="3" name="AutoShape 17"/>
            <p:cNvGrpSpPr>
              <a:grpSpLocks/>
            </p:cNvGrpSpPr>
            <p:nvPr/>
          </p:nvGrpSpPr>
          <p:grpSpPr bwMode="auto">
            <a:xfrm>
              <a:off x="3679155" y="1854547"/>
              <a:ext cx="1279525" cy="585788"/>
              <a:chOff x="937" y="1079"/>
              <a:chExt cx="680" cy="323"/>
            </a:xfrm>
          </p:grpSpPr>
          <p:pic>
            <p:nvPicPr>
              <p:cNvPr id="16455" name="AutoShape 17"/>
              <p:cNvPicPr>
                <a:picLocks noChangeArrowheads="1"/>
              </p:cNvPicPr>
              <p:nvPr/>
            </p:nvPicPr>
            <p:blipFill>
              <a:blip r:embed="rId3" cstate="print"/>
              <a:srcRect/>
              <a:stretch>
                <a:fillRect/>
              </a:stretch>
            </p:blipFill>
            <p:spPr bwMode="white">
              <a:xfrm>
                <a:off x="937" y="1079"/>
                <a:ext cx="680" cy="323"/>
              </a:xfrm>
              <a:prstGeom prst="rect">
                <a:avLst/>
              </a:prstGeom>
              <a:noFill/>
              <a:ln w="9525">
                <a:noFill/>
                <a:miter lim="800000"/>
                <a:headEnd/>
                <a:tailEnd/>
              </a:ln>
            </p:spPr>
          </p:pic>
          <p:sp>
            <p:nvSpPr>
              <p:cNvPr id="16456" name="Text Box 8"/>
              <p:cNvSpPr txBox="1">
                <a:spLocks noChangeArrowheads="1"/>
              </p:cNvSpPr>
              <p:nvPr/>
            </p:nvSpPr>
            <p:spPr bwMode="auto">
              <a:xfrm rot="10800000">
                <a:off x="1062" y="1105"/>
                <a:ext cx="395" cy="237"/>
              </a:xfrm>
              <a:prstGeom prst="rect">
                <a:avLst/>
              </a:prstGeom>
              <a:noFill/>
              <a:ln w="9525">
                <a:noFill/>
                <a:miter lim="800000"/>
                <a:headEnd/>
                <a:tailEnd/>
              </a:ln>
            </p:spPr>
            <p:txBody>
              <a:bodyPr rot="10800000" wrap="none" lIns="90000" tIns="46800" rIns="90000" bIns="46800" anchor="ctr"/>
              <a:lstStyle/>
              <a:p>
                <a:pPr algn="ctr">
                  <a:buClr>
                    <a:schemeClr val="accent1"/>
                  </a:buClr>
                  <a:buSzPct val="80000"/>
                  <a:buFont typeface="Wingdings" pitchFamily="2" charset="2"/>
                  <a:buNone/>
                </a:pPr>
                <a:endParaRPr lang="en-US" sz="1600">
                  <a:solidFill>
                    <a:schemeClr val="bg1"/>
                  </a:solidFill>
                </a:endParaRPr>
              </a:p>
            </p:txBody>
          </p:sp>
        </p:grpSp>
        <p:grpSp>
          <p:nvGrpSpPr>
            <p:cNvPr id="7" name="AutoShape 17"/>
            <p:cNvGrpSpPr>
              <a:grpSpLocks/>
            </p:cNvGrpSpPr>
            <p:nvPr/>
          </p:nvGrpSpPr>
          <p:grpSpPr bwMode="auto">
            <a:xfrm>
              <a:off x="2675855" y="1854547"/>
              <a:ext cx="1271587" cy="585788"/>
              <a:chOff x="403" y="1079"/>
              <a:chExt cx="676" cy="323"/>
            </a:xfrm>
          </p:grpSpPr>
          <p:pic>
            <p:nvPicPr>
              <p:cNvPr id="16453" name="AutoShape 17"/>
              <p:cNvPicPr>
                <a:picLocks noChangeArrowheads="1"/>
              </p:cNvPicPr>
              <p:nvPr/>
            </p:nvPicPr>
            <p:blipFill>
              <a:blip r:embed="rId4" cstate="print"/>
              <a:srcRect/>
              <a:stretch>
                <a:fillRect/>
              </a:stretch>
            </p:blipFill>
            <p:spPr bwMode="white">
              <a:xfrm>
                <a:off x="403" y="1079"/>
                <a:ext cx="676" cy="323"/>
              </a:xfrm>
              <a:prstGeom prst="rect">
                <a:avLst/>
              </a:prstGeom>
              <a:noFill/>
              <a:ln w="9525">
                <a:noFill/>
                <a:miter lim="800000"/>
                <a:headEnd/>
                <a:tailEnd/>
              </a:ln>
            </p:spPr>
          </p:pic>
          <p:sp>
            <p:nvSpPr>
              <p:cNvPr id="16454" name="Text Box 11"/>
              <p:cNvSpPr txBox="1">
                <a:spLocks noChangeArrowheads="1"/>
              </p:cNvSpPr>
              <p:nvPr/>
            </p:nvSpPr>
            <p:spPr bwMode="auto">
              <a:xfrm rot="10800000">
                <a:off x="527" y="1105"/>
                <a:ext cx="394" cy="237"/>
              </a:xfrm>
              <a:prstGeom prst="rect">
                <a:avLst/>
              </a:prstGeom>
              <a:noFill/>
              <a:ln w="9525">
                <a:noFill/>
                <a:miter lim="800000"/>
                <a:headEnd/>
                <a:tailEnd/>
              </a:ln>
            </p:spPr>
            <p:txBody>
              <a:bodyPr rot="10800000" wrap="none" lIns="90000" tIns="46800" rIns="90000" bIns="46800" anchor="ctr"/>
              <a:lstStyle/>
              <a:p>
                <a:pPr algn="ctr">
                  <a:buClr>
                    <a:schemeClr val="accent1"/>
                  </a:buClr>
                  <a:buSzPct val="80000"/>
                  <a:buFont typeface="Wingdings" pitchFamily="2" charset="2"/>
                  <a:buNone/>
                </a:pPr>
                <a:endParaRPr lang="en-US" sz="1600">
                  <a:solidFill>
                    <a:schemeClr val="bg1"/>
                  </a:solidFill>
                </a:endParaRPr>
              </a:p>
            </p:txBody>
          </p:sp>
        </p:grpSp>
        <p:sp>
          <p:nvSpPr>
            <p:cNvPr id="74" name="AutoShape 17"/>
            <p:cNvSpPr>
              <a:spLocks noChangeArrowheads="1"/>
            </p:cNvSpPr>
            <p:nvPr/>
          </p:nvSpPr>
          <p:spPr bwMode="white">
            <a:xfrm flipV="1">
              <a:off x="4746717" y="1901892"/>
              <a:ext cx="1091372" cy="430452"/>
            </a:xfrm>
            <a:prstGeom prst="chevron">
              <a:avLst>
                <a:gd name="adj" fmla="val 39246"/>
              </a:avLst>
            </a:prstGeom>
            <a:gradFill rotWithShape="1">
              <a:gsLst>
                <a:gs pos="0">
                  <a:srgbClr val="A8C8F0"/>
                </a:gs>
                <a:gs pos="50000">
                  <a:srgbClr val="C9DCF5"/>
                </a:gs>
                <a:gs pos="100000">
                  <a:srgbClr val="E4EDF9"/>
                </a:gs>
              </a:gsLst>
              <a:lin ang="13500000" scaled="1"/>
            </a:gradFill>
            <a:ln w="19050" algn="ctr">
              <a:solidFill>
                <a:srgbClr val="F2F2F2"/>
              </a:solidFill>
              <a:miter lim="800000"/>
              <a:headEnd/>
              <a:tailEnd/>
            </a:ln>
            <a:effectLst>
              <a:outerShdw dist="38100" dir="2700000" algn="tl" rotWithShape="0">
                <a:srgbClr val="000000">
                  <a:alpha val="39999"/>
                </a:srgbClr>
              </a:outerShdw>
            </a:effectLst>
          </p:spPr>
          <p:txBody>
            <a:bodyPr rot="10800000"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600" dirty="0">
                <a:latin typeface="+mn-lt"/>
                <a:cs typeface="+mn-cs"/>
              </a:endParaRPr>
            </a:p>
          </p:txBody>
        </p:sp>
        <p:sp>
          <p:nvSpPr>
            <p:cNvPr id="75" name="AutoShape 17"/>
            <p:cNvSpPr>
              <a:spLocks noChangeArrowheads="1"/>
            </p:cNvSpPr>
            <p:nvPr/>
          </p:nvSpPr>
          <p:spPr bwMode="white">
            <a:xfrm flipV="1">
              <a:off x="5754261" y="1901892"/>
              <a:ext cx="1088148" cy="430452"/>
            </a:xfrm>
            <a:prstGeom prst="chevron">
              <a:avLst>
                <a:gd name="adj" fmla="val 39179"/>
              </a:avLst>
            </a:prstGeom>
            <a:gradFill rotWithShape="1">
              <a:gsLst>
                <a:gs pos="0">
                  <a:srgbClr val="A8C8F0"/>
                </a:gs>
                <a:gs pos="50000">
                  <a:srgbClr val="C9DCF5"/>
                </a:gs>
                <a:gs pos="100000">
                  <a:srgbClr val="E4EDF9"/>
                </a:gs>
              </a:gsLst>
              <a:lin ang="13500000" scaled="1"/>
            </a:gradFill>
            <a:ln w="19050" algn="ctr">
              <a:solidFill>
                <a:srgbClr val="F2F2F2"/>
              </a:solidFill>
              <a:miter lim="800000"/>
              <a:headEnd/>
              <a:tailEnd/>
            </a:ln>
            <a:effectLst>
              <a:outerShdw dist="38100" dir="2700000" algn="tl" rotWithShape="0">
                <a:srgbClr val="000000">
                  <a:alpha val="39999"/>
                </a:srgbClr>
              </a:outerShdw>
            </a:effectLst>
          </p:spPr>
          <p:txBody>
            <a:bodyPr rot="10800000"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600" dirty="0">
                <a:latin typeface="+mn-lt"/>
                <a:cs typeface="+mn-cs"/>
              </a:endParaRPr>
            </a:p>
          </p:txBody>
        </p:sp>
        <p:sp>
          <p:nvSpPr>
            <p:cNvPr id="16400" name="AutoShape 32"/>
            <p:cNvSpPr>
              <a:spLocks noChangeArrowheads="1"/>
            </p:cNvSpPr>
            <p:nvPr/>
          </p:nvSpPr>
          <p:spPr bwMode="ltGray">
            <a:xfrm>
              <a:off x="2301205" y="3176935"/>
              <a:ext cx="4791075" cy="2382837"/>
            </a:xfrm>
            <a:prstGeom prst="roundRect">
              <a:avLst>
                <a:gd name="adj" fmla="val 5977"/>
              </a:avLst>
            </a:prstGeom>
            <a:gradFill rotWithShape="1">
              <a:gsLst>
                <a:gs pos="0">
                  <a:srgbClr val="336699"/>
                </a:gs>
                <a:gs pos="100000">
                  <a:srgbClr val="003366"/>
                </a:gs>
              </a:gsLst>
              <a:lin ang="2700000" scaled="1"/>
            </a:gradFill>
            <a:ln w="12700" algn="ctr">
              <a:solidFill>
                <a:srgbClr val="C6C6C6"/>
              </a:solidFill>
              <a:round/>
              <a:headEnd/>
              <a:tailEnd/>
            </a:ln>
            <a:effectLst>
              <a:prstShdw prst="shdw17" dist="17961" dir="2700000">
                <a:srgbClr val="777777"/>
              </a:prstShdw>
            </a:effectLst>
          </p:spPr>
          <p:txBody>
            <a:bodyPr wrap="none" lIns="0" tIns="36000" rIns="0" bIns="91440" anchor="b"/>
            <a:lstStyle/>
            <a:p>
              <a:pPr algn="ctr">
                <a:buFont typeface="Wingdings" pitchFamily="2" charset="2"/>
                <a:buNone/>
              </a:pPr>
              <a:r>
                <a:rPr lang="en-US" sz="1200" b="1">
                  <a:solidFill>
                    <a:schemeClr val="bg1"/>
                  </a:solidFill>
                </a:rPr>
                <a:t>SAP NetWeaver</a:t>
              </a:r>
            </a:p>
          </p:txBody>
        </p:sp>
        <p:pic>
          <p:nvPicPr>
            <p:cNvPr id="16401" name="Rounded Rectangle 63"/>
            <p:cNvPicPr>
              <a:picLocks noChangeArrowheads="1"/>
            </p:cNvPicPr>
            <p:nvPr/>
          </p:nvPicPr>
          <p:blipFill>
            <a:blip r:embed="rId5" cstate="print"/>
            <a:srcRect/>
            <a:stretch>
              <a:fillRect/>
            </a:stretch>
          </p:blipFill>
          <p:spPr bwMode="auto">
            <a:xfrm>
              <a:off x="5596855" y="3627785"/>
              <a:ext cx="1439862" cy="1628775"/>
            </a:xfrm>
            <a:prstGeom prst="rect">
              <a:avLst/>
            </a:prstGeom>
            <a:noFill/>
            <a:ln w="9525">
              <a:noFill/>
              <a:miter lim="800000"/>
              <a:headEnd/>
              <a:tailEnd/>
            </a:ln>
          </p:spPr>
        </p:pic>
        <p:sp>
          <p:nvSpPr>
            <p:cNvPr id="16402" name="Text Box 37"/>
            <p:cNvSpPr txBox="1">
              <a:spLocks noChangeArrowheads="1"/>
            </p:cNvSpPr>
            <p:nvPr/>
          </p:nvSpPr>
          <p:spPr bwMode="auto">
            <a:xfrm>
              <a:off x="5673055" y="3581747"/>
              <a:ext cx="1222375" cy="1401763"/>
            </a:xfrm>
            <a:prstGeom prst="rect">
              <a:avLst/>
            </a:prstGeom>
            <a:noFill/>
            <a:ln w="9525">
              <a:noFill/>
              <a:miter lim="800000"/>
              <a:headEnd/>
              <a:tailEnd/>
            </a:ln>
          </p:spPr>
          <p:txBody>
            <a:bodyPr wrap="none" lIns="90000" tIns="46800" rIns="90000" bIns="46800" anchor="b"/>
            <a:lstStyle/>
            <a:p>
              <a:pPr marL="244475" indent="-244475" algn="ctr">
                <a:buClr>
                  <a:schemeClr val="accent1"/>
                </a:buClr>
                <a:buSzPct val="80000"/>
                <a:buFont typeface="Wingdings" pitchFamily="2" charset="2"/>
                <a:buNone/>
              </a:pPr>
              <a:endParaRPr lang="en-US" sz="2400"/>
            </a:p>
          </p:txBody>
        </p:sp>
        <p:sp>
          <p:nvSpPr>
            <p:cNvPr id="79" name="AutoShape 74"/>
            <p:cNvSpPr>
              <a:spLocks noChangeArrowheads="1"/>
            </p:cNvSpPr>
            <p:nvPr/>
          </p:nvSpPr>
          <p:spPr bwMode="white">
            <a:xfrm>
              <a:off x="5720408" y="3857265"/>
              <a:ext cx="390121" cy="299194"/>
            </a:xfrm>
            <a:prstGeom prst="chevron">
              <a:avLst>
                <a:gd name="adj" fmla="val 38176"/>
              </a:avLst>
            </a:prstGeom>
            <a:solidFill>
              <a:schemeClr val="bg2"/>
            </a:soli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latin typeface="Arial"/>
                <a:cs typeface="+mn-cs"/>
              </a:endParaRPr>
            </a:p>
          </p:txBody>
        </p:sp>
        <p:sp>
          <p:nvSpPr>
            <p:cNvPr id="80" name="AutoShape 74"/>
            <p:cNvSpPr>
              <a:spLocks noChangeArrowheads="1"/>
            </p:cNvSpPr>
            <p:nvPr/>
          </p:nvSpPr>
          <p:spPr bwMode="white">
            <a:xfrm>
              <a:off x="6096020" y="3857265"/>
              <a:ext cx="390121" cy="299194"/>
            </a:xfrm>
            <a:prstGeom prst="chevron">
              <a:avLst>
                <a:gd name="adj" fmla="val 38176"/>
              </a:avLst>
            </a:prstGeom>
            <a:solidFill>
              <a:schemeClr val="bg2"/>
            </a:soli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latin typeface="Arial"/>
                <a:cs typeface="+mn-cs"/>
              </a:endParaRPr>
            </a:p>
          </p:txBody>
        </p:sp>
        <p:sp>
          <p:nvSpPr>
            <p:cNvPr id="81" name="AutoShape 74"/>
            <p:cNvSpPr>
              <a:spLocks noChangeArrowheads="1"/>
            </p:cNvSpPr>
            <p:nvPr/>
          </p:nvSpPr>
          <p:spPr bwMode="white">
            <a:xfrm>
              <a:off x="6497426" y="3855335"/>
              <a:ext cx="391733" cy="301124"/>
            </a:xfrm>
            <a:prstGeom prst="chevron">
              <a:avLst>
                <a:gd name="adj" fmla="val 38176"/>
              </a:avLst>
            </a:prstGeom>
            <a:solidFill>
              <a:schemeClr val="bg2"/>
            </a:soli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1400">
                <a:latin typeface="Arial"/>
                <a:cs typeface="+mn-cs"/>
              </a:endParaRPr>
            </a:p>
          </p:txBody>
        </p:sp>
        <p:sp>
          <p:nvSpPr>
            <p:cNvPr id="82" name="AutoShape 71"/>
            <p:cNvSpPr>
              <a:spLocks noChangeArrowheads="1"/>
            </p:cNvSpPr>
            <p:nvPr/>
          </p:nvSpPr>
          <p:spPr bwMode="gray">
            <a:xfrm>
              <a:off x="5868719" y="4322463"/>
              <a:ext cx="667397" cy="341659"/>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r>
                <a:rPr lang="en-US" sz="1000" b="1" dirty="0">
                  <a:latin typeface="Arial"/>
                  <a:cs typeface="+mn-cs"/>
                </a:rPr>
                <a:t>3</a:t>
              </a:r>
              <a:r>
                <a:rPr lang="en-US" sz="1000" b="1" baseline="30000" dirty="0">
                  <a:latin typeface="Arial"/>
                  <a:cs typeface="+mn-cs"/>
                </a:rPr>
                <a:t>rd</a:t>
              </a:r>
              <a:r>
                <a:rPr lang="en-US" sz="1000" b="1" dirty="0">
                  <a:latin typeface="Arial"/>
                  <a:cs typeface="+mn-cs"/>
                </a:rPr>
                <a:t> Party Service</a:t>
              </a:r>
            </a:p>
          </p:txBody>
        </p:sp>
        <p:cxnSp>
          <p:nvCxnSpPr>
            <p:cNvPr id="16407" name="Straight Connector 92"/>
            <p:cNvCxnSpPr>
              <a:cxnSpLocks noChangeShapeType="1"/>
            </p:cNvCxnSpPr>
            <p:nvPr/>
          </p:nvCxnSpPr>
          <p:spPr bwMode="auto">
            <a:xfrm flipV="1">
              <a:off x="3356892" y="3338860"/>
              <a:ext cx="652463" cy="276225"/>
            </a:xfrm>
            <a:prstGeom prst="line">
              <a:avLst/>
            </a:prstGeom>
            <a:noFill/>
            <a:ln w="28575" algn="ctr">
              <a:solidFill>
                <a:schemeClr val="accent1"/>
              </a:solidFill>
              <a:round/>
              <a:headEnd/>
              <a:tailEnd/>
            </a:ln>
          </p:spPr>
        </p:cxnSp>
        <p:cxnSp>
          <p:nvCxnSpPr>
            <p:cNvPr id="16408" name="Straight Connector 87"/>
            <p:cNvCxnSpPr>
              <a:cxnSpLocks noChangeShapeType="1"/>
            </p:cNvCxnSpPr>
            <p:nvPr/>
          </p:nvCxnSpPr>
          <p:spPr bwMode="auto">
            <a:xfrm flipH="1" flipV="1">
              <a:off x="5050755" y="3276947"/>
              <a:ext cx="747712" cy="369888"/>
            </a:xfrm>
            <a:prstGeom prst="line">
              <a:avLst/>
            </a:prstGeom>
            <a:noFill/>
            <a:ln w="28575" algn="ctr">
              <a:solidFill>
                <a:schemeClr val="accent1"/>
              </a:solidFill>
              <a:round/>
              <a:headEnd/>
              <a:tailEnd/>
            </a:ln>
          </p:spPr>
        </p:cxnSp>
        <p:grpSp>
          <p:nvGrpSpPr>
            <p:cNvPr id="8" name="Group 177"/>
            <p:cNvGrpSpPr>
              <a:grpSpLocks/>
            </p:cNvGrpSpPr>
            <p:nvPr/>
          </p:nvGrpSpPr>
          <p:grpSpPr bwMode="auto">
            <a:xfrm>
              <a:off x="2505993" y="3596678"/>
              <a:ext cx="2927466" cy="1575109"/>
              <a:chOff x="6662737" y="3319450"/>
              <a:chExt cx="2481361" cy="1378420"/>
            </a:xfrm>
          </p:grpSpPr>
          <p:sp>
            <p:nvSpPr>
              <p:cNvPr id="86" name="AutoShape 12"/>
              <p:cNvSpPr>
                <a:spLocks noChangeArrowheads="1"/>
              </p:cNvSpPr>
              <p:nvPr/>
            </p:nvSpPr>
            <p:spPr bwMode="gray">
              <a:xfrm>
                <a:off x="6662737" y="3350636"/>
                <a:ext cx="2438400" cy="1316038"/>
              </a:xfrm>
              <a:prstGeom prst="roundRect">
                <a:avLst>
                  <a:gd name="adj" fmla="val 16667"/>
                </a:avLst>
              </a:prstGeom>
              <a:gradFill rotWithShape="1">
                <a:gsLst>
                  <a:gs pos="0">
                    <a:srgbClr val="336699"/>
                  </a:gs>
                  <a:gs pos="100000">
                    <a:srgbClr val="003366"/>
                  </a:gs>
                </a:gsLst>
                <a:lin ang="2700000" scaled="1"/>
              </a:gradFill>
              <a:ln w="6350" algn="ctr">
                <a:solidFill>
                  <a:srgbClr val="C6C6C6"/>
                </a:solidFill>
                <a:round/>
                <a:headEnd/>
                <a:tailEnd/>
              </a:ln>
              <a:effectLst>
                <a:innerShdw blurRad="63500" dist="50800" dir="13500000">
                  <a:prstClr val="black">
                    <a:alpha val="50000"/>
                  </a:prstClr>
                </a:innerShdw>
              </a:effectLst>
            </p:spPr>
            <p:txBody>
              <a:bodyPr wrap="none" lIns="0" tIns="0" rIns="0" bIns="0" anchor="ctr"/>
              <a:lstStyle/>
              <a:p>
                <a:pPr algn="ctr" fontAlgn="auto">
                  <a:lnSpc>
                    <a:spcPct val="80000"/>
                  </a:lnSpc>
                  <a:spcBef>
                    <a:spcPts val="0"/>
                  </a:spcBef>
                  <a:spcAft>
                    <a:spcPts val="0"/>
                  </a:spcAft>
                  <a:buFont typeface="Wingdings" pitchFamily="2" charset="2"/>
                  <a:buNone/>
                  <a:defRPr/>
                </a:pPr>
                <a:endParaRPr lang="en-US" sz="1200" dirty="0">
                  <a:solidFill>
                    <a:schemeClr val="bg1"/>
                  </a:solidFill>
                  <a:cs typeface="+mn-cs"/>
                </a:endParaRPr>
              </a:p>
            </p:txBody>
          </p:sp>
          <p:sp>
            <p:nvSpPr>
              <p:cNvPr id="87" name="AutoShape 8"/>
              <p:cNvSpPr>
                <a:spLocks noChangeArrowheads="1"/>
              </p:cNvSpPr>
              <p:nvPr/>
            </p:nvSpPr>
            <p:spPr bwMode="gray">
              <a:xfrm>
                <a:off x="7295340" y="3319450"/>
                <a:ext cx="565695"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88" name="AutoShape 9"/>
              <p:cNvSpPr>
                <a:spLocks noChangeArrowheads="1"/>
              </p:cNvSpPr>
              <p:nvPr/>
            </p:nvSpPr>
            <p:spPr bwMode="gray">
              <a:xfrm>
                <a:off x="7934821" y="3319450"/>
                <a:ext cx="565695"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89" name="AutoShape 11"/>
              <p:cNvSpPr>
                <a:spLocks noChangeArrowheads="1"/>
              </p:cNvSpPr>
              <p:nvPr/>
            </p:nvSpPr>
            <p:spPr bwMode="gray">
              <a:xfrm>
                <a:off x="8577036" y="3319450"/>
                <a:ext cx="567062" cy="1378420"/>
              </a:xfrm>
              <a:prstGeom prst="roundRect">
                <a:avLst>
                  <a:gd name="adj" fmla="val 16667"/>
                </a:avLst>
              </a:prstGeom>
              <a:noFill/>
              <a:ln w="3175" algn="ctr">
                <a:noFill/>
                <a:round/>
                <a:headEnd/>
                <a:tailEnd/>
              </a:ln>
              <a:effectLst>
                <a:prstShdw prst="shdw18" dist="17961" dir="13500000">
                  <a:schemeClr val="hlink">
                    <a:gamma/>
                    <a:shade val="60000"/>
                    <a:invGamma/>
                  </a:schemeClr>
                </a:prstShdw>
              </a:effectLst>
            </p:spPr>
            <p:txBody>
              <a:bodyPr wrap="none" lIns="0" tIns="0" rIns="0" bIns="0" anchor="b" anchorCtr="1"/>
              <a:lstStyle/>
              <a:p>
                <a:pPr algn="ctr" fontAlgn="auto">
                  <a:spcBef>
                    <a:spcPts val="0"/>
                  </a:spcBef>
                  <a:spcAft>
                    <a:spcPts val="0"/>
                  </a:spcAft>
                  <a:buClr>
                    <a:srgbClr val="44697D"/>
                  </a:buClr>
                  <a:buSzPct val="80000"/>
                  <a:buFont typeface="Wingdings" pitchFamily="2" charset="2"/>
                  <a:buNone/>
                  <a:defRPr/>
                </a:pPr>
                <a:endParaRPr lang="en-US" sz="1000">
                  <a:solidFill>
                    <a:srgbClr val="0099CC"/>
                  </a:solidFill>
                  <a:cs typeface="+mn-cs"/>
                </a:endParaRPr>
              </a:p>
            </p:txBody>
          </p:sp>
          <p:sp>
            <p:nvSpPr>
              <p:cNvPr id="90" name="AutoShape 74"/>
              <p:cNvSpPr>
                <a:spLocks noChangeArrowheads="1"/>
              </p:cNvSpPr>
              <p:nvPr/>
            </p:nvSpPr>
            <p:spPr bwMode="white">
              <a:xfrm>
                <a:off x="7512600" y="3549187"/>
                <a:ext cx="366199" cy="261832"/>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1" name="AutoShape 74"/>
              <p:cNvSpPr>
                <a:spLocks noChangeArrowheads="1"/>
              </p:cNvSpPr>
              <p:nvPr/>
            </p:nvSpPr>
            <p:spPr bwMode="white">
              <a:xfrm>
                <a:off x="7841905" y="3549187"/>
                <a:ext cx="368932" cy="261832"/>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2" name="AutoShape 74"/>
              <p:cNvSpPr>
                <a:spLocks noChangeArrowheads="1"/>
              </p:cNvSpPr>
              <p:nvPr/>
            </p:nvSpPr>
            <p:spPr bwMode="white">
              <a:xfrm>
                <a:off x="7186027" y="3549187"/>
                <a:ext cx="366199" cy="261832"/>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3" name="AutoShape 74"/>
              <p:cNvSpPr>
                <a:spLocks noChangeArrowheads="1"/>
              </p:cNvSpPr>
              <p:nvPr/>
            </p:nvSpPr>
            <p:spPr bwMode="white">
              <a:xfrm>
                <a:off x="7412851" y="3939401"/>
                <a:ext cx="367566"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4" name="AutoShape 74"/>
              <p:cNvSpPr>
                <a:spLocks noChangeArrowheads="1"/>
              </p:cNvSpPr>
              <p:nvPr/>
            </p:nvSpPr>
            <p:spPr bwMode="white">
              <a:xfrm>
                <a:off x="7765386" y="3939401"/>
                <a:ext cx="367566"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5" name="AutoShape 74"/>
              <p:cNvSpPr>
                <a:spLocks noChangeArrowheads="1"/>
              </p:cNvSpPr>
              <p:nvPr/>
            </p:nvSpPr>
            <p:spPr bwMode="white">
              <a:xfrm>
                <a:off x="8117921" y="3939401"/>
                <a:ext cx="368932" cy="263521"/>
              </a:xfrm>
              <a:prstGeom prst="chevron">
                <a:avLst>
                  <a:gd name="adj" fmla="val 38176"/>
                </a:avLst>
              </a:prstGeom>
              <a:gradFill flip="none" rotWithShape="1">
                <a:gsLst>
                  <a:gs pos="0">
                    <a:srgbClr val="78A5D2">
                      <a:tint val="66000"/>
                      <a:satMod val="160000"/>
                    </a:srgbClr>
                  </a:gs>
                  <a:gs pos="50000">
                    <a:srgbClr val="78A5D2">
                      <a:tint val="44500"/>
                      <a:satMod val="160000"/>
                    </a:srgbClr>
                  </a:gs>
                  <a:gs pos="100000">
                    <a:srgbClr val="78A5D2">
                      <a:tint val="23500"/>
                      <a:satMod val="160000"/>
                    </a:srgbClr>
                  </a:gs>
                </a:gsLst>
                <a:lin ang="13500000" scaled="1"/>
                <a:tileRect/>
              </a:gradFill>
              <a:ln w="12700"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96" name="AutoShape 74"/>
              <p:cNvSpPr>
                <a:spLocks noChangeArrowheads="1"/>
              </p:cNvSpPr>
              <p:nvPr/>
            </p:nvSpPr>
            <p:spPr bwMode="white">
              <a:xfrm>
                <a:off x="8201272" y="3549187"/>
                <a:ext cx="366199" cy="261832"/>
              </a:xfrm>
              <a:prstGeom prst="chevron">
                <a:avLst>
                  <a:gd name="adj" fmla="val 38176"/>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w="9525" algn="ctr">
                <a:solidFill>
                  <a:schemeClr val="bg1">
                    <a:lumMod val="85000"/>
                  </a:schemeClr>
                </a:solidFill>
                <a:miter lim="800000"/>
                <a:headEnd/>
                <a:tailEnd/>
              </a:ln>
              <a:effectLst/>
            </p:spPr>
            <p:txBody>
              <a:bodyPr wrap="none" lIns="90000" tIns="46800" rIns="90000" bIns="46800" anchor="ctr"/>
              <a:lstStyle/>
              <a:p>
                <a:pPr algn="ctr" fontAlgn="auto">
                  <a:spcBef>
                    <a:spcPts val="0"/>
                  </a:spcBef>
                  <a:spcAft>
                    <a:spcPts val="0"/>
                  </a:spcAft>
                  <a:buClr>
                    <a:schemeClr val="accent1"/>
                  </a:buClr>
                  <a:buSzPct val="80000"/>
                  <a:buFont typeface="Wingdings" pitchFamily="2" charset="2"/>
                  <a:buNone/>
                  <a:defRPr/>
                </a:pPr>
                <a:endParaRPr lang="de-DE" sz="2400">
                  <a:cs typeface="+mn-cs"/>
                </a:endParaRPr>
              </a:p>
            </p:txBody>
          </p:sp>
          <p:sp>
            <p:nvSpPr>
              <p:cNvPr id="16452" name="Text Box 5"/>
              <p:cNvSpPr txBox="1">
                <a:spLocks noChangeArrowheads="1"/>
              </p:cNvSpPr>
              <p:nvPr/>
            </p:nvSpPr>
            <p:spPr bwMode="white">
              <a:xfrm>
                <a:off x="6851650" y="4182486"/>
                <a:ext cx="2073275" cy="493573"/>
              </a:xfrm>
              <a:prstGeom prst="rect">
                <a:avLst/>
              </a:prstGeom>
              <a:noFill/>
              <a:ln w="19050" algn="ctr">
                <a:noFill/>
                <a:miter lim="800000"/>
                <a:headEnd/>
                <a:tailEnd/>
              </a:ln>
            </p:spPr>
            <p:txBody>
              <a:bodyPr lIns="90000" tIns="46800" rIns="90000" bIns="46800">
                <a:spAutoFit/>
              </a:bodyPr>
              <a:lstStyle/>
              <a:p>
                <a:pPr marL="244475" indent="-244475" algn="ctr"/>
                <a:r>
                  <a:rPr lang="en-US" sz="1200">
                    <a:solidFill>
                      <a:schemeClr val="bg1"/>
                    </a:solidFill>
                    <a:latin typeface="Arial Black" pitchFamily="34" charset="0"/>
                  </a:rPr>
                  <a:t>SOA-enabled </a:t>
                </a:r>
              </a:p>
              <a:p>
                <a:pPr marL="244475" indent="-244475" algn="ctr"/>
                <a:r>
                  <a:rPr lang="en-US" sz="1200">
                    <a:solidFill>
                      <a:schemeClr val="bg1"/>
                    </a:solidFill>
                    <a:latin typeface="Arial Black" pitchFamily="34" charset="0"/>
                  </a:rPr>
                  <a:t>SAP Business Suite</a:t>
                </a:r>
              </a:p>
            </p:txBody>
          </p:sp>
        </p:grpSp>
        <p:cxnSp>
          <p:nvCxnSpPr>
            <p:cNvPr id="16410" name="Straight Connector 87"/>
            <p:cNvCxnSpPr>
              <a:cxnSpLocks noChangeShapeType="1"/>
            </p:cNvCxnSpPr>
            <p:nvPr/>
          </p:nvCxnSpPr>
          <p:spPr bwMode="auto">
            <a:xfrm flipH="1" flipV="1">
              <a:off x="3414042" y="2478435"/>
              <a:ext cx="892175" cy="407987"/>
            </a:xfrm>
            <a:prstGeom prst="line">
              <a:avLst/>
            </a:prstGeom>
            <a:noFill/>
            <a:ln w="28575" algn="ctr">
              <a:solidFill>
                <a:schemeClr val="accent1"/>
              </a:solidFill>
              <a:round/>
              <a:headEnd/>
              <a:tailEnd/>
            </a:ln>
          </p:spPr>
        </p:cxnSp>
        <p:cxnSp>
          <p:nvCxnSpPr>
            <p:cNvPr id="16411" name="Straight Connector 89"/>
            <p:cNvCxnSpPr>
              <a:cxnSpLocks noChangeShapeType="1"/>
            </p:cNvCxnSpPr>
            <p:nvPr/>
          </p:nvCxnSpPr>
          <p:spPr bwMode="auto">
            <a:xfrm flipH="1" flipV="1">
              <a:off x="4166517" y="2449860"/>
              <a:ext cx="376238" cy="423862"/>
            </a:xfrm>
            <a:prstGeom prst="line">
              <a:avLst/>
            </a:prstGeom>
            <a:noFill/>
            <a:ln w="28575" algn="ctr">
              <a:solidFill>
                <a:schemeClr val="accent1"/>
              </a:solidFill>
              <a:round/>
              <a:headEnd/>
              <a:tailEnd/>
            </a:ln>
          </p:spPr>
        </p:cxnSp>
        <p:cxnSp>
          <p:nvCxnSpPr>
            <p:cNvPr id="16412" name="Straight Connector 92"/>
            <p:cNvCxnSpPr>
              <a:cxnSpLocks noChangeShapeType="1"/>
            </p:cNvCxnSpPr>
            <p:nvPr/>
          </p:nvCxnSpPr>
          <p:spPr bwMode="auto">
            <a:xfrm flipV="1">
              <a:off x="4765005" y="2448272"/>
              <a:ext cx="355600" cy="407988"/>
            </a:xfrm>
            <a:prstGeom prst="line">
              <a:avLst/>
            </a:prstGeom>
            <a:noFill/>
            <a:ln w="28575" algn="ctr">
              <a:solidFill>
                <a:schemeClr val="accent1"/>
              </a:solidFill>
              <a:round/>
              <a:headEnd/>
              <a:tailEnd/>
            </a:ln>
          </p:spPr>
        </p:cxnSp>
        <p:cxnSp>
          <p:nvCxnSpPr>
            <p:cNvPr id="16413" name="Straight Connector 94"/>
            <p:cNvCxnSpPr>
              <a:cxnSpLocks noChangeShapeType="1"/>
            </p:cNvCxnSpPr>
            <p:nvPr/>
          </p:nvCxnSpPr>
          <p:spPr bwMode="auto">
            <a:xfrm flipV="1">
              <a:off x="4895180" y="2468910"/>
              <a:ext cx="1023937" cy="430212"/>
            </a:xfrm>
            <a:prstGeom prst="line">
              <a:avLst/>
            </a:prstGeom>
            <a:noFill/>
            <a:ln w="28575" algn="ctr">
              <a:solidFill>
                <a:schemeClr val="accent1"/>
              </a:solidFill>
              <a:round/>
              <a:headEnd/>
              <a:tailEnd/>
            </a:ln>
          </p:spPr>
        </p:cxnSp>
        <p:grpSp>
          <p:nvGrpSpPr>
            <p:cNvPr id="9" name="Group 34"/>
            <p:cNvGrpSpPr>
              <a:grpSpLocks/>
            </p:cNvGrpSpPr>
            <p:nvPr/>
          </p:nvGrpSpPr>
          <p:grpSpPr bwMode="auto">
            <a:xfrm>
              <a:off x="3876005" y="2532410"/>
              <a:ext cx="1209675" cy="1017587"/>
              <a:chOff x="797" y="696"/>
              <a:chExt cx="453" cy="361"/>
            </a:xfrm>
          </p:grpSpPr>
          <p:pic>
            <p:nvPicPr>
              <p:cNvPr id="16415" name="Picture 35" descr="esr"/>
              <p:cNvPicPr>
                <a:picLocks noChangeAspect="1" noChangeArrowheads="1"/>
              </p:cNvPicPr>
              <p:nvPr/>
            </p:nvPicPr>
            <p:blipFill>
              <a:blip r:embed="rId6" cstate="print"/>
              <a:srcRect/>
              <a:stretch>
                <a:fillRect/>
              </a:stretch>
            </p:blipFill>
            <p:spPr bwMode="auto">
              <a:xfrm>
                <a:off x="799" y="700"/>
                <a:ext cx="451" cy="357"/>
              </a:xfrm>
              <a:prstGeom prst="rect">
                <a:avLst/>
              </a:prstGeom>
              <a:noFill/>
              <a:ln w="9525">
                <a:noFill/>
                <a:miter lim="800000"/>
                <a:headEnd/>
                <a:tailEnd/>
              </a:ln>
            </p:spPr>
          </p:pic>
          <p:grpSp>
            <p:nvGrpSpPr>
              <p:cNvPr id="10" name="Group 36"/>
              <p:cNvGrpSpPr>
                <a:grpSpLocks/>
              </p:cNvGrpSpPr>
              <p:nvPr/>
            </p:nvGrpSpPr>
            <p:grpSpPr bwMode="auto">
              <a:xfrm>
                <a:off x="797" y="696"/>
                <a:ext cx="451" cy="270"/>
                <a:chOff x="3819" y="411"/>
                <a:chExt cx="654" cy="385"/>
              </a:xfrm>
            </p:grpSpPr>
            <p:grpSp>
              <p:nvGrpSpPr>
                <p:cNvPr id="11" name="Group 37"/>
                <p:cNvGrpSpPr>
                  <a:grpSpLocks/>
                </p:cNvGrpSpPr>
                <p:nvPr/>
              </p:nvGrpSpPr>
              <p:grpSpPr bwMode="auto">
                <a:xfrm>
                  <a:off x="3846" y="444"/>
                  <a:ext cx="608" cy="308"/>
                  <a:chOff x="3846" y="444"/>
                  <a:chExt cx="608" cy="308"/>
                </a:xfrm>
              </p:grpSpPr>
              <p:pic>
                <p:nvPicPr>
                  <p:cNvPr id="16419" name="Picture 38" descr="sm red"/>
                  <p:cNvPicPr>
                    <a:picLocks noChangeAspect="1" noChangeArrowheads="1"/>
                  </p:cNvPicPr>
                  <p:nvPr/>
                </p:nvPicPr>
                <p:blipFill>
                  <a:blip r:embed="rId7" cstate="print"/>
                  <a:srcRect/>
                  <a:stretch>
                    <a:fillRect/>
                  </a:stretch>
                </p:blipFill>
                <p:spPr bwMode="auto">
                  <a:xfrm>
                    <a:off x="3961" y="561"/>
                    <a:ext cx="135" cy="82"/>
                  </a:xfrm>
                  <a:prstGeom prst="rect">
                    <a:avLst/>
                  </a:prstGeom>
                  <a:noFill/>
                  <a:ln w="9525">
                    <a:noFill/>
                    <a:miter lim="800000"/>
                    <a:headEnd/>
                    <a:tailEnd/>
                  </a:ln>
                </p:spPr>
              </p:pic>
              <p:pic>
                <p:nvPicPr>
                  <p:cNvPr id="16420" name="Picture 39" descr="sm red"/>
                  <p:cNvPicPr>
                    <a:picLocks noChangeAspect="1" noChangeArrowheads="1"/>
                  </p:cNvPicPr>
                  <p:nvPr/>
                </p:nvPicPr>
                <p:blipFill>
                  <a:blip r:embed="rId7" cstate="print"/>
                  <a:srcRect/>
                  <a:stretch>
                    <a:fillRect/>
                  </a:stretch>
                </p:blipFill>
                <p:spPr bwMode="auto">
                  <a:xfrm>
                    <a:off x="4143" y="483"/>
                    <a:ext cx="136" cy="82"/>
                  </a:xfrm>
                  <a:prstGeom prst="rect">
                    <a:avLst/>
                  </a:prstGeom>
                  <a:noFill/>
                  <a:ln w="9525">
                    <a:noFill/>
                    <a:miter lim="800000"/>
                    <a:headEnd/>
                    <a:tailEnd/>
                  </a:ln>
                </p:spPr>
              </p:pic>
              <p:pic>
                <p:nvPicPr>
                  <p:cNvPr id="16421" name="Picture 40" descr="sm purple"/>
                  <p:cNvPicPr>
                    <a:picLocks noChangeAspect="1" noChangeArrowheads="1"/>
                  </p:cNvPicPr>
                  <p:nvPr/>
                </p:nvPicPr>
                <p:blipFill>
                  <a:blip r:embed="rId8" cstate="print"/>
                  <a:srcRect/>
                  <a:stretch>
                    <a:fillRect/>
                  </a:stretch>
                </p:blipFill>
                <p:spPr bwMode="auto">
                  <a:xfrm>
                    <a:off x="3940" y="483"/>
                    <a:ext cx="136" cy="82"/>
                  </a:xfrm>
                  <a:prstGeom prst="rect">
                    <a:avLst/>
                  </a:prstGeom>
                  <a:noFill/>
                  <a:ln w="9525">
                    <a:noFill/>
                    <a:miter lim="800000"/>
                    <a:headEnd/>
                    <a:tailEnd/>
                  </a:ln>
                </p:spPr>
              </p:pic>
              <p:pic>
                <p:nvPicPr>
                  <p:cNvPr id="16422" name="Picture 41" descr="lt blue sm"/>
                  <p:cNvPicPr>
                    <a:picLocks noChangeAspect="1" noChangeArrowheads="1"/>
                  </p:cNvPicPr>
                  <p:nvPr/>
                </p:nvPicPr>
                <p:blipFill>
                  <a:blip r:embed="rId9" cstate="print"/>
                  <a:srcRect/>
                  <a:stretch>
                    <a:fillRect/>
                  </a:stretch>
                </p:blipFill>
                <p:spPr bwMode="auto">
                  <a:xfrm>
                    <a:off x="4016" y="524"/>
                    <a:ext cx="135" cy="82"/>
                  </a:xfrm>
                  <a:prstGeom prst="rect">
                    <a:avLst/>
                  </a:prstGeom>
                  <a:noFill/>
                  <a:ln w="9525">
                    <a:noFill/>
                    <a:miter lim="800000"/>
                    <a:headEnd/>
                    <a:tailEnd/>
                  </a:ln>
                </p:spPr>
              </p:pic>
              <p:pic>
                <p:nvPicPr>
                  <p:cNvPr id="16423" name="Picture 42" descr="lt blue sm"/>
                  <p:cNvPicPr>
                    <a:picLocks noChangeAspect="1" noChangeArrowheads="1"/>
                  </p:cNvPicPr>
                  <p:nvPr/>
                </p:nvPicPr>
                <p:blipFill>
                  <a:blip r:embed="rId9" cstate="print"/>
                  <a:srcRect/>
                  <a:stretch>
                    <a:fillRect/>
                  </a:stretch>
                </p:blipFill>
                <p:spPr bwMode="auto">
                  <a:xfrm>
                    <a:off x="4157" y="519"/>
                    <a:ext cx="135" cy="82"/>
                  </a:xfrm>
                  <a:prstGeom prst="rect">
                    <a:avLst/>
                  </a:prstGeom>
                  <a:noFill/>
                  <a:ln w="9525">
                    <a:noFill/>
                    <a:miter lim="800000"/>
                    <a:headEnd/>
                    <a:tailEnd/>
                  </a:ln>
                </p:spPr>
              </p:pic>
              <p:pic>
                <p:nvPicPr>
                  <p:cNvPr id="16424" name="Picture 43" descr="lt blue sm"/>
                  <p:cNvPicPr>
                    <a:picLocks noChangeAspect="1" noChangeArrowheads="1"/>
                  </p:cNvPicPr>
                  <p:nvPr/>
                </p:nvPicPr>
                <p:blipFill>
                  <a:blip r:embed="rId9" cstate="print"/>
                  <a:srcRect/>
                  <a:stretch>
                    <a:fillRect/>
                  </a:stretch>
                </p:blipFill>
                <p:spPr bwMode="auto">
                  <a:xfrm>
                    <a:off x="4164" y="670"/>
                    <a:ext cx="135" cy="82"/>
                  </a:xfrm>
                  <a:prstGeom prst="rect">
                    <a:avLst/>
                  </a:prstGeom>
                  <a:noFill/>
                  <a:ln w="9525">
                    <a:noFill/>
                    <a:miter lim="800000"/>
                    <a:headEnd/>
                    <a:tailEnd/>
                  </a:ln>
                </p:spPr>
              </p:pic>
              <p:pic>
                <p:nvPicPr>
                  <p:cNvPr id="16425" name="Picture 44" descr="sm red"/>
                  <p:cNvPicPr>
                    <a:picLocks noChangeAspect="1" noChangeArrowheads="1"/>
                  </p:cNvPicPr>
                  <p:nvPr/>
                </p:nvPicPr>
                <p:blipFill>
                  <a:blip r:embed="rId7" cstate="print"/>
                  <a:srcRect/>
                  <a:stretch>
                    <a:fillRect/>
                  </a:stretch>
                </p:blipFill>
                <p:spPr bwMode="auto">
                  <a:xfrm>
                    <a:off x="4222" y="524"/>
                    <a:ext cx="135" cy="82"/>
                  </a:xfrm>
                  <a:prstGeom prst="rect">
                    <a:avLst/>
                  </a:prstGeom>
                  <a:noFill/>
                  <a:ln w="9525">
                    <a:noFill/>
                    <a:miter lim="800000"/>
                    <a:headEnd/>
                    <a:tailEnd/>
                  </a:ln>
                </p:spPr>
              </p:pic>
              <p:pic>
                <p:nvPicPr>
                  <p:cNvPr id="16426" name="Picture 45" descr="sm red"/>
                  <p:cNvPicPr>
                    <a:picLocks noChangeAspect="1" noChangeArrowheads="1"/>
                  </p:cNvPicPr>
                  <p:nvPr/>
                </p:nvPicPr>
                <p:blipFill>
                  <a:blip r:embed="rId7" cstate="print"/>
                  <a:srcRect/>
                  <a:stretch>
                    <a:fillRect/>
                  </a:stretch>
                </p:blipFill>
                <p:spPr bwMode="auto">
                  <a:xfrm>
                    <a:off x="3942" y="641"/>
                    <a:ext cx="136" cy="82"/>
                  </a:xfrm>
                  <a:prstGeom prst="rect">
                    <a:avLst/>
                  </a:prstGeom>
                  <a:noFill/>
                  <a:ln w="9525">
                    <a:noFill/>
                    <a:miter lim="800000"/>
                    <a:headEnd/>
                    <a:tailEnd/>
                  </a:ln>
                </p:spPr>
              </p:pic>
              <p:pic>
                <p:nvPicPr>
                  <p:cNvPr id="16427" name="Picture 46" descr="sm red"/>
                  <p:cNvPicPr>
                    <a:picLocks noChangeAspect="1" noChangeArrowheads="1"/>
                  </p:cNvPicPr>
                  <p:nvPr/>
                </p:nvPicPr>
                <p:blipFill>
                  <a:blip r:embed="rId7" cstate="print"/>
                  <a:srcRect/>
                  <a:stretch>
                    <a:fillRect/>
                  </a:stretch>
                </p:blipFill>
                <p:spPr bwMode="auto">
                  <a:xfrm>
                    <a:off x="4139" y="605"/>
                    <a:ext cx="136" cy="82"/>
                  </a:xfrm>
                  <a:prstGeom prst="rect">
                    <a:avLst/>
                  </a:prstGeom>
                  <a:noFill/>
                  <a:ln w="9525">
                    <a:noFill/>
                    <a:miter lim="800000"/>
                    <a:headEnd/>
                    <a:tailEnd/>
                  </a:ln>
                </p:spPr>
              </p:pic>
              <p:pic>
                <p:nvPicPr>
                  <p:cNvPr id="16428" name="Picture 47" descr="sm red"/>
                  <p:cNvPicPr>
                    <a:picLocks noChangeAspect="1" noChangeArrowheads="1"/>
                  </p:cNvPicPr>
                  <p:nvPr/>
                </p:nvPicPr>
                <p:blipFill>
                  <a:blip r:embed="rId7" cstate="print"/>
                  <a:srcRect/>
                  <a:stretch>
                    <a:fillRect/>
                  </a:stretch>
                </p:blipFill>
                <p:spPr bwMode="auto">
                  <a:xfrm>
                    <a:off x="3846" y="524"/>
                    <a:ext cx="136" cy="82"/>
                  </a:xfrm>
                  <a:prstGeom prst="rect">
                    <a:avLst/>
                  </a:prstGeom>
                  <a:noFill/>
                  <a:ln w="9525">
                    <a:noFill/>
                    <a:miter lim="800000"/>
                    <a:headEnd/>
                    <a:tailEnd/>
                  </a:ln>
                </p:spPr>
              </p:pic>
              <p:pic>
                <p:nvPicPr>
                  <p:cNvPr id="16429" name="Picture 48" descr="sm purple"/>
                  <p:cNvPicPr>
                    <a:picLocks noChangeAspect="1" noChangeArrowheads="1"/>
                  </p:cNvPicPr>
                  <p:nvPr/>
                </p:nvPicPr>
                <p:blipFill>
                  <a:blip r:embed="rId8" cstate="print"/>
                  <a:srcRect/>
                  <a:stretch>
                    <a:fillRect/>
                  </a:stretch>
                </p:blipFill>
                <p:spPr bwMode="auto">
                  <a:xfrm>
                    <a:off x="4082" y="573"/>
                    <a:ext cx="136" cy="82"/>
                  </a:xfrm>
                  <a:prstGeom prst="rect">
                    <a:avLst/>
                  </a:prstGeom>
                  <a:noFill/>
                  <a:ln w="9525">
                    <a:noFill/>
                    <a:miter lim="800000"/>
                    <a:headEnd/>
                    <a:tailEnd/>
                  </a:ln>
                </p:spPr>
              </p:pic>
              <p:pic>
                <p:nvPicPr>
                  <p:cNvPr id="16430" name="Picture 49" descr="sm purple"/>
                  <p:cNvPicPr>
                    <a:picLocks noChangeAspect="1" noChangeArrowheads="1"/>
                  </p:cNvPicPr>
                  <p:nvPr/>
                </p:nvPicPr>
                <p:blipFill>
                  <a:blip r:embed="rId8" cstate="print"/>
                  <a:srcRect/>
                  <a:stretch>
                    <a:fillRect/>
                  </a:stretch>
                </p:blipFill>
                <p:spPr bwMode="auto">
                  <a:xfrm>
                    <a:off x="4041" y="664"/>
                    <a:ext cx="136" cy="82"/>
                  </a:xfrm>
                  <a:prstGeom prst="rect">
                    <a:avLst/>
                  </a:prstGeom>
                  <a:noFill/>
                  <a:ln w="9525">
                    <a:noFill/>
                    <a:miter lim="800000"/>
                    <a:headEnd/>
                    <a:tailEnd/>
                  </a:ln>
                </p:spPr>
              </p:pic>
              <p:pic>
                <p:nvPicPr>
                  <p:cNvPr id="16431" name="Picture 50" descr="sm purple"/>
                  <p:cNvPicPr>
                    <a:picLocks noChangeAspect="1" noChangeArrowheads="1"/>
                  </p:cNvPicPr>
                  <p:nvPr/>
                </p:nvPicPr>
                <p:blipFill>
                  <a:blip r:embed="rId8" cstate="print"/>
                  <a:srcRect/>
                  <a:stretch>
                    <a:fillRect/>
                  </a:stretch>
                </p:blipFill>
                <p:spPr bwMode="auto">
                  <a:xfrm>
                    <a:off x="4248" y="602"/>
                    <a:ext cx="136" cy="82"/>
                  </a:xfrm>
                  <a:prstGeom prst="rect">
                    <a:avLst/>
                  </a:prstGeom>
                  <a:noFill/>
                  <a:ln w="9525">
                    <a:noFill/>
                    <a:miter lim="800000"/>
                    <a:headEnd/>
                    <a:tailEnd/>
                  </a:ln>
                </p:spPr>
              </p:pic>
              <p:pic>
                <p:nvPicPr>
                  <p:cNvPr id="16432" name="Picture 51" descr="sm purple"/>
                  <p:cNvPicPr>
                    <a:picLocks noChangeAspect="1" noChangeArrowheads="1"/>
                  </p:cNvPicPr>
                  <p:nvPr/>
                </p:nvPicPr>
                <p:blipFill>
                  <a:blip r:embed="rId8" cstate="print"/>
                  <a:srcRect/>
                  <a:stretch>
                    <a:fillRect/>
                  </a:stretch>
                </p:blipFill>
                <p:spPr bwMode="auto">
                  <a:xfrm>
                    <a:off x="4016" y="458"/>
                    <a:ext cx="136" cy="82"/>
                  </a:xfrm>
                  <a:prstGeom prst="rect">
                    <a:avLst/>
                  </a:prstGeom>
                  <a:noFill/>
                  <a:ln w="9525">
                    <a:noFill/>
                    <a:miter lim="800000"/>
                    <a:headEnd/>
                    <a:tailEnd/>
                  </a:ln>
                </p:spPr>
              </p:pic>
              <p:pic>
                <p:nvPicPr>
                  <p:cNvPr id="16433" name="Picture 52" descr="lt blue sm"/>
                  <p:cNvPicPr>
                    <a:picLocks noChangeAspect="1" noChangeArrowheads="1"/>
                  </p:cNvPicPr>
                  <p:nvPr/>
                </p:nvPicPr>
                <p:blipFill>
                  <a:blip r:embed="rId9" cstate="print"/>
                  <a:srcRect/>
                  <a:stretch>
                    <a:fillRect/>
                  </a:stretch>
                </p:blipFill>
                <p:spPr bwMode="auto">
                  <a:xfrm>
                    <a:off x="3879" y="607"/>
                    <a:ext cx="135" cy="82"/>
                  </a:xfrm>
                  <a:prstGeom prst="rect">
                    <a:avLst/>
                  </a:prstGeom>
                  <a:noFill/>
                  <a:ln w="9525">
                    <a:noFill/>
                    <a:miter lim="800000"/>
                    <a:headEnd/>
                    <a:tailEnd/>
                  </a:ln>
                </p:spPr>
              </p:pic>
              <p:pic>
                <p:nvPicPr>
                  <p:cNvPr id="16434" name="Picture 53" descr="lt blue sm"/>
                  <p:cNvPicPr>
                    <a:picLocks noChangeAspect="1" noChangeArrowheads="1"/>
                  </p:cNvPicPr>
                  <p:nvPr/>
                </p:nvPicPr>
                <p:blipFill>
                  <a:blip r:embed="rId9" cstate="print"/>
                  <a:srcRect/>
                  <a:stretch>
                    <a:fillRect/>
                  </a:stretch>
                </p:blipFill>
                <p:spPr bwMode="auto">
                  <a:xfrm>
                    <a:off x="3920" y="477"/>
                    <a:ext cx="135" cy="82"/>
                  </a:xfrm>
                  <a:prstGeom prst="rect">
                    <a:avLst/>
                  </a:prstGeom>
                  <a:noFill/>
                  <a:ln w="9525">
                    <a:noFill/>
                    <a:miter lim="800000"/>
                    <a:headEnd/>
                    <a:tailEnd/>
                  </a:ln>
                </p:spPr>
              </p:pic>
              <p:pic>
                <p:nvPicPr>
                  <p:cNvPr id="16435" name="Picture 54" descr="lt blue sm"/>
                  <p:cNvPicPr>
                    <a:picLocks noChangeAspect="1" noChangeArrowheads="1"/>
                  </p:cNvPicPr>
                  <p:nvPr/>
                </p:nvPicPr>
                <p:blipFill>
                  <a:blip r:embed="rId9" cstate="print"/>
                  <a:srcRect/>
                  <a:stretch>
                    <a:fillRect/>
                  </a:stretch>
                </p:blipFill>
                <p:spPr bwMode="auto">
                  <a:xfrm>
                    <a:off x="4319" y="545"/>
                    <a:ext cx="135" cy="82"/>
                  </a:xfrm>
                  <a:prstGeom prst="rect">
                    <a:avLst/>
                  </a:prstGeom>
                  <a:noFill/>
                  <a:ln w="9525">
                    <a:noFill/>
                    <a:miter lim="800000"/>
                    <a:headEnd/>
                    <a:tailEnd/>
                  </a:ln>
                </p:spPr>
              </p:pic>
              <p:pic>
                <p:nvPicPr>
                  <p:cNvPr id="16436" name="Picture 55" descr="sm red"/>
                  <p:cNvPicPr>
                    <a:picLocks noChangeAspect="1" noChangeArrowheads="1"/>
                  </p:cNvPicPr>
                  <p:nvPr/>
                </p:nvPicPr>
                <p:blipFill>
                  <a:blip r:embed="rId7" cstate="print"/>
                  <a:srcRect/>
                  <a:stretch>
                    <a:fillRect/>
                  </a:stretch>
                </p:blipFill>
                <p:spPr bwMode="auto">
                  <a:xfrm>
                    <a:off x="4234" y="644"/>
                    <a:ext cx="136" cy="82"/>
                  </a:xfrm>
                  <a:prstGeom prst="rect">
                    <a:avLst/>
                  </a:prstGeom>
                  <a:noFill/>
                  <a:ln w="9525">
                    <a:noFill/>
                    <a:miter lim="800000"/>
                    <a:headEnd/>
                    <a:tailEnd/>
                  </a:ln>
                </p:spPr>
              </p:pic>
              <p:pic>
                <p:nvPicPr>
                  <p:cNvPr id="16437" name="Picture 56" descr="sm purple"/>
                  <p:cNvPicPr>
                    <a:picLocks noChangeAspect="1" noChangeArrowheads="1"/>
                  </p:cNvPicPr>
                  <p:nvPr/>
                </p:nvPicPr>
                <p:blipFill>
                  <a:blip r:embed="rId8" cstate="print"/>
                  <a:srcRect/>
                  <a:stretch>
                    <a:fillRect/>
                  </a:stretch>
                </p:blipFill>
                <p:spPr bwMode="auto">
                  <a:xfrm>
                    <a:off x="4235" y="476"/>
                    <a:ext cx="136" cy="82"/>
                  </a:xfrm>
                  <a:prstGeom prst="rect">
                    <a:avLst/>
                  </a:prstGeom>
                  <a:noFill/>
                  <a:ln w="9525">
                    <a:noFill/>
                    <a:miter lim="800000"/>
                    <a:headEnd/>
                    <a:tailEnd/>
                  </a:ln>
                </p:spPr>
              </p:pic>
              <p:pic>
                <p:nvPicPr>
                  <p:cNvPr id="16438" name="Picture 57" descr="sm red"/>
                  <p:cNvPicPr>
                    <a:picLocks noChangeAspect="1" noChangeArrowheads="1"/>
                  </p:cNvPicPr>
                  <p:nvPr/>
                </p:nvPicPr>
                <p:blipFill>
                  <a:blip r:embed="rId7" cstate="print"/>
                  <a:srcRect/>
                  <a:stretch>
                    <a:fillRect/>
                  </a:stretch>
                </p:blipFill>
                <p:spPr bwMode="auto">
                  <a:xfrm>
                    <a:off x="4143" y="444"/>
                    <a:ext cx="136" cy="82"/>
                  </a:xfrm>
                  <a:prstGeom prst="rect">
                    <a:avLst/>
                  </a:prstGeom>
                  <a:noFill/>
                  <a:ln w="9525">
                    <a:noFill/>
                    <a:miter lim="800000"/>
                    <a:headEnd/>
                    <a:tailEnd/>
                  </a:ln>
                </p:spPr>
              </p:pic>
            </p:grpSp>
            <p:pic>
              <p:nvPicPr>
                <p:cNvPr id="16418" name="Picture 58" descr="top of ESR"/>
                <p:cNvPicPr>
                  <a:picLocks noChangeAspect="1" noChangeArrowheads="1"/>
                </p:cNvPicPr>
                <p:nvPr/>
              </p:nvPicPr>
              <p:blipFill>
                <a:blip r:embed="rId10" cstate="print"/>
                <a:srcRect/>
                <a:stretch>
                  <a:fillRect/>
                </a:stretch>
              </p:blipFill>
              <p:spPr bwMode="auto">
                <a:xfrm>
                  <a:off x="3819" y="411"/>
                  <a:ext cx="654" cy="385"/>
                </a:xfrm>
                <a:prstGeom prst="rect">
                  <a:avLst/>
                </a:prstGeom>
                <a:noFill/>
                <a:ln w="9525">
                  <a:noFill/>
                  <a:miter lim="800000"/>
                  <a:headEnd/>
                  <a:tailEnd/>
                </a:ln>
              </p:spPr>
            </p:pic>
          </p:grpSp>
        </p:grpSp>
      </p:grpSp>
      <p:sp>
        <p:nvSpPr>
          <p:cNvPr id="71" name="Rectangle 70"/>
          <p:cNvSpPr/>
          <p:nvPr/>
        </p:nvSpPr>
        <p:spPr>
          <a:xfrm>
            <a:off x="2268538" y="4797425"/>
            <a:ext cx="6875462" cy="2058988"/>
          </a:xfrm>
          <a:prstGeom prst="rect">
            <a:avLst/>
          </a:prstGeom>
          <a:solidFill>
            <a:schemeClr val="bg1">
              <a:lumMod val="95000"/>
            </a:schemeClr>
          </a:solidFill>
        </p:spPr>
        <p:txBody>
          <a:bodyPr>
            <a:spAutoFit/>
          </a:bodyPr>
          <a:lstStyle/>
          <a:p>
            <a:pPr marL="800100" lvl="2" indent="-342900" algn="just">
              <a:spcBef>
                <a:spcPct val="20000"/>
              </a:spcBef>
              <a:buClr>
                <a:schemeClr val="accent5"/>
              </a:buClr>
              <a:buFont typeface="Arial" pitchFamily="34" charset="0"/>
              <a:buChar char="•"/>
              <a:defRPr/>
            </a:pPr>
            <a:endParaRPr lang="en-GB" sz="1600" dirty="0">
              <a:latin typeface="+mn-lt"/>
              <a:cs typeface="+mn-cs"/>
            </a:endParaRPr>
          </a:p>
          <a:p>
            <a:pPr marL="800100" lvl="2" indent="-342900" algn="just">
              <a:spcBef>
                <a:spcPct val="20000"/>
              </a:spcBef>
              <a:buClr>
                <a:schemeClr val="accent5"/>
              </a:buClr>
              <a:buFont typeface="Arial" pitchFamily="34" charset="0"/>
              <a:buChar char="•"/>
              <a:defRPr/>
            </a:pPr>
            <a:r>
              <a:rPr lang="en-GB" sz="1600" dirty="0">
                <a:latin typeface="+mn-lt"/>
                <a:cs typeface="+mn-cs"/>
              </a:rPr>
              <a:t>Definition and requirements specification for a enterprise scale service based business process</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being defined and requirements for digital preservation being provided</a:t>
            </a:r>
          </a:p>
          <a:p>
            <a:pPr marL="800100" lvl="2" indent="-342900" algn="just">
              <a:spcBef>
                <a:spcPct val="20000"/>
              </a:spcBef>
              <a:buClr>
                <a:schemeClr val="accent5"/>
              </a:buClr>
              <a:buFont typeface="Wingdings" pitchFamily="2" charset="2"/>
              <a:buChar char="§"/>
              <a:defRPr/>
            </a:pPr>
            <a:endParaRPr lang="en-GB" sz="800" dirty="0">
              <a:latin typeface="+mn-lt"/>
              <a:cs typeface="+mn-cs"/>
            </a:endParaRPr>
          </a:p>
          <a:p>
            <a:pPr marL="800100" lvl="2" indent="-342900" algn="just">
              <a:spcBef>
                <a:spcPct val="20000"/>
              </a:spcBef>
              <a:buClr>
                <a:schemeClr val="accent5"/>
              </a:buClr>
              <a:buFont typeface="Wingdings" pitchFamily="2" charset="2"/>
              <a:buChar char="§"/>
              <a:defRPr/>
            </a:pPr>
            <a:endParaRPr lang="en-GB" sz="1600" dirty="0">
              <a:latin typeface="+mn-lt"/>
              <a:cs typeface="+mn-cs"/>
            </a:endParaRPr>
          </a:p>
          <a:p>
            <a:pPr marL="800100" lvl="2" indent="-342900" algn="just">
              <a:spcBef>
                <a:spcPct val="20000"/>
              </a:spcBef>
              <a:buClr>
                <a:schemeClr val="accent5"/>
              </a:buClr>
              <a:buFont typeface="Wingdings" pitchFamily="2" charset="2"/>
              <a:buChar char="§"/>
              <a:defRPr/>
            </a:pPr>
            <a:endParaRPr lang="en-GB" sz="1050" dirty="0"/>
          </a:p>
        </p:txBody>
      </p:sp>
      <p:sp>
        <p:nvSpPr>
          <p:cNvPr id="14" name="Rounded Rectangle 13"/>
          <p:cNvSpPr/>
          <p:nvPr/>
        </p:nvSpPr>
        <p:spPr>
          <a:xfrm>
            <a:off x="107950" y="4868863"/>
            <a:ext cx="2951163" cy="1439862"/>
          </a:xfrm>
          <a:prstGeom prst="roundRect">
            <a:avLst/>
          </a:prstGeom>
          <a:solidFill>
            <a:schemeClr val="accent5"/>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 name="Rounded Rectangle 4"/>
          <p:cNvSpPr/>
          <p:nvPr/>
        </p:nvSpPr>
        <p:spPr>
          <a:xfrm>
            <a:off x="0" y="4751388"/>
            <a:ext cx="3203575" cy="1630362"/>
          </a:xfrm>
          <a:prstGeom prst="rect">
            <a:avLst/>
          </a:prstGeom>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dirty="0"/>
              <a:t>Engineering Services and Systems for DP</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9692" y="1265030"/>
            <a:ext cx="3629657" cy="526031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IE" dirty="0" err="1">
                <a:solidFill>
                  <a:schemeClr val="tx1"/>
                </a:solidFill>
              </a:rPr>
              <a:t>DrugFusion</a:t>
            </a:r>
            <a:endParaRPr lang="en-IE" dirty="0">
              <a:solidFill>
                <a:schemeClr val="tx1"/>
              </a:solidFill>
            </a:endParaRPr>
          </a:p>
        </p:txBody>
      </p:sp>
      <p:sp>
        <p:nvSpPr>
          <p:cNvPr id="62" name="Rectangle 61"/>
          <p:cNvSpPr/>
          <p:nvPr/>
        </p:nvSpPr>
        <p:spPr>
          <a:xfrm>
            <a:off x="3861376" y="1265030"/>
            <a:ext cx="3176627" cy="5260314"/>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r>
              <a:rPr lang="en-IE" dirty="0" err="1">
                <a:solidFill>
                  <a:schemeClr val="tx1"/>
                </a:solidFill>
              </a:rPr>
              <a:t>SemanTech</a:t>
            </a:r>
            <a:endParaRPr lang="en-IE" dirty="0">
              <a:solidFill>
                <a:schemeClr val="tx1"/>
              </a:solidFill>
            </a:endParaRPr>
          </a:p>
        </p:txBody>
      </p:sp>
      <p:sp>
        <p:nvSpPr>
          <p:cNvPr id="63" name="Rectangle 62"/>
          <p:cNvSpPr/>
          <p:nvPr/>
        </p:nvSpPr>
        <p:spPr>
          <a:xfrm>
            <a:off x="7164288" y="1268104"/>
            <a:ext cx="1800200" cy="5257240"/>
          </a:xfrm>
          <a:prstGeom prst="rect">
            <a:avLst/>
          </a:prstGeom>
          <a:solidFill>
            <a:srgbClr val="CCFFCC"/>
          </a:solidFill>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IE" dirty="0" err="1">
                <a:solidFill>
                  <a:schemeClr val="tx1"/>
                </a:solidFill>
              </a:rPr>
              <a:t>DataMole</a:t>
            </a:r>
            <a:endParaRPr lang="en-IE" dirty="0">
              <a:solidFill>
                <a:schemeClr val="tx1"/>
              </a:solidFill>
            </a:endParaRPr>
          </a:p>
        </p:txBody>
      </p:sp>
      <p:cxnSp>
        <p:nvCxnSpPr>
          <p:cNvPr id="106" name="Elbow Connector 105"/>
          <p:cNvCxnSpPr>
            <a:stCxn id="55" idx="2"/>
            <a:endCxn id="46" idx="3"/>
          </p:cNvCxnSpPr>
          <p:nvPr/>
        </p:nvCxnSpPr>
        <p:spPr>
          <a:xfrm rot="5400000" flipH="1" flipV="1">
            <a:off x="2957471" y="682294"/>
            <a:ext cx="4200896" cy="6855822"/>
          </a:xfrm>
          <a:prstGeom prst="bentConnector4">
            <a:avLst>
              <a:gd name="adj1" fmla="val -5442"/>
              <a:gd name="adj2" fmla="val 103334"/>
            </a:avLst>
          </a:prstGeom>
          <a:ln w="38100">
            <a:solidFill>
              <a:schemeClr val="bg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ln>
            <a:noFill/>
          </a:ln>
        </p:spPr>
        <p:txBody>
          <a:bodyPr/>
          <a:lstStyle/>
          <a:p>
            <a:r>
              <a:rPr lang="en-GB" dirty="0"/>
              <a:t>Business Process</a:t>
            </a:r>
            <a:r>
              <a:rPr lang="en-GB" dirty="0" smtClean="0"/>
              <a:t>: Services</a:t>
            </a:r>
            <a:endParaRPr lang="en-GB" dirty="0"/>
          </a:p>
        </p:txBody>
      </p:sp>
      <p:sp>
        <p:nvSpPr>
          <p:cNvPr id="66" name="Inhaltsplatzhalter 65"/>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42B8003D-6EA2-41B8-BC1E-B98A8B17C5FC}"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dirty="0" smtClean="0"/>
              <a:t>timbusproject.net © 2011</a:t>
            </a:r>
          </a:p>
        </p:txBody>
      </p:sp>
      <p:sp>
        <p:nvSpPr>
          <p:cNvPr id="6" name="Slide Number Placeholder 5"/>
          <p:cNvSpPr>
            <a:spLocks noGrp="1"/>
          </p:cNvSpPr>
          <p:nvPr>
            <p:ph type="sldNum" sz="quarter" idx="12"/>
          </p:nvPr>
        </p:nvSpPr>
        <p:spPr/>
        <p:txBody>
          <a:bodyPr/>
          <a:lstStyle/>
          <a:p>
            <a:fld id="{1AF2269C-3E55-4721-B754-F6B5A2C2A0F6}" type="slidenum">
              <a:rPr lang="en-GB" smtClean="0"/>
              <a:pPr/>
              <a:t>18</a:t>
            </a:fld>
            <a:endParaRPr lang="en-GB" dirty="0"/>
          </a:p>
        </p:txBody>
      </p:sp>
      <p:sp>
        <p:nvSpPr>
          <p:cNvPr id="3" name="Flowchart: Connector 2"/>
          <p:cNvSpPr/>
          <p:nvPr/>
        </p:nvSpPr>
        <p:spPr>
          <a:xfrm>
            <a:off x="318754" y="1862054"/>
            <a:ext cx="288032" cy="288032"/>
          </a:xfrm>
          <a:prstGeom prst="flowChartConnecto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0" name="Flowchart: Connector 39"/>
          <p:cNvSpPr/>
          <p:nvPr/>
        </p:nvSpPr>
        <p:spPr>
          <a:xfrm>
            <a:off x="4268628" y="3775598"/>
            <a:ext cx="288032" cy="288032"/>
          </a:xfrm>
          <a:prstGeom prst="flowChartConnecto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TextBox 40"/>
          <p:cNvSpPr txBox="1"/>
          <p:nvPr/>
        </p:nvSpPr>
        <p:spPr>
          <a:xfrm>
            <a:off x="218148" y="1572807"/>
            <a:ext cx="498855" cy="246221"/>
          </a:xfrm>
          <a:prstGeom prst="rect">
            <a:avLst/>
          </a:prstGeom>
          <a:noFill/>
        </p:spPr>
        <p:txBody>
          <a:bodyPr wrap="none" rtlCol="0">
            <a:spAutoFit/>
          </a:bodyPr>
          <a:lstStyle/>
          <a:p>
            <a:r>
              <a:rPr lang="en-IE" sz="1000" dirty="0"/>
              <a:t>b</a:t>
            </a:r>
            <a:r>
              <a:rPr lang="en-IE" sz="1000" dirty="0" smtClean="0"/>
              <a:t>egin</a:t>
            </a:r>
            <a:endParaRPr lang="en-IE" sz="1000" dirty="0"/>
          </a:p>
        </p:txBody>
      </p:sp>
      <p:sp>
        <p:nvSpPr>
          <p:cNvPr id="42" name="TextBox 41"/>
          <p:cNvSpPr txBox="1"/>
          <p:nvPr/>
        </p:nvSpPr>
        <p:spPr>
          <a:xfrm>
            <a:off x="4196602" y="3466002"/>
            <a:ext cx="397866" cy="246221"/>
          </a:xfrm>
          <a:prstGeom prst="rect">
            <a:avLst/>
          </a:prstGeom>
          <a:noFill/>
        </p:spPr>
        <p:txBody>
          <a:bodyPr wrap="none" rtlCol="0">
            <a:spAutoFit/>
          </a:bodyPr>
          <a:lstStyle/>
          <a:p>
            <a:r>
              <a:rPr lang="en-IE" sz="1000" dirty="0" smtClean="0"/>
              <a:t>end</a:t>
            </a:r>
            <a:endParaRPr lang="en-IE" sz="1000" dirty="0"/>
          </a:p>
        </p:txBody>
      </p:sp>
      <p:sp>
        <p:nvSpPr>
          <p:cNvPr id="7" name="Flowchart: Alternate Process 6"/>
          <p:cNvSpPr/>
          <p:nvPr/>
        </p:nvSpPr>
        <p:spPr>
          <a:xfrm>
            <a:off x="864806" y="1703291"/>
            <a:ext cx="1309767" cy="605558"/>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Request a new quarter of clinical drug-use data</a:t>
            </a:r>
            <a:endParaRPr lang="en-IE" sz="1000" dirty="0">
              <a:solidFill>
                <a:schemeClr val="tx1"/>
              </a:solidFill>
            </a:endParaRPr>
          </a:p>
        </p:txBody>
      </p:sp>
      <p:sp>
        <p:nvSpPr>
          <p:cNvPr id="43" name="Flowchart: Alternate Process 42"/>
          <p:cNvSpPr/>
          <p:nvPr/>
        </p:nvSpPr>
        <p:spPr>
          <a:xfrm>
            <a:off x="2475081" y="1695918"/>
            <a:ext cx="720079" cy="620303"/>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Clean-up data</a:t>
            </a:r>
            <a:endParaRPr lang="en-IE" sz="1000" dirty="0">
              <a:solidFill>
                <a:schemeClr val="tx1"/>
              </a:solidFill>
            </a:endParaRPr>
          </a:p>
        </p:txBody>
      </p:sp>
      <p:sp>
        <p:nvSpPr>
          <p:cNvPr id="44" name="Flowchart: Alternate Process 43"/>
          <p:cNvSpPr/>
          <p:nvPr/>
        </p:nvSpPr>
        <p:spPr>
          <a:xfrm>
            <a:off x="5081174" y="2601906"/>
            <a:ext cx="885859" cy="720080"/>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Normalise drug names</a:t>
            </a:r>
            <a:endParaRPr lang="en-IE" sz="1000" dirty="0">
              <a:solidFill>
                <a:schemeClr val="tx1"/>
              </a:solidFill>
            </a:endParaRPr>
          </a:p>
        </p:txBody>
      </p:sp>
      <p:sp>
        <p:nvSpPr>
          <p:cNvPr id="8" name="Flowchart: Decision 7"/>
          <p:cNvSpPr/>
          <p:nvPr/>
        </p:nvSpPr>
        <p:spPr>
          <a:xfrm>
            <a:off x="3995936" y="1537969"/>
            <a:ext cx="1728192" cy="936199"/>
          </a:xfrm>
          <a:prstGeom prst="flowChartDecisio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Check Drug name consistent?</a:t>
            </a:r>
            <a:endParaRPr lang="en-IE" sz="1000" dirty="0">
              <a:solidFill>
                <a:schemeClr val="tx1"/>
              </a:solidFill>
            </a:endParaRPr>
          </a:p>
        </p:txBody>
      </p:sp>
      <p:sp>
        <p:nvSpPr>
          <p:cNvPr id="45" name="Flowchart: Alternate Process 44"/>
          <p:cNvSpPr/>
          <p:nvPr/>
        </p:nvSpPr>
        <p:spPr>
          <a:xfrm>
            <a:off x="6062405" y="1695918"/>
            <a:ext cx="885859" cy="620303"/>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Parse drug-used data</a:t>
            </a:r>
            <a:endParaRPr lang="en-IE" sz="1000" dirty="0">
              <a:solidFill>
                <a:schemeClr val="tx1"/>
              </a:solidFill>
            </a:endParaRPr>
          </a:p>
        </p:txBody>
      </p:sp>
      <p:sp>
        <p:nvSpPr>
          <p:cNvPr id="46" name="Flowchart: Alternate Process 45"/>
          <p:cNvSpPr/>
          <p:nvPr/>
        </p:nvSpPr>
        <p:spPr>
          <a:xfrm>
            <a:off x="7405710" y="1703291"/>
            <a:ext cx="1080120" cy="612931"/>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Run Sequence discovery algorithm</a:t>
            </a:r>
            <a:endParaRPr lang="en-IE" sz="1000" dirty="0">
              <a:solidFill>
                <a:schemeClr val="tx1"/>
              </a:solidFill>
            </a:endParaRPr>
          </a:p>
        </p:txBody>
      </p:sp>
      <p:sp>
        <p:nvSpPr>
          <p:cNvPr id="47" name="Flowchart: Alternate Process 46"/>
          <p:cNvSpPr/>
          <p:nvPr/>
        </p:nvSpPr>
        <p:spPr>
          <a:xfrm>
            <a:off x="7405710" y="2609782"/>
            <a:ext cx="1088916" cy="620303"/>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Verify result against control  drugs </a:t>
            </a:r>
            <a:endParaRPr lang="en-IE" sz="1000" dirty="0">
              <a:solidFill>
                <a:schemeClr val="tx1"/>
              </a:solidFill>
            </a:endParaRPr>
          </a:p>
        </p:txBody>
      </p:sp>
      <p:sp>
        <p:nvSpPr>
          <p:cNvPr id="48" name="Flowchart: Alternate Process 47"/>
          <p:cNvSpPr/>
          <p:nvPr/>
        </p:nvSpPr>
        <p:spPr>
          <a:xfrm>
            <a:off x="7403511" y="3573016"/>
            <a:ext cx="1088916" cy="720080"/>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Package discovered sequences </a:t>
            </a:r>
            <a:endParaRPr lang="en-IE" sz="1000" dirty="0">
              <a:solidFill>
                <a:schemeClr val="tx1"/>
              </a:solidFill>
            </a:endParaRPr>
          </a:p>
        </p:txBody>
      </p:sp>
      <p:sp>
        <p:nvSpPr>
          <p:cNvPr id="49" name="Flowchart: Alternate Process 48"/>
          <p:cNvSpPr/>
          <p:nvPr/>
        </p:nvSpPr>
        <p:spPr>
          <a:xfrm>
            <a:off x="4851236" y="3557795"/>
            <a:ext cx="1088916" cy="720080"/>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Update search drug adverse effect search database</a:t>
            </a:r>
            <a:endParaRPr lang="en-IE" sz="1000" dirty="0">
              <a:solidFill>
                <a:schemeClr val="tx1"/>
              </a:solidFill>
            </a:endParaRPr>
          </a:p>
        </p:txBody>
      </p:sp>
      <p:sp>
        <p:nvSpPr>
          <p:cNvPr id="50" name="Flowchart: Alternate Process 49"/>
          <p:cNvSpPr/>
          <p:nvPr/>
        </p:nvSpPr>
        <p:spPr>
          <a:xfrm>
            <a:off x="962286" y="4514858"/>
            <a:ext cx="1002917" cy="605558"/>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Specify search query</a:t>
            </a:r>
            <a:endParaRPr lang="en-IE" sz="1000" dirty="0">
              <a:solidFill>
                <a:schemeClr val="tx1"/>
              </a:solidFill>
            </a:endParaRPr>
          </a:p>
        </p:txBody>
      </p:sp>
      <p:sp>
        <p:nvSpPr>
          <p:cNvPr id="51" name="Flowchart: Alternate Process 50"/>
          <p:cNvSpPr/>
          <p:nvPr/>
        </p:nvSpPr>
        <p:spPr>
          <a:xfrm>
            <a:off x="5667933" y="4509120"/>
            <a:ext cx="1208323" cy="612021"/>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Run </a:t>
            </a:r>
            <a:r>
              <a:rPr lang="en-IE" sz="1000" dirty="0">
                <a:solidFill>
                  <a:schemeClr val="tx1"/>
                </a:solidFill>
              </a:rPr>
              <a:t>drug adverse effect search </a:t>
            </a:r>
            <a:r>
              <a:rPr lang="en-IE" sz="1000" dirty="0" smtClean="0">
                <a:solidFill>
                  <a:schemeClr val="tx1"/>
                </a:solidFill>
              </a:rPr>
              <a:t>algorithm</a:t>
            </a:r>
            <a:endParaRPr lang="en-IE" sz="1000" dirty="0">
              <a:solidFill>
                <a:schemeClr val="tx1"/>
              </a:solidFill>
            </a:endParaRPr>
          </a:p>
        </p:txBody>
      </p:sp>
      <p:sp>
        <p:nvSpPr>
          <p:cNvPr id="52" name="Flowchart: Alternate Process 51"/>
          <p:cNvSpPr/>
          <p:nvPr/>
        </p:nvSpPr>
        <p:spPr>
          <a:xfrm>
            <a:off x="5667932" y="5402750"/>
            <a:ext cx="1208323" cy="636552"/>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Rank search results </a:t>
            </a:r>
            <a:endParaRPr lang="en-IE" sz="1000" dirty="0">
              <a:solidFill>
                <a:schemeClr val="tx1"/>
              </a:solidFill>
            </a:endParaRPr>
          </a:p>
        </p:txBody>
      </p:sp>
      <p:sp>
        <p:nvSpPr>
          <p:cNvPr id="53" name="Flowchart: Alternate Process 52"/>
          <p:cNvSpPr/>
          <p:nvPr/>
        </p:nvSpPr>
        <p:spPr>
          <a:xfrm>
            <a:off x="4230075" y="5417184"/>
            <a:ext cx="1080120" cy="636087"/>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Visualize search results </a:t>
            </a:r>
            <a:endParaRPr lang="en-IE" sz="1000" dirty="0">
              <a:solidFill>
                <a:schemeClr val="tx1"/>
              </a:solidFill>
            </a:endParaRPr>
          </a:p>
        </p:txBody>
      </p:sp>
      <p:sp>
        <p:nvSpPr>
          <p:cNvPr id="54" name="Flowchart: Alternate Process 53"/>
          <p:cNvSpPr/>
          <p:nvPr/>
        </p:nvSpPr>
        <p:spPr>
          <a:xfrm>
            <a:off x="2735159" y="5409705"/>
            <a:ext cx="972745" cy="665698"/>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Request the doctor feed back </a:t>
            </a:r>
            <a:endParaRPr lang="en-IE" sz="1000" dirty="0">
              <a:solidFill>
                <a:schemeClr val="tx1"/>
              </a:solidFill>
            </a:endParaRPr>
          </a:p>
        </p:txBody>
      </p:sp>
      <p:sp>
        <p:nvSpPr>
          <p:cNvPr id="55" name="Flowchart: Decision 54"/>
          <p:cNvSpPr/>
          <p:nvPr/>
        </p:nvSpPr>
        <p:spPr>
          <a:xfrm>
            <a:off x="891541" y="5274454"/>
            <a:ext cx="1476933" cy="936199"/>
          </a:xfrm>
          <a:prstGeom prst="flowChartDecisio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Feedback good</a:t>
            </a:r>
            <a:endParaRPr lang="en-IE" sz="1000" dirty="0">
              <a:solidFill>
                <a:schemeClr val="tx1"/>
              </a:solidFill>
            </a:endParaRPr>
          </a:p>
        </p:txBody>
      </p:sp>
      <p:sp>
        <p:nvSpPr>
          <p:cNvPr id="56" name="Flowchart: Connector 55"/>
          <p:cNvSpPr/>
          <p:nvPr/>
        </p:nvSpPr>
        <p:spPr>
          <a:xfrm>
            <a:off x="324594" y="5598537"/>
            <a:ext cx="288032" cy="288032"/>
          </a:xfrm>
          <a:prstGeom prst="flowChartConnecto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Flowchart: Connector 56"/>
          <p:cNvSpPr/>
          <p:nvPr/>
        </p:nvSpPr>
        <p:spPr>
          <a:xfrm>
            <a:off x="323559" y="4675183"/>
            <a:ext cx="288032" cy="288032"/>
          </a:xfrm>
          <a:prstGeom prst="flowChartConnector">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TextBox 57"/>
          <p:cNvSpPr txBox="1"/>
          <p:nvPr/>
        </p:nvSpPr>
        <p:spPr>
          <a:xfrm>
            <a:off x="217575" y="4290362"/>
            <a:ext cx="498855" cy="246221"/>
          </a:xfrm>
          <a:prstGeom prst="rect">
            <a:avLst/>
          </a:prstGeom>
          <a:noFill/>
        </p:spPr>
        <p:txBody>
          <a:bodyPr wrap="none" rtlCol="0">
            <a:spAutoFit/>
          </a:bodyPr>
          <a:lstStyle/>
          <a:p>
            <a:r>
              <a:rPr lang="en-IE" sz="1000" dirty="0"/>
              <a:t>b</a:t>
            </a:r>
            <a:r>
              <a:rPr lang="en-IE" sz="1000" dirty="0" smtClean="0"/>
              <a:t>egin</a:t>
            </a:r>
            <a:endParaRPr lang="en-IE" sz="1000" dirty="0"/>
          </a:p>
        </p:txBody>
      </p:sp>
      <p:cxnSp>
        <p:nvCxnSpPr>
          <p:cNvPr id="11" name="Straight Arrow Connector 10"/>
          <p:cNvCxnSpPr>
            <a:stCxn id="3" idx="6"/>
            <a:endCxn id="7" idx="1"/>
          </p:cNvCxnSpPr>
          <p:nvPr/>
        </p:nvCxnSpPr>
        <p:spPr>
          <a:xfrm>
            <a:off x="606786" y="2006070"/>
            <a:ext cx="258020"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7" idx="3"/>
            <a:endCxn id="43" idx="1"/>
          </p:cNvCxnSpPr>
          <p:nvPr/>
        </p:nvCxnSpPr>
        <p:spPr>
          <a:xfrm>
            <a:off x="2174573" y="2006070"/>
            <a:ext cx="30050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43" idx="3"/>
            <a:endCxn id="8" idx="1"/>
          </p:cNvCxnSpPr>
          <p:nvPr/>
        </p:nvCxnSpPr>
        <p:spPr>
          <a:xfrm flipV="1">
            <a:off x="3195160" y="2006069"/>
            <a:ext cx="800776" cy="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8" idx="3"/>
            <a:endCxn id="45" idx="1"/>
          </p:cNvCxnSpPr>
          <p:nvPr/>
        </p:nvCxnSpPr>
        <p:spPr>
          <a:xfrm>
            <a:off x="5724128" y="2006069"/>
            <a:ext cx="338277" cy="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45" idx="3"/>
            <a:endCxn id="46" idx="1"/>
          </p:cNvCxnSpPr>
          <p:nvPr/>
        </p:nvCxnSpPr>
        <p:spPr>
          <a:xfrm>
            <a:off x="6948264" y="2006070"/>
            <a:ext cx="457446" cy="3687"/>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46" idx="2"/>
            <a:endCxn id="47" idx="0"/>
          </p:cNvCxnSpPr>
          <p:nvPr/>
        </p:nvCxnSpPr>
        <p:spPr>
          <a:xfrm>
            <a:off x="7945770" y="2316222"/>
            <a:ext cx="4398" cy="2935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47" idx="2"/>
            <a:endCxn id="48" idx="0"/>
          </p:cNvCxnSpPr>
          <p:nvPr/>
        </p:nvCxnSpPr>
        <p:spPr>
          <a:xfrm flipH="1">
            <a:off x="7947969" y="3230085"/>
            <a:ext cx="2199" cy="34293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49" idx="1"/>
            <a:endCxn id="40" idx="6"/>
          </p:cNvCxnSpPr>
          <p:nvPr/>
        </p:nvCxnSpPr>
        <p:spPr>
          <a:xfrm flipH="1">
            <a:off x="4556660" y="3917835"/>
            <a:ext cx="294576" cy="177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a:stCxn id="8" idx="2"/>
            <a:endCxn id="44" idx="1"/>
          </p:cNvCxnSpPr>
          <p:nvPr/>
        </p:nvCxnSpPr>
        <p:spPr>
          <a:xfrm rot="16200000" flipH="1">
            <a:off x="4726714" y="2607486"/>
            <a:ext cx="487778" cy="221142"/>
          </a:xfrm>
          <a:prstGeom prst="bentConnector2">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44" idx="3"/>
            <a:endCxn id="45" idx="2"/>
          </p:cNvCxnSpPr>
          <p:nvPr/>
        </p:nvCxnSpPr>
        <p:spPr>
          <a:xfrm flipV="1">
            <a:off x="5967033" y="2316221"/>
            <a:ext cx="538302" cy="645725"/>
          </a:xfrm>
          <a:prstGeom prst="bentConnector2">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5325170" y="1537969"/>
            <a:ext cx="380232" cy="246221"/>
          </a:xfrm>
          <a:prstGeom prst="rect">
            <a:avLst/>
          </a:prstGeom>
          <a:noFill/>
        </p:spPr>
        <p:txBody>
          <a:bodyPr wrap="none" rtlCol="0">
            <a:spAutoFit/>
          </a:bodyPr>
          <a:lstStyle/>
          <a:p>
            <a:r>
              <a:rPr lang="en-IE" sz="1000" dirty="0" smtClean="0"/>
              <a:t>Yes</a:t>
            </a:r>
            <a:endParaRPr lang="en-IE" sz="1000" dirty="0"/>
          </a:p>
        </p:txBody>
      </p:sp>
      <p:sp>
        <p:nvSpPr>
          <p:cNvPr id="91" name="TextBox 90"/>
          <p:cNvSpPr txBox="1"/>
          <p:nvPr/>
        </p:nvSpPr>
        <p:spPr>
          <a:xfrm>
            <a:off x="4395535" y="2551924"/>
            <a:ext cx="335348" cy="246221"/>
          </a:xfrm>
          <a:prstGeom prst="rect">
            <a:avLst/>
          </a:prstGeom>
          <a:noFill/>
        </p:spPr>
        <p:txBody>
          <a:bodyPr wrap="none" rtlCol="0">
            <a:spAutoFit/>
          </a:bodyPr>
          <a:lstStyle/>
          <a:p>
            <a:r>
              <a:rPr lang="en-IE" sz="1000" dirty="0" smtClean="0"/>
              <a:t>No</a:t>
            </a:r>
            <a:endParaRPr lang="en-IE" sz="1000" dirty="0"/>
          </a:p>
        </p:txBody>
      </p:sp>
      <p:sp>
        <p:nvSpPr>
          <p:cNvPr id="102" name="TextBox 101"/>
          <p:cNvSpPr txBox="1"/>
          <p:nvPr/>
        </p:nvSpPr>
        <p:spPr>
          <a:xfrm>
            <a:off x="275028" y="5971758"/>
            <a:ext cx="397866" cy="246221"/>
          </a:xfrm>
          <a:prstGeom prst="rect">
            <a:avLst/>
          </a:prstGeom>
          <a:noFill/>
        </p:spPr>
        <p:txBody>
          <a:bodyPr wrap="none" rtlCol="0">
            <a:spAutoFit/>
          </a:bodyPr>
          <a:lstStyle/>
          <a:p>
            <a:r>
              <a:rPr lang="en-IE" sz="1000" dirty="0" smtClean="0"/>
              <a:t>end</a:t>
            </a:r>
            <a:endParaRPr lang="en-IE" sz="1000" dirty="0"/>
          </a:p>
        </p:txBody>
      </p:sp>
      <p:cxnSp>
        <p:nvCxnSpPr>
          <p:cNvPr id="103" name="Straight Arrow Connector 102"/>
          <p:cNvCxnSpPr>
            <a:stCxn id="55" idx="1"/>
            <a:endCxn id="56" idx="6"/>
          </p:cNvCxnSpPr>
          <p:nvPr/>
        </p:nvCxnSpPr>
        <p:spPr>
          <a:xfrm flipH="1" flipV="1">
            <a:off x="612626" y="5742553"/>
            <a:ext cx="278915" cy="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53" idx="1"/>
            <a:endCxn id="54" idx="3"/>
          </p:cNvCxnSpPr>
          <p:nvPr/>
        </p:nvCxnSpPr>
        <p:spPr>
          <a:xfrm flipH="1">
            <a:off x="3707904" y="5735228"/>
            <a:ext cx="522171" cy="7326"/>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54" idx="1"/>
            <a:endCxn id="55" idx="3"/>
          </p:cNvCxnSpPr>
          <p:nvPr/>
        </p:nvCxnSpPr>
        <p:spPr>
          <a:xfrm flipH="1">
            <a:off x="2368474" y="5742554"/>
            <a:ext cx="366685"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50" idx="3"/>
            <a:endCxn id="151" idx="1"/>
          </p:cNvCxnSpPr>
          <p:nvPr/>
        </p:nvCxnSpPr>
        <p:spPr>
          <a:xfrm>
            <a:off x="1965203" y="4817637"/>
            <a:ext cx="2264872" cy="881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stCxn id="57" idx="6"/>
            <a:endCxn id="50" idx="1"/>
          </p:cNvCxnSpPr>
          <p:nvPr/>
        </p:nvCxnSpPr>
        <p:spPr>
          <a:xfrm flipV="1">
            <a:off x="611591" y="4817637"/>
            <a:ext cx="350695" cy="156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51" name="Flowchart: Alternate Process 150"/>
          <p:cNvSpPr/>
          <p:nvPr/>
        </p:nvSpPr>
        <p:spPr>
          <a:xfrm>
            <a:off x="4230075" y="4523670"/>
            <a:ext cx="1080120" cy="605558"/>
          </a:xfrm>
          <a:prstGeom prst="flowChartAlternateProcess">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000" dirty="0" smtClean="0">
                <a:solidFill>
                  <a:schemeClr val="tx1"/>
                </a:solidFill>
              </a:rPr>
              <a:t>Parse search query</a:t>
            </a:r>
            <a:endParaRPr lang="en-IE" sz="1000" dirty="0">
              <a:solidFill>
                <a:schemeClr val="tx1"/>
              </a:solidFill>
            </a:endParaRPr>
          </a:p>
        </p:txBody>
      </p:sp>
      <p:cxnSp>
        <p:nvCxnSpPr>
          <p:cNvPr id="157" name="Straight Arrow Connector 156"/>
          <p:cNvCxnSpPr>
            <a:stCxn id="151" idx="3"/>
            <a:endCxn id="51" idx="1"/>
          </p:cNvCxnSpPr>
          <p:nvPr/>
        </p:nvCxnSpPr>
        <p:spPr>
          <a:xfrm flipV="1">
            <a:off x="5310195" y="4815131"/>
            <a:ext cx="357738" cy="11318"/>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a:stCxn id="51" idx="2"/>
            <a:endCxn id="52" idx="0"/>
          </p:cNvCxnSpPr>
          <p:nvPr/>
        </p:nvCxnSpPr>
        <p:spPr>
          <a:xfrm flipH="1">
            <a:off x="6272094" y="5121141"/>
            <a:ext cx="1" cy="281609"/>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a:stCxn id="52" idx="1"/>
            <a:endCxn id="53" idx="3"/>
          </p:cNvCxnSpPr>
          <p:nvPr/>
        </p:nvCxnSpPr>
        <p:spPr>
          <a:xfrm flipH="1">
            <a:off x="5310195" y="5721026"/>
            <a:ext cx="357737" cy="14202"/>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48" idx="1"/>
            <a:endCxn id="49" idx="3"/>
          </p:cNvCxnSpPr>
          <p:nvPr/>
        </p:nvCxnSpPr>
        <p:spPr>
          <a:xfrm flipH="1" flipV="1">
            <a:off x="5940152" y="3917835"/>
            <a:ext cx="1463359" cy="15221"/>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576323" y="5352316"/>
            <a:ext cx="380232" cy="246221"/>
          </a:xfrm>
          <a:prstGeom prst="rect">
            <a:avLst/>
          </a:prstGeom>
          <a:noFill/>
        </p:spPr>
        <p:txBody>
          <a:bodyPr wrap="none" rtlCol="0">
            <a:spAutoFit/>
          </a:bodyPr>
          <a:lstStyle/>
          <a:p>
            <a:r>
              <a:rPr lang="en-IE" sz="1000" dirty="0" smtClean="0"/>
              <a:t>Yes</a:t>
            </a:r>
            <a:endParaRPr lang="en-IE" sz="1000" dirty="0"/>
          </a:p>
        </p:txBody>
      </p:sp>
      <p:sp>
        <p:nvSpPr>
          <p:cNvPr id="185" name="TextBox 184"/>
          <p:cNvSpPr txBox="1"/>
          <p:nvPr/>
        </p:nvSpPr>
        <p:spPr>
          <a:xfrm>
            <a:off x="1240695" y="6148965"/>
            <a:ext cx="335348" cy="246221"/>
          </a:xfrm>
          <a:prstGeom prst="rect">
            <a:avLst/>
          </a:prstGeom>
          <a:noFill/>
        </p:spPr>
        <p:txBody>
          <a:bodyPr wrap="none" rtlCol="0">
            <a:spAutoFit/>
          </a:bodyPr>
          <a:lstStyle/>
          <a:p>
            <a:r>
              <a:rPr lang="en-IE" sz="1000" dirty="0" smtClean="0"/>
              <a:t>No</a:t>
            </a:r>
            <a:endParaRPr lang="en-IE" sz="1000" dirty="0"/>
          </a:p>
        </p:txBody>
      </p:sp>
      <p:sp>
        <p:nvSpPr>
          <p:cNvPr id="10" name="Flowchart: Connector 9"/>
          <p:cNvSpPr/>
          <p:nvPr/>
        </p:nvSpPr>
        <p:spPr>
          <a:xfrm>
            <a:off x="3126767" y="1399001"/>
            <a:ext cx="1372937" cy="130528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200" dirty="0" smtClean="0"/>
              <a:t>Service #1:</a:t>
            </a:r>
          </a:p>
          <a:p>
            <a:pPr algn="ctr"/>
            <a:r>
              <a:rPr lang="en-IE" sz="1200" dirty="0" smtClean="0"/>
              <a:t>Process</a:t>
            </a:r>
          </a:p>
          <a:p>
            <a:pPr algn="ctr"/>
            <a:r>
              <a:rPr lang="en-IE" sz="1200" dirty="0" smtClean="0"/>
              <a:t>Drug Data</a:t>
            </a:r>
            <a:endParaRPr lang="en-IE" sz="1200" dirty="0"/>
          </a:p>
        </p:txBody>
      </p:sp>
      <p:sp>
        <p:nvSpPr>
          <p:cNvPr id="64" name="Flowchart: Connector 63"/>
          <p:cNvSpPr/>
          <p:nvPr/>
        </p:nvSpPr>
        <p:spPr>
          <a:xfrm>
            <a:off x="3139992" y="4675183"/>
            <a:ext cx="1372937" cy="130528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200" dirty="0" smtClean="0"/>
              <a:t>Service #3:</a:t>
            </a:r>
          </a:p>
          <a:p>
            <a:pPr algn="ctr"/>
            <a:r>
              <a:rPr lang="en-IE" sz="1200" dirty="0" smtClean="0"/>
              <a:t>Search For Drug Adverse </a:t>
            </a:r>
            <a:r>
              <a:rPr lang="en-IE" sz="1200" dirty="0"/>
              <a:t>e</a:t>
            </a:r>
            <a:r>
              <a:rPr lang="en-IE" sz="1200" dirty="0" smtClean="0"/>
              <a:t>ffect </a:t>
            </a:r>
            <a:endParaRPr lang="en-IE" sz="1200" dirty="0"/>
          </a:p>
        </p:txBody>
      </p:sp>
      <p:sp>
        <p:nvSpPr>
          <p:cNvPr id="65" name="Flowchart: Connector 64"/>
          <p:cNvSpPr/>
          <p:nvPr/>
        </p:nvSpPr>
        <p:spPr>
          <a:xfrm>
            <a:off x="6444208" y="2343258"/>
            <a:ext cx="1372937" cy="1305281"/>
          </a:xfrm>
          <a:prstGeom prst="flowChartConnector">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IE" sz="1200" dirty="0" smtClean="0"/>
              <a:t>Service #2:</a:t>
            </a:r>
          </a:p>
          <a:p>
            <a:pPr algn="ctr"/>
            <a:r>
              <a:rPr lang="en-IE" sz="1200" dirty="0" smtClean="0"/>
              <a:t>Drug Cause-Effect Sequence Discovery </a:t>
            </a:r>
            <a:endParaRPr lang="en-IE" sz="1200" dirty="0"/>
          </a:p>
        </p:txBody>
      </p:sp>
    </p:spTree>
    <p:extLst>
      <p:ext uri="{BB962C8B-B14F-4D97-AF65-F5344CB8AC3E}">
        <p14:creationId xmlns="" xmlns:p14="http://schemas.microsoft.com/office/powerpoint/2010/main" val="33239206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19</a:t>
            </a:fld>
            <a:endParaRPr lang="en-GB" dirty="0"/>
          </a:p>
        </p:txBody>
      </p:sp>
    </p:spTree>
    <p:extLst>
      <p:ext uri="{BB962C8B-B14F-4D97-AF65-F5344CB8AC3E}">
        <p14:creationId xmlns="" xmlns:p14="http://schemas.microsoft.com/office/powerpoint/2010/main" val="6786390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sz="3600" dirty="0" smtClean="0"/>
              <a:t>TIMBUS</a:t>
            </a:r>
          </a:p>
        </p:txBody>
      </p:sp>
      <p:sp>
        <p:nvSpPr>
          <p:cNvPr id="12294" name="Content Placeholder 2"/>
          <p:cNvSpPr>
            <a:spLocks noGrp="1"/>
          </p:cNvSpPr>
          <p:nvPr>
            <p:ph idx="1"/>
          </p:nvPr>
        </p:nvSpPr>
        <p:spPr>
          <a:xfrm>
            <a:off x="457200" y="1600200"/>
            <a:ext cx="8229600" cy="4853136"/>
          </a:xfrm>
        </p:spPr>
        <p:txBody>
          <a:bodyPr>
            <a:normAutofit fontScale="55000" lnSpcReduction="20000"/>
          </a:bodyPr>
          <a:lstStyle/>
          <a:p>
            <a:pPr algn="ctr" eaLnBrk="1" hangingPunct="1">
              <a:buFont typeface="Wingdings" pitchFamily="2" charset="2"/>
              <a:buNone/>
            </a:pPr>
            <a:r>
              <a:rPr lang="en-GB" sz="7300" b="1" dirty="0" smtClean="0"/>
              <a:t>Vision: Digital preservation for </a:t>
            </a:r>
            <a:br>
              <a:rPr lang="en-GB" sz="7300" b="1" dirty="0" smtClean="0"/>
            </a:br>
            <a:r>
              <a:rPr lang="en-GB" sz="7300" b="1" dirty="0" smtClean="0"/>
              <a:t>timeless business processes</a:t>
            </a:r>
            <a:br>
              <a:rPr lang="en-GB" sz="7300" b="1" dirty="0" smtClean="0"/>
            </a:br>
            <a:r>
              <a:rPr lang="en-GB" sz="7300" b="1" dirty="0" smtClean="0"/>
              <a:t>and services</a:t>
            </a:r>
            <a:endParaRPr lang="en-GB" sz="6500" dirty="0" smtClean="0"/>
          </a:p>
          <a:p>
            <a:pPr algn="ctr" eaLnBrk="1" hangingPunct="1">
              <a:buFont typeface="Wingdings" pitchFamily="2" charset="2"/>
              <a:buNone/>
            </a:pPr>
            <a:endParaRPr lang="en-GB" dirty="0" smtClean="0"/>
          </a:p>
          <a:p>
            <a:pPr algn="ctr">
              <a:buNone/>
            </a:pPr>
            <a:r>
              <a:rPr lang="en-GB" dirty="0" smtClean="0"/>
              <a:t> </a:t>
            </a:r>
          </a:p>
          <a:p>
            <a:pPr fontAlgn="ctr"/>
            <a:r>
              <a:rPr lang="en-GB" dirty="0" smtClean="0"/>
              <a:t>April </a:t>
            </a:r>
            <a:r>
              <a:rPr lang="en-GB" dirty="0"/>
              <a:t>2011 – March </a:t>
            </a:r>
            <a:r>
              <a:rPr lang="en-GB" dirty="0" smtClean="0"/>
              <a:t>2014</a:t>
            </a:r>
          </a:p>
          <a:p>
            <a:pPr fontAlgn="ctr"/>
            <a:endParaRPr lang="de-AT" dirty="0" smtClean="0"/>
          </a:p>
          <a:p>
            <a:pPr fontAlgn="ctr"/>
            <a:r>
              <a:rPr lang="en-GB" dirty="0" smtClean="0"/>
              <a:t>timbusproject.net/</a:t>
            </a:r>
          </a:p>
          <a:p>
            <a:pPr fontAlgn="ctr"/>
            <a:r>
              <a:rPr lang="en-GB" dirty="0" smtClean="0"/>
              <a:t>info@timbusproject.net</a:t>
            </a:r>
          </a:p>
          <a:p>
            <a:pPr fontAlgn="ctr"/>
            <a:r>
              <a:rPr lang="en-GB" dirty="0" smtClean="0"/>
              <a:t>https://twitter.com/timbus_project</a:t>
            </a:r>
          </a:p>
          <a:p>
            <a:pPr fontAlgn="ctr"/>
            <a:endParaRPr lang="en-GB" dirty="0" smtClean="0"/>
          </a:p>
          <a:p>
            <a:pPr fontAlgn="ctr"/>
            <a:r>
              <a:rPr lang="en-GB" dirty="0"/>
              <a:t>co-funded by the European Union </a:t>
            </a:r>
            <a:r>
              <a:rPr lang="en-GB" dirty="0" smtClean="0"/>
              <a:t>FP7/2007-2013</a:t>
            </a:r>
            <a:br>
              <a:rPr lang="en-GB" dirty="0" smtClean="0"/>
            </a:br>
            <a:r>
              <a:rPr lang="en-GB" dirty="0" smtClean="0"/>
              <a:t>under </a:t>
            </a:r>
            <a:r>
              <a:rPr lang="en-GB" dirty="0"/>
              <a:t>grant agreement no. </a:t>
            </a:r>
            <a:r>
              <a:rPr lang="en-GB" dirty="0" smtClean="0"/>
              <a:t>269940</a:t>
            </a:r>
            <a:endParaRPr lang="en-GB" dirty="0"/>
          </a:p>
        </p:txBody>
      </p:sp>
      <p:sp>
        <p:nvSpPr>
          <p:cNvPr id="4" name="Date Placeholder 3"/>
          <p:cNvSpPr>
            <a:spLocks noGrp="1"/>
          </p:cNvSpPr>
          <p:nvPr>
            <p:ph type="dt" sz="half" idx="10"/>
          </p:nvPr>
        </p:nvSpPr>
        <p:spPr/>
        <p:txBody>
          <a:bodyPr/>
          <a:lstStyle/>
          <a:p>
            <a:pPr>
              <a:defRPr/>
            </a:pPr>
            <a:fld id="{92C885B8-5A5F-4447-97BC-F68A34C9508B}" type="datetime3">
              <a:rPr lang="en-US"/>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dirty="0"/>
              <a:t>timbusproject.net © 2011</a:t>
            </a:r>
          </a:p>
        </p:txBody>
      </p:sp>
      <p:sp>
        <p:nvSpPr>
          <p:cNvPr id="6" name="Slide Number Placeholder 5"/>
          <p:cNvSpPr>
            <a:spLocks noGrp="1"/>
          </p:cNvSpPr>
          <p:nvPr>
            <p:ph type="sldNum" sz="quarter" idx="12"/>
          </p:nvPr>
        </p:nvSpPr>
        <p:spPr/>
        <p:txBody>
          <a:bodyPr/>
          <a:lstStyle/>
          <a:p>
            <a:pPr>
              <a:defRPr/>
            </a:pPr>
            <a:fld id="{F444CE91-514E-4B9A-98A0-62371D207265}" type="slidenum">
              <a:rPr lang="en-GB"/>
              <a:pPr>
                <a:defRPr/>
              </a:pPr>
              <a:t>2</a:t>
            </a:fld>
            <a:endParaRPr lang="en-GB"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2040" y="3573016"/>
            <a:ext cx="3384376" cy="1161044"/>
          </a:xfrm>
          <a:prstGeom prst="rect">
            <a:avLst/>
          </a:prstGeom>
        </p:spPr>
      </p:pic>
    </p:spTree>
    <p:extLst>
      <p:ext uri="{BB962C8B-B14F-4D97-AF65-F5344CB8AC3E}">
        <p14:creationId xmlns="" xmlns:p14="http://schemas.microsoft.com/office/powerpoint/2010/main" val="11086221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20</a:t>
            </a:fld>
            <a:endParaRPr lang="en-GB" dirty="0"/>
          </a:p>
        </p:txBody>
      </p:sp>
      <p:sp>
        <p:nvSpPr>
          <p:cNvPr id="7" name="Rechteck 5"/>
          <p:cNvSpPr>
            <a:spLocks noChangeArrowheads="1"/>
          </p:cNvSpPr>
          <p:nvPr/>
        </p:nvSpPr>
        <p:spPr bwMode="auto">
          <a:xfrm>
            <a:off x="3275856" y="1196752"/>
            <a:ext cx="2592288" cy="3024336"/>
          </a:xfrm>
          <a:prstGeom prst="rect">
            <a:avLst/>
          </a:prstGeom>
          <a:noFill/>
          <a:ln w="60325" algn="ctr">
            <a:solidFill>
              <a:srgbClr val="FF0000"/>
            </a:solidFill>
            <a:round/>
            <a:headEnd/>
            <a:tailEnd/>
          </a:ln>
        </p:spPr>
        <p:txBody>
          <a:bodyPr/>
          <a:lstStyle/>
          <a:p>
            <a:endParaRPr lang="de-AT"/>
          </a:p>
        </p:txBody>
      </p:sp>
      <p:sp>
        <p:nvSpPr>
          <p:cNvPr id="9" name="Rechteck 5"/>
          <p:cNvSpPr>
            <a:spLocks noChangeArrowheads="1"/>
          </p:cNvSpPr>
          <p:nvPr/>
        </p:nvSpPr>
        <p:spPr bwMode="auto">
          <a:xfrm>
            <a:off x="4572000" y="2204864"/>
            <a:ext cx="1296144" cy="1152128"/>
          </a:xfrm>
          <a:prstGeom prst="rect">
            <a:avLst/>
          </a:prstGeom>
          <a:noFill/>
          <a:ln w="60325" algn="ctr">
            <a:solidFill>
              <a:srgbClr val="FF0000"/>
            </a:solidFill>
            <a:round/>
            <a:headEnd/>
            <a:tailEnd/>
          </a:ln>
        </p:spPr>
        <p:txBody>
          <a:bodyPr/>
          <a:lstStyle/>
          <a:p>
            <a:endParaRPr lang="de-AT"/>
          </a:p>
        </p:txBody>
      </p:sp>
    </p:spTree>
    <p:extLst>
      <p:ext uri="{BB962C8B-B14F-4D97-AF65-F5344CB8AC3E}">
        <p14:creationId xmlns="" xmlns:p14="http://schemas.microsoft.com/office/powerpoint/2010/main" val="6786390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Process Context</a:t>
            </a:r>
            <a:endParaRPr lang="en-GB" dirty="0"/>
          </a:p>
        </p:txBody>
      </p:sp>
      <p:sp>
        <p:nvSpPr>
          <p:cNvPr id="21" name="Content Placeholder 11"/>
          <p:cNvSpPr>
            <a:spLocks noGrp="1"/>
          </p:cNvSpPr>
          <p:nvPr>
            <p:ph idx="1"/>
          </p:nvPr>
        </p:nvSpPr>
        <p:spPr/>
        <p:txBody>
          <a:bodyPr>
            <a:normAutofit fontScale="85000" lnSpcReduction="20000"/>
          </a:bodyPr>
          <a:lstStyle/>
          <a:p>
            <a:r>
              <a:rPr lang="en-IE" dirty="0"/>
              <a:t>Business Process Context </a:t>
            </a:r>
            <a:r>
              <a:rPr lang="en-IE" dirty="0" smtClean="0"/>
              <a:t>embedded in context</a:t>
            </a:r>
          </a:p>
          <a:p>
            <a:endParaRPr lang="en-IE" dirty="0" smtClean="0"/>
          </a:p>
          <a:p>
            <a:r>
              <a:rPr lang="en-GB" dirty="0" smtClean="0"/>
              <a:t>Organisations, roles, people (incl. access rights)</a:t>
            </a:r>
          </a:p>
          <a:p>
            <a:r>
              <a:rPr lang="en-GB" dirty="0" smtClean="0"/>
              <a:t>Legal aspects</a:t>
            </a:r>
          </a:p>
          <a:p>
            <a:pPr lvl="1"/>
            <a:r>
              <a:rPr lang="en-GB" dirty="0" smtClean="0">
                <a:solidFill>
                  <a:srgbClr val="000000"/>
                </a:solidFill>
              </a:rPr>
              <a:t>Licenses, SLAs, law (privacy, data retention, ...)</a:t>
            </a:r>
            <a:endParaRPr lang="en-GB" dirty="0" smtClean="0"/>
          </a:p>
          <a:p>
            <a:r>
              <a:rPr lang="en-GB" dirty="0" smtClean="0"/>
              <a:t>Software environment</a:t>
            </a:r>
          </a:p>
          <a:p>
            <a:pPr lvl="1"/>
            <a:r>
              <a:rPr lang="en-GB" dirty="0" smtClean="0"/>
              <a:t>Operating System, Applications,... (</a:t>
            </a:r>
            <a:r>
              <a:rPr lang="en-GB" dirty="0" smtClean="0">
                <a:solidFill>
                  <a:srgbClr val="000000"/>
                </a:solidFill>
              </a:rPr>
              <a:t>including configuration)</a:t>
            </a:r>
            <a:endParaRPr lang="en-GB" dirty="0" smtClean="0"/>
          </a:p>
          <a:p>
            <a:r>
              <a:rPr lang="en-GB" dirty="0" smtClean="0"/>
              <a:t>Hardware</a:t>
            </a:r>
          </a:p>
          <a:p>
            <a:pPr lvl="1"/>
            <a:r>
              <a:rPr lang="en-GB" dirty="0" smtClean="0"/>
              <a:t>Servers, Desktop computers, special-purpose HW, GPUs, ...</a:t>
            </a:r>
          </a:p>
          <a:p>
            <a:r>
              <a:rPr lang="en-GB" dirty="0" smtClean="0"/>
              <a:t>External systems</a:t>
            </a:r>
          </a:p>
          <a:p>
            <a:pPr lvl="1"/>
            <a:r>
              <a:rPr lang="en-GB" dirty="0" smtClean="0"/>
              <a:t>web/remote services, data sources, ....</a:t>
            </a:r>
          </a:p>
          <a:p>
            <a:r>
              <a:rPr lang="de-AT" dirty="0" smtClean="0">
                <a:solidFill>
                  <a:srgbClr val="000000"/>
                </a:solidFill>
              </a:rPr>
              <a:t>Data: </a:t>
            </a:r>
            <a:r>
              <a:rPr lang="de-AT" dirty="0" err="1" smtClean="0">
                <a:solidFill>
                  <a:srgbClr val="000000"/>
                </a:solidFill>
              </a:rPr>
              <a:t>input</a:t>
            </a:r>
            <a:r>
              <a:rPr lang="de-AT" dirty="0" smtClean="0">
                <a:solidFill>
                  <a:srgbClr val="000000"/>
                </a:solidFill>
              </a:rPr>
              <a:t>, </a:t>
            </a:r>
            <a:r>
              <a:rPr lang="de-AT" dirty="0" err="1" smtClean="0">
                <a:solidFill>
                  <a:srgbClr val="000000"/>
                </a:solidFill>
              </a:rPr>
              <a:t>output</a:t>
            </a:r>
            <a:r>
              <a:rPr lang="de-AT" dirty="0" smtClean="0">
                <a:solidFill>
                  <a:srgbClr val="000000"/>
                </a:solidFill>
              </a:rPr>
              <a:t>, </a:t>
            </a:r>
            <a:r>
              <a:rPr lang="de-AT" dirty="0" err="1" smtClean="0">
                <a:solidFill>
                  <a:srgbClr val="000000"/>
                </a:solidFill>
              </a:rPr>
              <a:t>inside</a:t>
            </a:r>
            <a:r>
              <a:rPr lang="de-AT" dirty="0" smtClean="0">
                <a:solidFill>
                  <a:srgbClr val="000000"/>
                </a:solidFill>
              </a:rPr>
              <a:t> </a:t>
            </a:r>
            <a:r>
              <a:rPr lang="de-AT" dirty="0" err="1" smtClean="0">
                <a:solidFill>
                  <a:srgbClr val="000000"/>
                </a:solidFill>
              </a:rPr>
              <a:t>the</a:t>
            </a:r>
            <a:r>
              <a:rPr lang="de-AT" dirty="0" smtClean="0">
                <a:solidFill>
                  <a:srgbClr val="000000"/>
                </a:solidFill>
              </a:rPr>
              <a:t> </a:t>
            </a:r>
            <a:r>
              <a:rPr lang="de-AT" dirty="0" err="1" smtClean="0">
                <a:solidFill>
                  <a:srgbClr val="000000"/>
                </a:solidFill>
              </a:rPr>
              <a:t>process</a:t>
            </a:r>
            <a:endParaRPr lang="en-GB" i="1" dirty="0" smtClean="0"/>
          </a:p>
          <a:p>
            <a:endParaRPr lang="en-GB" dirty="0"/>
          </a:p>
        </p:txBody>
      </p:sp>
    </p:spTree>
    <p:extLst>
      <p:ext uri="{BB962C8B-B14F-4D97-AF65-F5344CB8AC3E}">
        <p14:creationId xmlns="" xmlns:p14="http://schemas.microsoft.com/office/powerpoint/2010/main" val="3928918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Connecteur droit avec flèche 36"/>
          <p:cNvCxnSpPr>
            <a:cxnSpLocks noChangeShapeType="1"/>
            <a:stCxn id="65" idx="0"/>
            <a:endCxn id="51" idx="2"/>
          </p:cNvCxnSpPr>
          <p:nvPr/>
        </p:nvCxnSpPr>
        <p:spPr bwMode="auto">
          <a:xfrm flipV="1">
            <a:off x="1781183" y="2629227"/>
            <a:ext cx="1770022" cy="422865"/>
          </a:xfrm>
          <a:prstGeom prst="straightConnector1">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pic>
        <p:nvPicPr>
          <p:cNvPr id="4099" name="Picture 9" descr="http://printables.kaboose.com/img/cc_computer_rdax_6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7862" y="1765269"/>
            <a:ext cx="1291736" cy="12868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00" name="Picture 11" descr="http://www.aperfectworld.org/clipart/office/file_folder.gi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860896" y="1708766"/>
            <a:ext cx="675762" cy="796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Rectangle à coins arrondis 19"/>
          <p:cNvSpPr>
            <a:spLocks noChangeArrowheads="1"/>
          </p:cNvSpPr>
          <p:nvPr/>
        </p:nvSpPr>
        <p:spPr bwMode="auto">
          <a:xfrm>
            <a:off x="2763119" y="4557639"/>
            <a:ext cx="1829809" cy="131963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bg1"/>
                </a:solidFill>
              </a:rPr>
              <a:t>Context</a:t>
            </a:r>
            <a:r>
              <a:rPr lang="fr-FR" sz="2000" b="1" dirty="0" smtClean="0">
                <a:solidFill>
                  <a:schemeClr val="bg1"/>
                </a:solidFill>
              </a:rPr>
              <a:t/>
            </a:r>
            <a:br>
              <a:rPr lang="fr-FR" sz="2000" b="1" dirty="0" smtClean="0">
                <a:solidFill>
                  <a:schemeClr val="bg1"/>
                </a:solidFill>
              </a:rPr>
            </a:br>
            <a:r>
              <a:rPr lang="fr-FR" sz="2000" b="1" dirty="0" smtClean="0">
                <a:solidFill>
                  <a:schemeClr val="bg1"/>
                </a:solidFill>
              </a:rPr>
              <a:t>Descriptive</a:t>
            </a:r>
            <a:br>
              <a:rPr lang="fr-FR" sz="2000" b="1" dirty="0" smtClean="0">
                <a:solidFill>
                  <a:schemeClr val="bg1"/>
                </a:solidFill>
              </a:rPr>
            </a:br>
            <a:r>
              <a:rPr lang="fr-FR" sz="2000" b="1" dirty="0" err="1" smtClean="0">
                <a:solidFill>
                  <a:schemeClr val="bg1"/>
                </a:solidFill>
              </a:rPr>
              <a:t>Metadata</a:t>
            </a:r>
            <a:r>
              <a:rPr lang="fr-FR" sz="2000" b="1" dirty="0" smtClean="0">
                <a:solidFill>
                  <a:schemeClr val="bg1"/>
                </a:solidFill>
              </a:rPr>
              <a:t> </a:t>
            </a:r>
            <a:r>
              <a:rPr lang="fr-FR" sz="2000" b="1" dirty="0">
                <a:solidFill>
                  <a:schemeClr val="bg1"/>
                </a:solidFill>
              </a:rPr>
              <a:t>(Proxy)</a:t>
            </a:r>
            <a:endParaRPr lang="en-GB" sz="2000" b="1" dirty="0">
              <a:solidFill>
                <a:schemeClr val="bg1"/>
              </a:solidFill>
            </a:endParaRPr>
          </a:p>
        </p:txBody>
      </p:sp>
      <p:cxnSp>
        <p:nvCxnSpPr>
          <p:cNvPr id="48" name="Connecteur droit avec flèche 36"/>
          <p:cNvCxnSpPr>
            <a:cxnSpLocks noChangeShapeType="1"/>
            <a:stCxn id="52" idx="1"/>
            <a:endCxn id="64" idx="3"/>
          </p:cNvCxnSpPr>
          <p:nvPr/>
        </p:nvCxnSpPr>
        <p:spPr bwMode="auto">
          <a:xfrm rot="10800000">
            <a:off x="5752410" y="3343724"/>
            <a:ext cx="1161326" cy="792873"/>
          </a:xfrm>
          <a:prstGeom prst="bentConnector3">
            <a:avLst>
              <a:gd name="adj1" fmla="val 50000"/>
            </a:avLst>
          </a:prstGeom>
          <a:ln>
            <a:headEnd type="arrow"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51" name="Rectangle à coins arrondis 19"/>
          <p:cNvSpPr>
            <a:spLocks noChangeArrowheads="1"/>
          </p:cNvSpPr>
          <p:nvPr/>
        </p:nvSpPr>
        <p:spPr bwMode="auto">
          <a:xfrm>
            <a:off x="2719638" y="1593268"/>
            <a:ext cx="1663133" cy="1035959"/>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bg1"/>
                </a:solidFill>
              </a:rPr>
              <a:t>Context</a:t>
            </a:r>
            <a:r>
              <a:rPr lang="fr-FR" sz="2000" b="1" dirty="0" smtClean="0">
                <a:solidFill>
                  <a:schemeClr val="bg1"/>
                </a:solidFill>
              </a:rPr>
              <a:t> </a:t>
            </a:r>
            <a:r>
              <a:rPr lang="fr-FR" sz="2000" b="1" dirty="0">
                <a:solidFill>
                  <a:schemeClr val="bg1"/>
                </a:solidFill>
              </a:rPr>
              <a:t>Component</a:t>
            </a:r>
            <a:endParaRPr lang="en-GB" sz="2000" b="1" dirty="0">
              <a:solidFill>
                <a:schemeClr val="bg1"/>
              </a:solidFill>
            </a:endParaRPr>
          </a:p>
        </p:txBody>
      </p:sp>
      <p:sp>
        <p:nvSpPr>
          <p:cNvPr id="52" name="Rectangle à coins arrondis 16"/>
          <p:cNvSpPr>
            <a:spLocks noChangeArrowheads="1"/>
          </p:cNvSpPr>
          <p:nvPr/>
        </p:nvSpPr>
        <p:spPr bwMode="auto">
          <a:xfrm>
            <a:off x="6913736" y="3620773"/>
            <a:ext cx="1664945" cy="1031646"/>
          </a:xfrm>
          <a:prstGeom prst="roundRect">
            <a:avLst>
              <a:gd name="adj" fmla="val 16667"/>
            </a:avLst>
          </a:prstGeom>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err="1" smtClean="0">
                <a:solidFill>
                  <a:schemeClr val="dk1"/>
                </a:solidFill>
              </a:rPr>
              <a:t>Preserved</a:t>
            </a:r>
            <a:r>
              <a:rPr lang="fr-FR" sz="2000" b="1" dirty="0" smtClean="0">
                <a:solidFill>
                  <a:schemeClr val="dk1"/>
                </a:solidFill>
              </a:rPr>
              <a:t> </a:t>
            </a:r>
            <a:r>
              <a:rPr lang="fr-FR" sz="2000" b="1" dirty="0" err="1" smtClean="0">
                <a:solidFill>
                  <a:schemeClr val="dk1"/>
                </a:solidFill>
              </a:rPr>
              <a:t>Context</a:t>
            </a:r>
            <a:r>
              <a:rPr lang="fr-FR" sz="2000" b="1" dirty="0" smtClean="0">
                <a:solidFill>
                  <a:schemeClr val="dk1"/>
                </a:solidFill>
              </a:rPr>
              <a:t> </a:t>
            </a:r>
            <a:r>
              <a:rPr lang="fr-FR" sz="2000" b="1" dirty="0">
                <a:solidFill>
                  <a:schemeClr val="dk1"/>
                </a:solidFill>
              </a:rPr>
              <a:t>Component</a:t>
            </a:r>
            <a:endParaRPr lang="en-GB" sz="2000" b="1" dirty="0">
              <a:solidFill>
                <a:schemeClr val="dk1"/>
              </a:solidFill>
            </a:endParaRPr>
          </a:p>
        </p:txBody>
      </p:sp>
      <p:sp>
        <p:nvSpPr>
          <p:cNvPr id="64" name="Rectangle à coins arrondis 19"/>
          <p:cNvSpPr>
            <a:spLocks noChangeArrowheads="1"/>
          </p:cNvSpPr>
          <p:nvPr/>
        </p:nvSpPr>
        <p:spPr bwMode="auto">
          <a:xfrm>
            <a:off x="4087466" y="2971893"/>
            <a:ext cx="1664944" cy="74366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a:solidFill>
                  <a:schemeClr val="bg1"/>
                </a:solidFill>
              </a:rPr>
              <a:t>Digital</a:t>
            </a:r>
            <a:endParaRPr lang="en-GB" sz="2000" b="1" dirty="0">
              <a:solidFill>
                <a:schemeClr val="bg1"/>
              </a:solidFill>
            </a:endParaRPr>
          </a:p>
        </p:txBody>
      </p:sp>
      <p:sp>
        <p:nvSpPr>
          <p:cNvPr id="65" name="Rectangle à coins arrondis 19"/>
          <p:cNvSpPr>
            <a:spLocks noChangeArrowheads="1"/>
          </p:cNvSpPr>
          <p:nvPr/>
        </p:nvSpPr>
        <p:spPr bwMode="auto">
          <a:xfrm>
            <a:off x="949616" y="3052092"/>
            <a:ext cx="1663133" cy="743660"/>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1"/>
          </a:lnRef>
          <a:fillRef idx="3">
            <a:schemeClr val="accent1"/>
          </a:fillRef>
          <a:effectRef idx="3">
            <a:schemeClr val="accent1"/>
          </a:effectRef>
          <a:fontRef idx="minor">
            <a:schemeClr val="lt1"/>
          </a:fontRef>
        </p:style>
        <p:txBody>
          <a:bodyPr vert="horz" wrap="square" lIns="90000" tIns="46800" rIns="90000" bIns="46800" numCol="1" anchor="ctr" anchorCtr="0" compatLnSpc="1">
            <a:prstTxWarp prst="textNoShape">
              <a:avLst/>
            </a:prstTxWarp>
          </a:bodyPr>
          <a:lstStyle/>
          <a:p>
            <a:pPr algn="ctr" defTabSz="449263" eaLnBrk="0" fontAlgn="base" hangingPunct="0">
              <a:spcBef>
                <a:spcPts val="800"/>
              </a:spcBef>
              <a:spcAft>
                <a:spcPct val="0"/>
              </a:spcAft>
              <a:buClr>
                <a:srgbClr val="000000"/>
              </a:buClr>
              <a:buSzPct val="100000"/>
              <a:buFont typeface="Times New Roman" pitchFamily="16" charset="0"/>
              <a:buNone/>
            </a:pPr>
            <a:r>
              <a:rPr lang="fr-FR" sz="2000" b="1" dirty="0">
                <a:solidFill>
                  <a:schemeClr val="bg1"/>
                </a:solidFill>
              </a:rPr>
              <a:t>Non-digital</a:t>
            </a:r>
            <a:endParaRPr lang="en-GB" sz="2000" b="1" dirty="0">
              <a:solidFill>
                <a:schemeClr val="bg1"/>
              </a:solidFill>
            </a:endParaRPr>
          </a:p>
        </p:txBody>
      </p:sp>
      <p:cxnSp>
        <p:nvCxnSpPr>
          <p:cNvPr id="72" name="Connecteur droit avec flèche 36"/>
          <p:cNvCxnSpPr>
            <a:cxnSpLocks noChangeShapeType="1"/>
            <a:stCxn id="51" idx="2"/>
            <a:endCxn id="64" idx="0"/>
          </p:cNvCxnSpPr>
          <p:nvPr/>
        </p:nvCxnSpPr>
        <p:spPr bwMode="auto">
          <a:xfrm>
            <a:off x="3551205" y="2629227"/>
            <a:ext cx="1368733" cy="342666"/>
          </a:xfrm>
          <a:prstGeom prst="straightConnector1">
            <a:avLst/>
          </a:prstGeom>
          <a:ln>
            <a:headEnd type="none" w="med" len="med"/>
            <a:tailEnd type="none" w="med" len="med"/>
          </a:ln>
          <a:extLst/>
        </p:spPr>
        <p:style>
          <a:lnRef idx="3">
            <a:schemeClr val="accent3"/>
          </a:lnRef>
          <a:fillRef idx="0">
            <a:schemeClr val="accent3"/>
          </a:fillRef>
          <a:effectRef idx="2">
            <a:schemeClr val="accent3"/>
          </a:effectRef>
          <a:fontRef idx="minor">
            <a:schemeClr val="tx1"/>
          </a:fontRef>
        </p:style>
      </p:cxnSp>
      <p:cxnSp>
        <p:nvCxnSpPr>
          <p:cNvPr id="76" name="Connecteur droit avec flèche 36"/>
          <p:cNvCxnSpPr>
            <a:cxnSpLocks noChangeShapeType="1"/>
            <a:stCxn id="65" idx="2"/>
            <a:endCxn id="46" idx="0"/>
          </p:cNvCxnSpPr>
          <p:nvPr/>
        </p:nvCxnSpPr>
        <p:spPr bwMode="auto">
          <a:xfrm>
            <a:off x="1781182" y="3795752"/>
            <a:ext cx="1896842" cy="761887"/>
          </a:xfrm>
          <a:prstGeom prst="straightConnector1">
            <a:avLst/>
          </a:prstGeom>
          <a:ln>
            <a:headEnd type="none"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86" name="Rectangle 85"/>
          <p:cNvSpPr/>
          <p:nvPr/>
        </p:nvSpPr>
        <p:spPr>
          <a:xfrm>
            <a:off x="766550" y="1412776"/>
            <a:ext cx="5176779" cy="2536225"/>
          </a:xfrm>
          <a:prstGeom prst="rect">
            <a:avLst/>
          </a:prstGeom>
          <a:noFill/>
          <a:ln w="9525">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round/>
            <a:headEnd/>
            <a:tailEnd/>
          </a:ln>
          <a:effectLst>
            <a:outerShdw blurRad="40000" dist="20000" dir="5400000" rotWithShape="0">
              <a:srgbClr val="808080">
                <a:alpha val="37999"/>
              </a:srgbClr>
            </a:outerShdw>
          </a:effectLst>
        </p:spPr>
        <p:txBody>
          <a:bodyPr anchor="ctr"/>
          <a:lstStyle/>
          <a:p>
            <a:pPr algn="ctr">
              <a:spcAft>
                <a:spcPts val="0"/>
              </a:spcAft>
              <a:defRPr/>
            </a:pPr>
            <a:endParaRPr lang="en-GB">
              <a:solidFill>
                <a:srgbClr val="000000"/>
              </a:solidFill>
              <a:latin typeface="Calibri"/>
              <a:ea typeface="Times New Roman"/>
              <a:cs typeface="Times New Roman"/>
            </a:endParaRPr>
          </a:p>
        </p:txBody>
      </p:sp>
      <p:pic>
        <p:nvPicPr>
          <p:cNvPr id="4116" name="Picture 5" descr="http://1.bp.blogspot.com/-ivx8sPkrN0E/T7oWeBCAwKI/AAAAAAAAAfw/aZoBDKIIB3o/s1600/File.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1416" y="2038673"/>
            <a:ext cx="721053" cy="93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3" name="Group 102"/>
          <p:cNvGrpSpPr>
            <a:grpSpLocks/>
          </p:cNvGrpSpPr>
          <p:nvPr/>
        </p:nvGrpSpPr>
        <p:grpSpPr bwMode="auto">
          <a:xfrm>
            <a:off x="1917059" y="4625079"/>
            <a:ext cx="846060" cy="1184752"/>
            <a:chOff x="1654237" y="3851104"/>
            <a:chExt cx="1373322" cy="1768673"/>
          </a:xfrm>
        </p:grpSpPr>
        <p:pic>
          <p:nvPicPr>
            <p:cNvPr id="4121" name="Picture 5" descr="http://1.bp.blogspot.com/-ivx8sPkrN0E/T7oWeBCAwKI/AAAAAAAAAfw/aZoBDKIIB3o/s1600/File.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54237" y="3851104"/>
              <a:ext cx="1373322" cy="1768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22" name="Picture 7" descr="http://4.bp.blogspot.com/_xmdzLHNex7Q/SGoRgQr2ipI/AAAAAAAAAJc/5WRPC_tacz4/s320/Xml_code2.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23865" y="4474705"/>
              <a:ext cx="1026516" cy="7419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cxnSp>
        <p:nvCxnSpPr>
          <p:cNvPr id="111" name="Connecteur droit avec flèche 36"/>
          <p:cNvCxnSpPr>
            <a:cxnSpLocks noChangeShapeType="1"/>
            <a:stCxn id="64" idx="2"/>
            <a:endCxn id="46" idx="0"/>
          </p:cNvCxnSpPr>
          <p:nvPr/>
        </p:nvCxnSpPr>
        <p:spPr bwMode="auto">
          <a:xfrm flipH="1">
            <a:off x="3678024" y="3715553"/>
            <a:ext cx="1242821" cy="842086"/>
          </a:xfrm>
          <a:prstGeom prst="straightConnector1">
            <a:avLst/>
          </a:prstGeom>
          <a:ln>
            <a:prstDash val="dash"/>
            <a:headEnd type="none" w="med" len="med"/>
            <a:tailEnd type="arrow" w="med" len="med"/>
          </a:ln>
          <a:extLst/>
        </p:spPr>
        <p:style>
          <a:lnRef idx="3">
            <a:schemeClr val="accent3"/>
          </a:lnRef>
          <a:fillRef idx="0">
            <a:schemeClr val="accent3"/>
          </a:fillRef>
          <a:effectRef idx="2">
            <a:schemeClr val="accent3"/>
          </a:effectRef>
          <a:fontRef idx="minor">
            <a:schemeClr val="tx1"/>
          </a:fontRef>
        </p:style>
      </p:cxnSp>
      <p:sp>
        <p:nvSpPr>
          <p:cNvPr id="2" name="Title 1"/>
          <p:cNvSpPr>
            <a:spLocks noGrp="1"/>
          </p:cNvSpPr>
          <p:nvPr>
            <p:ph type="title"/>
          </p:nvPr>
        </p:nvSpPr>
        <p:spPr/>
        <p:txBody>
          <a:bodyPr/>
          <a:lstStyle/>
          <a:p>
            <a:r>
              <a:rPr lang="en-GB" dirty="0" smtClean="0"/>
              <a:t>Context Components and </a:t>
            </a:r>
            <a:r>
              <a:rPr lang="en-GB" dirty="0" err="1" smtClean="0"/>
              <a:t>Proxys</a:t>
            </a:r>
            <a:endParaRPr lang="en-GB" dirty="0"/>
          </a:p>
        </p:txBody>
      </p:sp>
      <p:sp>
        <p:nvSpPr>
          <p:cNvPr id="21" name="Inhaltsplatzhalter 20"/>
          <p:cNvSpPr>
            <a:spLocks noGrp="1"/>
          </p:cNvSpPr>
          <p:nvPr>
            <p:ph idx="1"/>
          </p:nvPr>
        </p:nvSpPr>
        <p:spPr/>
        <p:txBody>
          <a:bodyPr/>
          <a:lstStyle/>
          <a:p>
            <a:endParaRPr lang="en-GB"/>
          </a:p>
        </p:txBody>
      </p:sp>
      <p:cxnSp>
        <p:nvCxnSpPr>
          <p:cNvPr id="37" name="Connecteur droit avec flèche 36"/>
          <p:cNvCxnSpPr>
            <a:cxnSpLocks noChangeShapeType="1"/>
            <a:stCxn id="52" idx="1"/>
          </p:cNvCxnSpPr>
          <p:nvPr/>
        </p:nvCxnSpPr>
        <p:spPr bwMode="auto">
          <a:xfrm rot="10800000" flipV="1">
            <a:off x="4592928" y="4136595"/>
            <a:ext cx="2320808" cy="1080859"/>
          </a:xfrm>
          <a:prstGeom prst="bentConnector3">
            <a:avLst>
              <a:gd name="adj1" fmla="val 24144"/>
            </a:avLst>
          </a:prstGeom>
          <a:ln>
            <a:headEnd type="arrow" w="med" len="med"/>
            <a:tailEnd type="arrow" w="med" len="med"/>
          </a:ln>
          <a:ex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3928918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a:defRPr/>
            </a:pPr>
            <a:r>
              <a:rPr lang="en-GB" dirty="0"/>
              <a:t>Business Process Contexts Model</a:t>
            </a:r>
            <a:endParaRPr lang="en-IE" dirty="0"/>
          </a:p>
        </p:txBody>
      </p:sp>
      <p:sp>
        <p:nvSpPr>
          <p:cNvPr id="12" name="Content Placeholder 11"/>
          <p:cNvSpPr>
            <a:spLocks noGrp="1"/>
          </p:cNvSpPr>
          <p:nvPr>
            <p:ph idx="1"/>
          </p:nvPr>
        </p:nvSpPr>
        <p:spPr/>
        <p:txBody>
          <a:bodyPr/>
          <a:lstStyle/>
          <a:p>
            <a:r>
              <a:rPr lang="en-IE" dirty="0"/>
              <a:t>Business Process Context </a:t>
            </a:r>
            <a:r>
              <a:rPr lang="en-IE" dirty="0" smtClean="0"/>
              <a:t>is based on a </a:t>
            </a:r>
            <a:br>
              <a:rPr lang="en-IE" dirty="0" smtClean="0"/>
            </a:br>
            <a:r>
              <a:rPr lang="en-IE" dirty="0" smtClean="0"/>
              <a:t>Business Process Context Model</a:t>
            </a:r>
          </a:p>
          <a:p>
            <a:endParaRPr lang="en-IE" dirty="0" smtClean="0"/>
          </a:p>
          <a:p>
            <a:pPr lvl="1"/>
            <a:r>
              <a:rPr lang="en-IE" dirty="0" smtClean="0"/>
              <a:t>a </a:t>
            </a:r>
            <a:r>
              <a:rPr lang="en-IE" dirty="0"/>
              <a:t>formal meta-model </a:t>
            </a:r>
            <a:r>
              <a:rPr lang="en-IE" dirty="0" smtClean="0"/>
              <a:t>(ontology)</a:t>
            </a:r>
            <a:endParaRPr lang="en-IE" dirty="0"/>
          </a:p>
          <a:p>
            <a:pPr lvl="1"/>
            <a:r>
              <a:rPr lang="en-IE" dirty="0"/>
              <a:t>can be instantiated </a:t>
            </a:r>
            <a:r>
              <a:rPr lang="en-IE" dirty="0" smtClean="0"/>
              <a:t>for specific </a:t>
            </a:r>
            <a:r>
              <a:rPr lang="en-IE" dirty="0" smtClean="0"/>
              <a:t>process</a:t>
            </a:r>
          </a:p>
          <a:p>
            <a:pPr lvl="1"/>
            <a:r>
              <a:rPr lang="en-IE" dirty="0" smtClean="0"/>
              <a:t>based on enterprise modelling approaches</a:t>
            </a:r>
            <a:endParaRPr lang="en-IE" dirty="0" smtClean="0"/>
          </a:p>
          <a:p>
            <a:pPr lvl="1"/>
            <a:endParaRPr lang="en-IE" dirty="0" smtClean="0"/>
          </a:p>
          <a:p>
            <a:pPr lvl="1"/>
            <a:r>
              <a:rPr lang="en-IE" dirty="0"/>
              <a:t>captures the relevant aspects of a business </a:t>
            </a:r>
            <a:r>
              <a:rPr lang="en-IE" dirty="0" smtClean="0"/>
              <a:t>process</a:t>
            </a:r>
            <a:endParaRPr lang="en-GB" dirty="0"/>
          </a:p>
          <a:p>
            <a:pPr lvl="1"/>
            <a:r>
              <a:rPr lang="en-IE" dirty="0" smtClean="0"/>
              <a:t>enables </a:t>
            </a:r>
            <a:r>
              <a:rPr lang="en-GB" dirty="0" smtClean="0"/>
              <a:t>business </a:t>
            </a:r>
            <a:r>
              <a:rPr lang="en-GB" dirty="0"/>
              <a:t>process </a:t>
            </a:r>
            <a:r>
              <a:rPr lang="en-GB" dirty="0" smtClean="0"/>
              <a:t>redeployment</a:t>
            </a:r>
          </a:p>
          <a:p>
            <a:pPr lvl="2"/>
            <a:r>
              <a:rPr lang="de-AT" dirty="0" smtClean="0"/>
              <a:t>Basis </a:t>
            </a:r>
            <a:r>
              <a:rPr lang="de-AT" dirty="0" smtClean="0"/>
              <a:t>also </a:t>
            </a:r>
            <a:r>
              <a:rPr lang="de-AT" dirty="0" err="1" smtClean="0"/>
              <a:t>for</a:t>
            </a:r>
            <a:r>
              <a:rPr lang="de-AT" dirty="0" smtClean="0"/>
              <a:t> </a:t>
            </a:r>
            <a:r>
              <a:rPr lang="de-AT" dirty="0" err="1" smtClean="0"/>
              <a:t>validation</a:t>
            </a:r>
            <a:r>
              <a:rPr lang="de-AT" dirty="0" smtClean="0"/>
              <a:t> &amp; </a:t>
            </a:r>
            <a:r>
              <a:rPr lang="de-AT" dirty="0" err="1" smtClean="0"/>
              <a:t>verification</a:t>
            </a:r>
            <a:endParaRPr lang="en-IE" dirty="0"/>
          </a:p>
          <a:p>
            <a:endParaRPr lang="en-GB" i="1" dirty="0" smtClean="0"/>
          </a:p>
          <a:p>
            <a:endParaRPr lang="en-GB" dirty="0"/>
          </a:p>
        </p:txBody>
      </p:sp>
      <p:sp>
        <p:nvSpPr>
          <p:cNvPr id="4" name="Date Placeholder 3"/>
          <p:cNvSpPr>
            <a:spLocks noGrp="1"/>
          </p:cNvSpPr>
          <p:nvPr>
            <p:ph type="dt" sz="half" idx="10"/>
          </p:nvPr>
        </p:nvSpPr>
        <p:spPr/>
        <p:txBody>
          <a:bodyPr/>
          <a:lstStyle/>
          <a:p>
            <a:pPr>
              <a:defRPr/>
            </a:pPr>
            <a:fld id="{42B8003D-6EA2-41B8-BC1E-B98A8B17C5FC}" type="datetime3">
              <a:rPr lang="en-US" smtClean="0"/>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dirty="0" smtClean="0"/>
              <a:t>timbusproject.net © 2011</a:t>
            </a:r>
          </a:p>
        </p:txBody>
      </p:sp>
      <p:sp>
        <p:nvSpPr>
          <p:cNvPr id="6" name="Slide Number Placeholder 5"/>
          <p:cNvSpPr>
            <a:spLocks noGrp="1"/>
          </p:cNvSpPr>
          <p:nvPr>
            <p:ph type="sldNum" sz="quarter" idx="12"/>
          </p:nvPr>
        </p:nvSpPr>
        <p:spPr/>
        <p:txBody>
          <a:bodyPr/>
          <a:lstStyle/>
          <a:p>
            <a:pPr>
              <a:defRPr/>
            </a:pPr>
            <a:fld id="{C5747EB4-4C91-4A96-BE1B-34D38E8B679C}" type="slidenum">
              <a:rPr lang="en-GB" smtClean="0"/>
              <a:pPr>
                <a:defRPr/>
              </a:pPr>
              <a:t>23</a:t>
            </a:fld>
            <a:endParaRPr lang="en-GB" dirty="0"/>
          </a:p>
        </p:txBody>
      </p:sp>
    </p:spTree>
    <p:extLst>
      <p:ext uri="{BB962C8B-B14F-4D97-AF65-F5344CB8AC3E}">
        <p14:creationId xmlns="" xmlns:p14="http://schemas.microsoft.com/office/powerpoint/2010/main" val="3525367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a:defRPr/>
            </a:pPr>
            <a:r>
              <a:rPr lang="en-GB" dirty="0" smtClean="0"/>
              <a:t>Process Context: Example</a:t>
            </a:r>
            <a:endParaRPr lang="en-IE" dirty="0"/>
          </a:p>
        </p:txBody>
      </p:sp>
      <p:sp>
        <p:nvSpPr>
          <p:cNvPr id="12" name="Content Placeholder 11"/>
          <p:cNvSpPr>
            <a:spLocks noGrp="1"/>
          </p:cNvSpPr>
          <p:nvPr>
            <p:ph idx="1"/>
          </p:nvPr>
        </p:nvSpPr>
        <p:spPr>
          <a:xfrm>
            <a:off x="457200" y="1600200"/>
            <a:ext cx="8229600" cy="4709119"/>
          </a:xfrm>
        </p:spPr>
        <p:txBody>
          <a:bodyPr>
            <a:normAutofit/>
          </a:bodyPr>
          <a:lstStyle/>
          <a:p>
            <a:r>
              <a:rPr lang="de-AT" dirty="0" smtClean="0"/>
              <a:t>Information </a:t>
            </a:r>
            <a:r>
              <a:rPr lang="de-AT" dirty="0" err="1" smtClean="0"/>
              <a:t>Retrieval</a:t>
            </a:r>
            <a:r>
              <a:rPr lang="de-AT" dirty="0" smtClean="0"/>
              <a:t> / </a:t>
            </a:r>
            <a:r>
              <a:rPr lang="de-AT" dirty="0" err="1" smtClean="0"/>
              <a:t>Machine</a:t>
            </a:r>
            <a:r>
              <a:rPr lang="de-AT" dirty="0" smtClean="0"/>
              <a:t> </a:t>
            </a:r>
            <a:r>
              <a:rPr lang="de-AT" dirty="0" err="1" smtClean="0"/>
              <a:t>learning</a:t>
            </a:r>
            <a:r>
              <a:rPr lang="de-AT" dirty="0" smtClean="0"/>
              <a:t> </a:t>
            </a:r>
            <a:r>
              <a:rPr lang="de-AT" dirty="0" smtClean="0"/>
              <a:t>Experiment: </a:t>
            </a:r>
            <a:r>
              <a:rPr lang="de-AT" dirty="0" err="1" smtClean="0"/>
              <a:t>classify</a:t>
            </a:r>
            <a:r>
              <a:rPr lang="de-AT" dirty="0" smtClean="0"/>
              <a:t> </a:t>
            </a:r>
            <a:r>
              <a:rPr lang="de-AT" dirty="0" err="1" smtClean="0"/>
              <a:t>music</a:t>
            </a:r>
            <a:r>
              <a:rPr lang="de-AT" dirty="0" smtClean="0"/>
              <a:t> </a:t>
            </a:r>
            <a:r>
              <a:rPr lang="de-AT" dirty="0" err="1" smtClean="0"/>
              <a:t>into</a:t>
            </a:r>
            <a:r>
              <a:rPr lang="de-AT" dirty="0" smtClean="0"/>
              <a:t> </a:t>
            </a:r>
            <a:r>
              <a:rPr lang="de-AT" dirty="0" err="1" smtClean="0"/>
              <a:t>genres</a:t>
            </a:r>
            <a:endParaRPr lang="de-AT" dirty="0" smtClean="0"/>
          </a:p>
          <a:p>
            <a:r>
              <a:rPr lang="de-AT" dirty="0" err="1" smtClean="0"/>
              <a:t>Process</a:t>
            </a:r>
            <a:r>
              <a:rPr lang="de-AT" dirty="0" smtClean="0"/>
              <a:t> model in </a:t>
            </a:r>
            <a:r>
              <a:rPr lang="de-AT" dirty="0" smtClean="0"/>
              <a:t>BPMN</a:t>
            </a:r>
          </a:p>
          <a:p>
            <a:endParaRPr lang="de-AT" dirty="0" smtClean="0"/>
          </a:p>
          <a:p>
            <a:endParaRPr lang="de-AT" dirty="0" smtClean="0"/>
          </a:p>
          <a:p>
            <a:endParaRPr lang="de-AT" dirty="0" smtClean="0"/>
          </a:p>
          <a:p>
            <a:endParaRPr lang="de-AT" dirty="0" smtClean="0"/>
          </a:p>
          <a:p>
            <a:r>
              <a:rPr lang="de-AT" dirty="0" err="1" smtClean="0"/>
              <a:t>Uses</a:t>
            </a:r>
            <a:r>
              <a:rPr lang="de-AT" dirty="0" smtClean="0"/>
              <a:t> SW </a:t>
            </a:r>
            <a:r>
              <a:rPr lang="de-AT" dirty="0" err="1" smtClean="0"/>
              <a:t>libraries</a:t>
            </a:r>
            <a:r>
              <a:rPr lang="de-AT" dirty="0" smtClean="0"/>
              <a:t>, </a:t>
            </a:r>
            <a:r>
              <a:rPr lang="de-AT" dirty="0" err="1" smtClean="0"/>
              <a:t>external</a:t>
            </a:r>
            <a:r>
              <a:rPr lang="de-AT" dirty="0" smtClean="0"/>
              <a:t> </a:t>
            </a:r>
            <a:r>
              <a:rPr lang="de-AT" dirty="0" err="1" smtClean="0"/>
              <a:t>data</a:t>
            </a:r>
            <a:r>
              <a:rPr lang="de-AT" dirty="0" smtClean="0"/>
              <a:t> </a:t>
            </a:r>
            <a:r>
              <a:rPr lang="de-AT" dirty="0" err="1" smtClean="0"/>
              <a:t>sources</a:t>
            </a:r>
            <a:r>
              <a:rPr lang="de-AT" dirty="0" smtClean="0"/>
              <a:t> &amp; web </a:t>
            </a:r>
            <a:r>
              <a:rPr lang="de-AT" dirty="0" err="1" smtClean="0"/>
              <a:t>services</a:t>
            </a:r>
            <a:r>
              <a:rPr lang="de-AT" dirty="0" smtClean="0"/>
              <a:t>, …</a:t>
            </a:r>
            <a:endParaRPr lang="en-GB" dirty="0"/>
          </a:p>
        </p:txBody>
      </p:sp>
      <p:sp>
        <p:nvSpPr>
          <p:cNvPr id="4" name="Date Placeholder 3"/>
          <p:cNvSpPr>
            <a:spLocks noGrp="1"/>
          </p:cNvSpPr>
          <p:nvPr>
            <p:ph type="dt" sz="half" idx="10"/>
          </p:nvPr>
        </p:nvSpPr>
        <p:spPr/>
        <p:txBody>
          <a:bodyPr/>
          <a:lstStyle/>
          <a:p>
            <a:pPr>
              <a:defRPr/>
            </a:pPr>
            <a:fld id="{42B8003D-6EA2-41B8-BC1E-B98A8B17C5FC}" type="datetime3">
              <a:rPr lang="en-US" smtClean="0"/>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dirty="0" smtClean="0"/>
              <a:t>timbusproject.net © 2011</a:t>
            </a:r>
          </a:p>
        </p:txBody>
      </p:sp>
      <p:sp>
        <p:nvSpPr>
          <p:cNvPr id="6" name="Slide Number Placeholder 5"/>
          <p:cNvSpPr>
            <a:spLocks noGrp="1"/>
          </p:cNvSpPr>
          <p:nvPr>
            <p:ph type="sldNum" sz="quarter" idx="12"/>
          </p:nvPr>
        </p:nvSpPr>
        <p:spPr/>
        <p:txBody>
          <a:bodyPr/>
          <a:lstStyle/>
          <a:p>
            <a:pPr>
              <a:defRPr/>
            </a:pPr>
            <a:fld id="{C5747EB4-4C91-4A96-BE1B-34D38E8B679C}" type="slidenum">
              <a:rPr lang="en-GB" smtClean="0"/>
              <a:pPr>
                <a:defRPr/>
              </a:pPr>
              <a:t>24</a:t>
            </a:fld>
            <a:endParaRPr lang="en-GB" dirty="0"/>
          </a:p>
        </p:txBody>
      </p:sp>
      <p:pic>
        <p:nvPicPr>
          <p:cNvPr id="7" name="Picture 2" descr="musicWorkflowActiviti"/>
          <p:cNvPicPr>
            <a:picLocks noChangeAspect="1" noChangeArrowheads="1"/>
          </p:cNvPicPr>
          <p:nvPr/>
        </p:nvPicPr>
        <p:blipFill>
          <a:blip r:embed="rId2" cstate="print"/>
          <a:srcRect/>
          <a:stretch>
            <a:fillRect/>
          </a:stretch>
        </p:blipFill>
        <p:spPr bwMode="auto">
          <a:xfrm>
            <a:off x="152400" y="3068961"/>
            <a:ext cx="8763000" cy="1800200"/>
          </a:xfrm>
          <a:prstGeom prst="rect">
            <a:avLst/>
          </a:prstGeom>
          <a:noFill/>
          <a:ln w="9525">
            <a:noFill/>
            <a:miter lim="800000"/>
            <a:headEnd/>
            <a:tailEnd/>
          </a:ln>
        </p:spPr>
      </p:pic>
    </p:spTree>
    <p:extLst>
      <p:ext uri="{BB962C8B-B14F-4D97-AF65-F5344CB8AC3E}">
        <p14:creationId xmlns="" xmlns:p14="http://schemas.microsoft.com/office/powerpoint/2010/main" val="3525367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Title 1"/>
          <p:cNvSpPr>
            <a:spLocks noGrp="1"/>
          </p:cNvSpPr>
          <p:nvPr>
            <p:ph type="title"/>
          </p:nvPr>
        </p:nvSpPr>
        <p:spPr/>
        <p:txBody>
          <a:bodyPr/>
          <a:lstStyle/>
          <a:p>
            <a:pPr>
              <a:defRPr/>
            </a:pPr>
            <a:r>
              <a:rPr lang="en-GB" dirty="0" smtClean="0"/>
              <a:t>Process Context: Example</a:t>
            </a:r>
            <a:endParaRPr lang="en-IE" dirty="0"/>
          </a:p>
        </p:txBody>
      </p:sp>
      <p:sp>
        <p:nvSpPr>
          <p:cNvPr id="4" name="Date Placeholder 3"/>
          <p:cNvSpPr>
            <a:spLocks noGrp="1"/>
          </p:cNvSpPr>
          <p:nvPr>
            <p:ph type="dt" sz="half" idx="10"/>
          </p:nvPr>
        </p:nvSpPr>
        <p:spPr/>
        <p:txBody>
          <a:bodyPr/>
          <a:lstStyle/>
          <a:p>
            <a:pPr>
              <a:defRPr/>
            </a:pPr>
            <a:fld id="{42B8003D-6EA2-41B8-BC1E-B98A8B17C5FC}" type="datetime3">
              <a:rPr lang="en-US" smtClean="0"/>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dirty="0" smtClean="0"/>
              <a:t>timbusproject.net © 2011</a:t>
            </a:r>
          </a:p>
        </p:txBody>
      </p:sp>
      <p:sp>
        <p:nvSpPr>
          <p:cNvPr id="6" name="Slide Number Placeholder 5"/>
          <p:cNvSpPr>
            <a:spLocks noGrp="1"/>
          </p:cNvSpPr>
          <p:nvPr>
            <p:ph type="sldNum" sz="quarter" idx="12"/>
          </p:nvPr>
        </p:nvSpPr>
        <p:spPr/>
        <p:txBody>
          <a:bodyPr/>
          <a:lstStyle/>
          <a:p>
            <a:pPr>
              <a:defRPr/>
            </a:pPr>
            <a:fld id="{C5747EB4-4C91-4A96-BE1B-34D38E8B679C}" type="slidenum">
              <a:rPr lang="en-GB" smtClean="0"/>
              <a:pPr>
                <a:defRPr/>
              </a:pPr>
              <a:t>25</a:t>
            </a:fld>
            <a:endParaRPr lang="en-GB" dirty="0"/>
          </a:p>
        </p:txBody>
      </p:sp>
      <p:sp>
        <p:nvSpPr>
          <p:cNvPr id="9" name="Inhaltsplatzhalter 8"/>
          <p:cNvSpPr>
            <a:spLocks noGrp="1"/>
          </p:cNvSpPr>
          <p:nvPr>
            <p:ph idx="1"/>
          </p:nvPr>
        </p:nvSpPr>
        <p:spPr/>
        <p:txBody>
          <a:bodyPr/>
          <a:lstStyle/>
          <a:p>
            <a:endParaRPr lang="en-GB"/>
          </a:p>
        </p:txBody>
      </p:sp>
      <p:pic>
        <p:nvPicPr>
          <p:cNvPr id="10" name="Picture 2" descr="C:\Users\Andi\Desktop\MusicProcess_IndividualGraph_ProviderJUNG.png"/>
          <p:cNvPicPr>
            <a:picLocks noChangeAspect="1" noChangeArrowheads="1"/>
          </p:cNvPicPr>
          <p:nvPr/>
        </p:nvPicPr>
        <p:blipFill>
          <a:blip r:embed="rId2" cstate="print"/>
          <a:srcRect/>
          <a:stretch>
            <a:fillRect/>
          </a:stretch>
        </p:blipFill>
        <p:spPr bwMode="auto">
          <a:xfrm>
            <a:off x="-1588" y="1295400"/>
            <a:ext cx="9145588" cy="4953000"/>
          </a:xfrm>
          <a:prstGeom prst="rect">
            <a:avLst/>
          </a:prstGeom>
          <a:noFill/>
          <a:ln w="9525">
            <a:noFill/>
            <a:miter lim="800000"/>
            <a:headEnd/>
            <a:tailEnd/>
          </a:ln>
        </p:spPr>
      </p:pic>
    </p:spTree>
    <p:extLst>
      <p:ext uri="{BB962C8B-B14F-4D97-AF65-F5344CB8AC3E}">
        <p14:creationId xmlns="" xmlns:p14="http://schemas.microsoft.com/office/powerpoint/2010/main" val="35253679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26</a:t>
            </a:fld>
            <a:endParaRPr lang="en-GB" dirty="0"/>
          </a:p>
        </p:txBody>
      </p:sp>
      <p:sp>
        <p:nvSpPr>
          <p:cNvPr id="7" name="Rechteck 5"/>
          <p:cNvSpPr>
            <a:spLocks noChangeArrowheads="1"/>
          </p:cNvSpPr>
          <p:nvPr/>
        </p:nvSpPr>
        <p:spPr bwMode="auto">
          <a:xfrm>
            <a:off x="3275856" y="1196752"/>
            <a:ext cx="2592288" cy="3024336"/>
          </a:xfrm>
          <a:prstGeom prst="rect">
            <a:avLst/>
          </a:prstGeom>
          <a:noFill/>
          <a:ln w="60325" algn="ctr">
            <a:solidFill>
              <a:srgbClr val="FF0000"/>
            </a:solidFill>
            <a:round/>
            <a:headEnd/>
            <a:tailEnd/>
          </a:ln>
        </p:spPr>
        <p:txBody>
          <a:bodyPr/>
          <a:lstStyle/>
          <a:p>
            <a:endParaRPr lang="de-AT"/>
          </a:p>
        </p:txBody>
      </p:sp>
      <p:sp>
        <p:nvSpPr>
          <p:cNvPr id="9" name="Rechteck 5"/>
          <p:cNvSpPr>
            <a:spLocks noChangeArrowheads="1"/>
          </p:cNvSpPr>
          <p:nvPr/>
        </p:nvSpPr>
        <p:spPr bwMode="auto">
          <a:xfrm>
            <a:off x="3923928" y="1196752"/>
            <a:ext cx="1296144" cy="1152128"/>
          </a:xfrm>
          <a:prstGeom prst="rect">
            <a:avLst/>
          </a:prstGeom>
          <a:noFill/>
          <a:ln w="60325" algn="ctr">
            <a:solidFill>
              <a:srgbClr val="FF0000"/>
            </a:solidFill>
            <a:round/>
            <a:headEnd/>
            <a:tailEnd/>
          </a:ln>
        </p:spPr>
        <p:txBody>
          <a:bodyPr/>
          <a:lstStyle/>
          <a:p>
            <a:endParaRPr lang="de-AT"/>
          </a:p>
        </p:txBody>
      </p:sp>
    </p:spTree>
    <p:extLst>
      <p:ext uri="{BB962C8B-B14F-4D97-AF65-F5344CB8AC3E}">
        <p14:creationId xmlns="" xmlns:p14="http://schemas.microsoft.com/office/powerpoint/2010/main" val="6786390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Enterprise Risk Management</a:t>
            </a:r>
            <a:endParaRPr lang="en-GB" dirty="0"/>
          </a:p>
        </p:txBody>
      </p:sp>
      <p:sp>
        <p:nvSpPr>
          <p:cNvPr id="3" name="Content Placeholder 2"/>
          <p:cNvSpPr>
            <a:spLocks noGrp="1"/>
          </p:cNvSpPr>
          <p:nvPr>
            <p:ph idx="1"/>
          </p:nvPr>
        </p:nvSpPr>
        <p:spPr>
          <a:xfrm>
            <a:off x="457200" y="1600200"/>
            <a:ext cx="8686800" cy="4781128"/>
          </a:xfrm>
        </p:spPr>
        <p:txBody>
          <a:bodyPr>
            <a:normAutofit fontScale="92500"/>
          </a:bodyPr>
          <a:lstStyle/>
          <a:p>
            <a:r>
              <a:rPr lang="en-GB" dirty="0" smtClean="0"/>
              <a:t>Aim: Prevention and control mechanisms to address risks attached to specific activities and/or assets</a:t>
            </a:r>
          </a:p>
          <a:p>
            <a:r>
              <a:rPr lang="en-GB" dirty="0" smtClean="0"/>
              <a:t>Risk = undesirable outcome posing a threat to the achievement of objectives, e.g.</a:t>
            </a:r>
          </a:p>
          <a:p>
            <a:pPr lvl="1"/>
            <a:r>
              <a:rPr lang="en-GB" dirty="0" smtClean="0"/>
              <a:t>Financial risks: e.g. credit, market risks</a:t>
            </a:r>
          </a:p>
          <a:p>
            <a:pPr lvl="1"/>
            <a:r>
              <a:rPr lang="en-GB" dirty="0" smtClean="0"/>
              <a:t>Operational risks: e.g. IT risks</a:t>
            </a:r>
          </a:p>
          <a:p>
            <a:endParaRPr lang="en-GB" dirty="0" smtClean="0"/>
          </a:p>
          <a:p>
            <a:r>
              <a:rPr lang="en-GB" dirty="0" smtClean="0"/>
              <a:t>ERM = enterprise-wide approach to Risk Management</a:t>
            </a:r>
          </a:p>
          <a:p>
            <a:pPr lvl="1"/>
            <a:r>
              <a:rPr lang="en-GB" dirty="0" smtClean="0"/>
              <a:t>Looks at risks holistically</a:t>
            </a:r>
          </a:p>
          <a:p>
            <a:pPr lvl="1"/>
            <a:r>
              <a:rPr lang="en-GB" dirty="0" smtClean="0"/>
              <a:t>TIMBUS focuses on business processes “as a whole” and the risks affecting their operability</a:t>
            </a:r>
          </a:p>
        </p:txBody>
      </p:sp>
      <p:sp>
        <p:nvSpPr>
          <p:cNvPr id="4" name="Date Placeholder 3"/>
          <p:cNvSpPr>
            <a:spLocks noGrp="1"/>
          </p:cNvSpPr>
          <p:nvPr>
            <p:ph type="dt" sz="half" idx="10"/>
          </p:nvPr>
        </p:nvSpPr>
        <p:spPr/>
        <p:txBody>
          <a:bodyPr/>
          <a:lstStyle/>
          <a:p>
            <a:fld id="{42B8003D-6EA2-41B8-BC1E-B98A8B17C5FC}"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27</a:t>
            </a:fld>
            <a:endParaRPr lang="en-GB" dirty="0"/>
          </a:p>
        </p:txBody>
      </p:sp>
    </p:spTree>
    <p:extLst>
      <p:ext uri="{BB962C8B-B14F-4D97-AF65-F5344CB8AC3E}">
        <p14:creationId xmlns="" xmlns:p14="http://schemas.microsoft.com/office/powerpoint/2010/main" val="31956981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Align </a:t>
            </a:r>
            <a:r>
              <a:rPr lang="en-US" dirty="0"/>
              <a:t>DP and </a:t>
            </a:r>
            <a:r>
              <a:rPr lang="en-US" dirty="0" smtClean="0"/>
              <a:t>Risk </a:t>
            </a:r>
            <a:r>
              <a:rPr lang="en-US" dirty="0"/>
              <a:t>Management</a:t>
            </a:r>
          </a:p>
        </p:txBody>
      </p:sp>
      <p:sp>
        <p:nvSpPr>
          <p:cNvPr id="3" name="Content Placeholder 2"/>
          <p:cNvSpPr>
            <a:spLocks noGrp="1"/>
          </p:cNvSpPr>
          <p:nvPr>
            <p:ph idx="1"/>
          </p:nvPr>
        </p:nvSpPr>
        <p:spPr>
          <a:xfrm>
            <a:off x="457200" y="1600201"/>
            <a:ext cx="8229600" cy="2764904"/>
          </a:xfrm>
        </p:spPr>
        <p:txBody>
          <a:bodyPr>
            <a:normAutofit/>
          </a:bodyPr>
          <a:lstStyle/>
          <a:p>
            <a:pPr marL="0" indent="0">
              <a:buNone/>
            </a:pPr>
            <a:r>
              <a:rPr lang="en-GB" dirty="0" smtClean="0"/>
              <a:t>Conceiving Digital Preservation </a:t>
            </a:r>
            <a:r>
              <a:rPr lang="en-GB" dirty="0"/>
              <a:t>as a risk mitigation </a:t>
            </a:r>
            <a:r>
              <a:rPr lang="en-GB" dirty="0" smtClean="0"/>
              <a:t>action helps to </a:t>
            </a:r>
          </a:p>
          <a:p>
            <a:endParaRPr lang="en-US" dirty="0"/>
          </a:p>
        </p:txBody>
      </p:sp>
      <p:sp>
        <p:nvSpPr>
          <p:cNvPr id="4" name="Date Placeholder 3"/>
          <p:cNvSpPr>
            <a:spLocks noGrp="1"/>
          </p:cNvSpPr>
          <p:nvPr>
            <p:ph type="dt" sz="half" idx="10"/>
          </p:nvPr>
        </p:nvSpPr>
        <p:spPr/>
        <p:txBody>
          <a:bodyPr/>
          <a:lstStyle/>
          <a:p>
            <a:fld id="{1B6C26EE-AEAE-442E-8C27-0BF298EBF1D8}"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28</a:t>
            </a:fld>
            <a:endParaRPr lang="en-GB" dirty="0"/>
          </a:p>
        </p:txBody>
      </p:sp>
      <p:sp>
        <p:nvSpPr>
          <p:cNvPr id="9" name="Oval 8"/>
          <p:cNvSpPr/>
          <p:nvPr/>
        </p:nvSpPr>
        <p:spPr>
          <a:xfrm>
            <a:off x="3444255" y="2969357"/>
            <a:ext cx="2232248" cy="2232248"/>
          </a:xfrm>
          <a:prstGeom prst="ellipse">
            <a:avLst/>
          </a:prstGeom>
          <a:scene3d>
            <a:camera prst="perspectiveRelaxed"/>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400" b="1" dirty="0" smtClean="0">
                <a:solidFill>
                  <a:schemeClr val="tx1">
                    <a:lumMod val="95000"/>
                    <a:lumOff val="5000"/>
                  </a:schemeClr>
                </a:solidFill>
                <a:effectLst>
                  <a:reflection blurRad="6350" stA="60000" endA="900" endPos="60000" dist="60007" dir="5400000" sy="-100000" algn="bl" rotWithShape="0"/>
                </a:effectLst>
              </a:rPr>
              <a:t>DP</a:t>
            </a:r>
            <a:endParaRPr lang="en-US" sz="4400" b="1" dirty="0">
              <a:solidFill>
                <a:schemeClr val="tx1">
                  <a:lumMod val="95000"/>
                  <a:lumOff val="5000"/>
                </a:schemeClr>
              </a:solidFill>
              <a:effectLst>
                <a:reflection blurRad="6350" stA="60000" endA="900" endPos="60000" dist="60007" dir="5400000" sy="-100000" algn="bl" rotWithShape="0"/>
              </a:effectLst>
            </a:endParaRPr>
          </a:p>
        </p:txBody>
      </p:sp>
      <p:sp>
        <p:nvSpPr>
          <p:cNvPr id="7" name="Pentagon 6"/>
          <p:cNvSpPr/>
          <p:nvPr/>
        </p:nvSpPr>
        <p:spPr>
          <a:xfrm>
            <a:off x="251520" y="3181176"/>
            <a:ext cx="3528392" cy="20162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dirty="0" smtClean="0"/>
              <a:t>Align </a:t>
            </a:r>
            <a:r>
              <a:rPr lang="en-GB" dirty="0"/>
              <a:t>DP activities with organizational strategy and objectives.</a:t>
            </a:r>
          </a:p>
          <a:p>
            <a:endParaRPr lang="en-US" dirty="0"/>
          </a:p>
        </p:txBody>
      </p:sp>
      <p:sp>
        <p:nvSpPr>
          <p:cNvPr id="8" name="Pentagon 7"/>
          <p:cNvSpPr/>
          <p:nvPr/>
        </p:nvSpPr>
        <p:spPr>
          <a:xfrm flipH="1">
            <a:off x="5364088" y="3181176"/>
            <a:ext cx="3528392" cy="201622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GB" dirty="0" smtClean="0"/>
              <a:t>Rationalize </a:t>
            </a:r>
            <a:r>
              <a:rPr lang="en-GB" dirty="0"/>
              <a:t>DP from a Risk Management perspective</a:t>
            </a:r>
          </a:p>
          <a:p>
            <a:endParaRPr lang="en-US" dirty="0"/>
          </a:p>
        </p:txBody>
      </p:sp>
    </p:spTree>
    <p:extLst>
      <p:ext uri="{BB962C8B-B14F-4D97-AF65-F5344CB8AC3E}">
        <p14:creationId xmlns="" xmlns:p14="http://schemas.microsoft.com/office/powerpoint/2010/main" val="357337412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ISO 31000 </a:t>
            </a:r>
            <a:r>
              <a:rPr lang="en-GB" sz="3200" dirty="0" smtClean="0"/>
              <a:t>Standard </a:t>
            </a:r>
            <a:endParaRPr lang="de-CH" sz="3200" dirty="0"/>
          </a:p>
        </p:txBody>
      </p:sp>
      <p:sp>
        <p:nvSpPr>
          <p:cNvPr id="14" name="Content Placeholder 2"/>
          <p:cNvSpPr>
            <a:spLocks noGrp="1"/>
          </p:cNvSpPr>
          <p:nvPr>
            <p:ph idx="1"/>
          </p:nvPr>
        </p:nvSpPr>
        <p:spPr>
          <a:xfrm>
            <a:off x="457200" y="1600200"/>
            <a:ext cx="8229600" cy="4525963"/>
          </a:xfrm>
        </p:spPr>
        <p:txBody>
          <a:bodyPr/>
          <a:lstStyle/>
          <a:p>
            <a:r>
              <a:rPr lang="en-GB" dirty="0" smtClean="0"/>
              <a:t>Risk Management process in TIMBUS is based on ISO 31000 standard</a:t>
            </a:r>
          </a:p>
          <a:p>
            <a:r>
              <a:rPr lang="en-GB" dirty="0" smtClean="0"/>
              <a:t>It consists of the following steps: </a:t>
            </a:r>
          </a:p>
          <a:p>
            <a:pPr lvl="1"/>
            <a:r>
              <a:rPr lang="en-GB" dirty="0" smtClean="0"/>
              <a:t>Establishing context </a:t>
            </a:r>
          </a:p>
          <a:p>
            <a:pPr lvl="1"/>
            <a:r>
              <a:rPr lang="en-GB" dirty="0" smtClean="0"/>
              <a:t>Risk identification</a:t>
            </a:r>
          </a:p>
          <a:p>
            <a:pPr lvl="1"/>
            <a:r>
              <a:rPr lang="en-GB" dirty="0" smtClean="0"/>
              <a:t>Risk analysis</a:t>
            </a:r>
          </a:p>
          <a:p>
            <a:pPr lvl="1"/>
            <a:r>
              <a:rPr lang="en-GB" dirty="0" smtClean="0"/>
              <a:t>Risk evaluation </a:t>
            </a:r>
          </a:p>
          <a:p>
            <a:pPr lvl="1"/>
            <a:r>
              <a:rPr lang="en-GB" dirty="0" smtClean="0"/>
              <a:t>Risk treatment</a:t>
            </a:r>
          </a:p>
          <a:p>
            <a:pPr lvl="1"/>
            <a:r>
              <a:rPr lang="en-GB" dirty="0" smtClean="0"/>
              <a:t>Risk monitoring</a:t>
            </a:r>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29</a:t>
            </a:fld>
            <a:endParaRPr lang="en-GB" dirty="0"/>
          </a:p>
        </p:txBody>
      </p:sp>
      <p:pic>
        <p:nvPicPr>
          <p:cNvPr id="18" name="Imagem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86028" y="3140968"/>
            <a:ext cx="2520280" cy="2952328"/>
          </a:xfrm>
          <a:prstGeom prst="rect">
            <a:avLst/>
          </a:prstGeom>
          <a:noFill/>
          <a:ln>
            <a:noFill/>
          </a:ln>
        </p:spPr>
      </p:pic>
    </p:spTree>
    <p:extLst>
      <p:ext uri="{BB962C8B-B14F-4D97-AF65-F5344CB8AC3E}">
        <p14:creationId xmlns:p14="http://schemas.microsoft.com/office/powerpoint/2010/main" xmlns="" val="16007403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dirty="0" smtClean="0"/>
              <a:t>The TIMBUS Consortium</a:t>
            </a:r>
            <a:endParaRPr lang="en-GB" sz="4000" dirty="0"/>
          </a:p>
        </p:txBody>
      </p:sp>
      <p:sp>
        <p:nvSpPr>
          <p:cNvPr id="5123" name="Rectangle 3"/>
          <p:cNvSpPr>
            <a:spLocks noGrp="1" noChangeArrowheads="1"/>
          </p:cNvSpPr>
          <p:nvPr>
            <p:ph idx="1"/>
          </p:nvPr>
        </p:nvSpPr>
        <p:spPr>
          <a:xfrm>
            <a:off x="1979713" y="1435522"/>
            <a:ext cx="6165626" cy="1129382"/>
          </a:xfr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rmAutofit fontScale="70000" lnSpcReduction="20000"/>
          </a:bodyPr>
          <a:lstStyle/>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SAP </a:t>
            </a:r>
            <a:r>
              <a:rPr lang="en-GB" dirty="0" smtClean="0"/>
              <a:t>(Lead)</a:t>
            </a:r>
          </a:p>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Intel</a:t>
            </a:r>
          </a:p>
          <a:p>
            <a:pPr>
              <a:spcBef>
                <a:spcPts val="0"/>
              </a:spcBef>
              <a:spcAft>
                <a:spcPts val="600"/>
              </a:spcAft>
              <a:buClr>
                <a:schemeClr val="accent2"/>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Software </a:t>
            </a:r>
            <a:r>
              <a:rPr lang="en-GB" dirty="0"/>
              <a:t>Quality </a:t>
            </a:r>
            <a:r>
              <a:rPr lang="en-GB" dirty="0" smtClean="0"/>
              <a:t>Systems</a:t>
            </a:r>
            <a:endParaRPr lang="en-GB" dirty="0"/>
          </a:p>
        </p:txBody>
      </p:sp>
      <p:sp>
        <p:nvSpPr>
          <p:cNvPr id="20" name="Slide Number Placeholder 2"/>
          <p:cNvSpPr>
            <a:spLocks noGrp="1"/>
          </p:cNvSpPr>
          <p:nvPr>
            <p:ph type="sldNum" sz="quarter" idx="12"/>
          </p:nvPr>
        </p:nvSpPr>
        <p:spPr>
          <a:xfrm>
            <a:off x="4257369" y="6548284"/>
            <a:ext cx="526025" cy="309716"/>
          </a:xfrm>
          <a:prstGeom prst="rect">
            <a:avLst/>
          </a:prstGeom>
        </p:spPr>
        <p:txBody>
          <a:bodyPr/>
          <a:lstStyle/>
          <a:p>
            <a:fld id="{D818CD3E-13E3-4AD0-A53E-93145F52A757}" type="slidenum">
              <a:rPr lang="en-GB" smtClean="0"/>
              <a:pPr/>
              <a:t>3</a:t>
            </a:fld>
            <a:endParaRPr lang="en-GB" dirty="0"/>
          </a:p>
        </p:txBody>
      </p:sp>
      <p:sp>
        <p:nvSpPr>
          <p:cNvPr id="12" name="Rectangle 3"/>
          <p:cNvSpPr txBox="1">
            <a:spLocks noChangeArrowheads="1"/>
          </p:cNvSpPr>
          <p:nvPr/>
        </p:nvSpPr>
        <p:spPr bwMode="auto">
          <a:xfrm>
            <a:off x="1979712" y="2945607"/>
            <a:ext cx="6165627" cy="2139577"/>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rmAutofit fontScale="62500" lnSpcReduction="20000"/>
          </a:bodyPr>
          <a:lstStyle>
            <a:lvl1pPr indent="0" algn="ctr">
              <a:spcBef>
                <a:spcPct val="20000"/>
              </a:spcBef>
              <a:buClr>
                <a:schemeClr val="accent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lvl1pPr>
            <a:lvl2pPr marL="742950" indent="-285750">
              <a:spcBef>
                <a:spcPct val="20000"/>
              </a:spcBef>
              <a:buClr>
                <a:schemeClr val="accent2"/>
              </a:buClr>
              <a:buFont typeface="Wingdings" pitchFamily="2" charset="2"/>
              <a:buChar char="§"/>
              <a:defRPr sz="2400"/>
            </a:lvl2pPr>
            <a:lvl3pPr marL="1143000" indent="-228600">
              <a:spcBef>
                <a:spcPct val="20000"/>
              </a:spcBef>
              <a:buClr>
                <a:schemeClr val="accent3"/>
              </a:buClr>
              <a:buFont typeface="Wingdings" pitchFamily="2" charset="2"/>
              <a:buChar char="§"/>
              <a:defRPr sz="2000"/>
            </a:lvl3pPr>
            <a:lvl4pPr marL="1600200" indent="-228600">
              <a:spcBef>
                <a:spcPct val="20000"/>
              </a:spcBef>
              <a:buClr>
                <a:schemeClr val="accent4"/>
              </a:buClr>
              <a:buFont typeface="Wingdings" pitchFamily="2" charset="2"/>
              <a:buChar char="§"/>
            </a:lvl4pPr>
            <a:lvl5pPr marL="2057400" indent="-228600">
              <a:spcBef>
                <a:spcPct val="20000"/>
              </a:spcBef>
              <a:buClr>
                <a:schemeClr val="accent5"/>
              </a:buClr>
              <a:buFont typeface="Wingdings" pitchFamily="2" charset="2"/>
              <a:buChar cha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gn="l">
              <a:spcBef>
                <a:spcPts val="0"/>
              </a:spcBef>
              <a:spcAft>
                <a:spcPts val="600"/>
              </a:spcAft>
              <a:buClr>
                <a:schemeClr val="accent2"/>
              </a:buClr>
              <a:buFont typeface="Arial" pitchFamily="34" charset="0"/>
              <a:buChar char="•"/>
            </a:pPr>
            <a:r>
              <a:rPr lang="en-GB" dirty="0" smtClean="0"/>
              <a:t>INESC </a:t>
            </a:r>
            <a:r>
              <a:rPr lang="en-GB" dirty="0"/>
              <a:t>– </a:t>
            </a:r>
            <a:r>
              <a:rPr lang="en-GB" dirty="0" smtClean="0"/>
              <a:t>ID</a:t>
            </a:r>
            <a:endParaRPr lang="en-GB" dirty="0"/>
          </a:p>
          <a:p>
            <a:pPr marL="457200" indent="-457200" algn="l">
              <a:spcBef>
                <a:spcPts val="0"/>
              </a:spcBef>
              <a:spcAft>
                <a:spcPts val="600"/>
              </a:spcAft>
              <a:buClr>
                <a:schemeClr val="accent2"/>
              </a:buClr>
              <a:buFont typeface="Arial" pitchFamily="34" charset="0"/>
              <a:buChar char="•"/>
            </a:pPr>
            <a:r>
              <a:rPr lang="en-GB" dirty="0"/>
              <a:t>Karlsruhe Institute for </a:t>
            </a:r>
            <a:r>
              <a:rPr lang="en-GB" dirty="0" smtClean="0"/>
              <a:t>Technology</a:t>
            </a:r>
            <a:endParaRPr lang="en-GB" dirty="0"/>
          </a:p>
          <a:p>
            <a:pPr marL="457200" indent="-457200" algn="l">
              <a:spcBef>
                <a:spcPts val="0"/>
              </a:spcBef>
              <a:spcAft>
                <a:spcPts val="600"/>
              </a:spcAft>
              <a:buClr>
                <a:schemeClr val="accent2"/>
              </a:buClr>
              <a:buFont typeface="Arial" pitchFamily="34" charset="0"/>
              <a:buChar char="•"/>
            </a:pPr>
            <a:r>
              <a:rPr lang="en-GB" dirty="0" err="1" smtClean="0"/>
              <a:t>Münster</a:t>
            </a:r>
            <a:r>
              <a:rPr lang="en-GB" dirty="0" smtClean="0"/>
              <a:t> University		</a:t>
            </a:r>
          </a:p>
          <a:p>
            <a:pPr marL="457200" indent="-457200" algn="l">
              <a:spcBef>
                <a:spcPts val="0"/>
              </a:spcBef>
              <a:spcAft>
                <a:spcPts val="600"/>
              </a:spcAft>
              <a:buClr>
                <a:schemeClr val="accent2"/>
              </a:buClr>
              <a:buFont typeface="Arial" pitchFamily="34" charset="0"/>
              <a:buChar char="•"/>
            </a:pPr>
            <a:r>
              <a:rPr lang="pt-BR" dirty="0" smtClean="0"/>
              <a:t>Laboratório </a:t>
            </a:r>
            <a:r>
              <a:rPr lang="pt-BR" dirty="0"/>
              <a:t>de Instrumentação e </a:t>
            </a:r>
            <a:br>
              <a:rPr lang="pt-BR" dirty="0"/>
            </a:br>
            <a:r>
              <a:rPr lang="pt-BR" dirty="0"/>
              <a:t>Física Experimental de </a:t>
            </a:r>
            <a:r>
              <a:rPr lang="pt-BR" dirty="0" smtClean="0"/>
              <a:t>Partículas                 </a:t>
            </a:r>
            <a:r>
              <a:rPr lang="en-GB" dirty="0" smtClean="0"/>
              <a:t>Use-Case</a:t>
            </a:r>
            <a:endParaRPr lang="en-GB" dirty="0"/>
          </a:p>
          <a:p>
            <a:pPr marL="457200" indent="-457200" algn="l">
              <a:spcBef>
                <a:spcPts val="0"/>
              </a:spcBef>
              <a:spcAft>
                <a:spcPts val="600"/>
              </a:spcAft>
              <a:buClr>
                <a:schemeClr val="accent2"/>
              </a:buClr>
              <a:buFont typeface="Arial" pitchFamily="34" charset="0"/>
              <a:buChar char="•"/>
            </a:pPr>
            <a:r>
              <a:rPr lang="pt-BR" dirty="0"/>
              <a:t>Laboratório Nacional de Engenharia Civil </a:t>
            </a:r>
            <a:r>
              <a:rPr lang="pt-BR" dirty="0" smtClean="0"/>
              <a:t>     </a:t>
            </a:r>
            <a:r>
              <a:rPr lang="en-GB" dirty="0" smtClean="0"/>
              <a:t>Use Case</a:t>
            </a:r>
          </a:p>
          <a:p>
            <a:pPr marL="457200" indent="-457200" algn="l">
              <a:spcBef>
                <a:spcPts val="0"/>
              </a:spcBef>
              <a:spcAft>
                <a:spcPts val="600"/>
              </a:spcAft>
              <a:buClr>
                <a:schemeClr val="accent2"/>
              </a:buClr>
              <a:buFont typeface="Arial" pitchFamily="34" charset="0"/>
              <a:buChar char="•"/>
            </a:pPr>
            <a:r>
              <a:rPr lang="en-GB" dirty="0" smtClean="0"/>
              <a:t>Digital Preservation Coalition</a:t>
            </a:r>
          </a:p>
        </p:txBody>
      </p:sp>
      <p:sp>
        <p:nvSpPr>
          <p:cNvPr id="13" name="Rectangle 3"/>
          <p:cNvSpPr txBox="1">
            <a:spLocks noChangeArrowheads="1"/>
          </p:cNvSpPr>
          <p:nvPr/>
        </p:nvSpPr>
        <p:spPr bwMode="auto">
          <a:xfrm>
            <a:off x="1979713" y="5445223"/>
            <a:ext cx="6165626" cy="864096"/>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solidFill>
              <a:schemeClr val="accent2"/>
            </a:solidFill>
            <a:headEnd/>
            <a:tailEnd/>
          </a:ln>
        </p:spPr>
        <p:style>
          <a:lnRef idx="1">
            <a:schemeClr val="accent5"/>
          </a:lnRef>
          <a:fillRef idx="2">
            <a:schemeClr val="accent5"/>
          </a:fillRef>
          <a:effectRef idx="1">
            <a:schemeClr val="accent5"/>
          </a:effectRef>
          <a:fontRef idx="minor">
            <a:schemeClr val="dk1"/>
          </a:fontRef>
        </p:style>
        <p:txBody>
          <a:bodyPr vert="horz" lIns="72000" tIns="180000" rIns="0" bIns="0" rtlCol="0" anchor="t" anchorCtr="0">
            <a:noAutofit/>
          </a:bodyPr>
          <a:lstStyle>
            <a:defPPr>
              <a:defRPr lang="en-US"/>
            </a:defPPr>
            <a:lvl1pPr indent="0" algn="ctr">
              <a:spcBef>
                <a:spcPct val="20000"/>
              </a:spcBef>
              <a:buClr>
                <a:schemeClr val="accent1"/>
              </a:buClr>
              <a:buFont typeface="Wingdings" pitchFamily="2"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lvl1pPr>
            <a:lvl2pPr marL="742950" indent="-285750">
              <a:spcBef>
                <a:spcPct val="20000"/>
              </a:spcBef>
              <a:buClr>
                <a:schemeClr val="accent2"/>
              </a:buClr>
              <a:buFont typeface="Wingdings" pitchFamily="2" charset="2"/>
              <a:buChar char="§"/>
              <a:defRPr sz="2400"/>
            </a:lvl2pPr>
            <a:lvl3pPr marL="1143000" indent="-228600">
              <a:spcBef>
                <a:spcPct val="20000"/>
              </a:spcBef>
              <a:buClr>
                <a:schemeClr val="accent3"/>
              </a:buClr>
              <a:buFont typeface="Wingdings" pitchFamily="2" charset="2"/>
              <a:buChar char="§"/>
              <a:defRPr sz="2000"/>
            </a:lvl3pPr>
            <a:lvl4pPr marL="1600200" indent="-228600">
              <a:spcBef>
                <a:spcPct val="20000"/>
              </a:spcBef>
              <a:buClr>
                <a:schemeClr val="accent4"/>
              </a:buClr>
              <a:buFont typeface="Wingdings" pitchFamily="2" charset="2"/>
              <a:buChar char="§"/>
            </a:lvl4pPr>
            <a:lvl5pPr marL="2057400" indent="-228600">
              <a:spcBef>
                <a:spcPct val="20000"/>
              </a:spcBef>
              <a:buClr>
                <a:schemeClr val="accent5"/>
              </a:buClr>
              <a:buFont typeface="Wingdings" pitchFamily="2" charset="2"/>
              <a:buChar cha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457200" indent="-457200" algn="l">
              <a:spcBef>
                <a:spcPts val="0"/>
              </a:spcBef>
              <a:spcAft>
                <a:spcPts val="600"/>
              </a:spcAft>
              <a:buClr>
                <a:schemeClr val="accent2"/>
              </a:buClr>
              <a:buFont typeface="Arial" pitchFamily="34" charset="0"/>
              <a:buChar char="•"/>
            </a:pPr>
            <a:r>
              <a:rPr lang="en-GB" sz="1800" dirty="0" err="1"/>
              <a:t>Caixa</a:t>
            </a:r>
            <a:r>
              <a:rPr lang="en-GB" sz="1800" dirty="0"/>
              <a:t> </a:t>
            </a:r>
            <a:r>
              <a:rPr lang="en-GB" sz="1800" dirty="0" err="1"/>
              <a:t>Magica</a:t>
            </a:r>
            <a:r>
              <a:rPr lang="en-GB" sz="1800" dirty="0"/>
              <a:t> Software                        </a:t>
            </a:r>
            <a:r>
              <a:rPr lang="en-GB" sz="1800" dirty="0" smtClean="0"/>
              <a:t>         </a:t>
            </a:r>
            <a:endParaRPr lang="en-GB" sz="1800" dirty="0"/>
          </a:p>
          <a:p>
            <a:pPr marL="457200" indent="-457200" algn="l">
              <a:spcBef>
                <a:spcPts val="0"/>
              </a:spcBef>
              <a:spcAft>
                <a:spcPts val="600"/>
              </a:spcAft>
              <a:buClr>
                <a:schemeClr val="accent2"/>
              </a:buClr>
              <a:buFont typeface="Arial" pitchFamily="34" charset="0"/>
              <a:buChar char="•"/>
            </a:pPr>
            <a:r>
              <a:rPr lang="en-GB" sz="1800" dirty="0" smtClean="0"/>
              <a:t>Secure </a:t>
            </a:r>
            <a:r>
              <a:rPr lang="en-GB" sz="1800" dirty="0"/>
              <a:t>Business Austria                      </a:t>
            </a:r>
            <a:r>
              <a:rPr lang="en-GB" sz="1800" dirty="0" smtClean="0"/>
              <a:t>            </a:t>
            </a:r>
            <a:endParaRPr lang="en-GB" sz="1800" dirty="0"/>
          </a:p>
        </p:txBody>
      </p:sp>
      <p:sp>
        <p:nvSpPr>
          <p:cNvPr id="14" name="Rectangle 3"/>
          <p:cNvSpPr txBox="1">
            <a:spLocks noChangeArrowheads="1"/>
          </p:cNvSpPr>
          <p:nvPr/>
        </p:nvSpPr>
        <p:spPr bwMode="auto">
          <a:xfrm>
            <a:off x="8145338" y="1456184"/>
            <a:ext cx="387102" cy="1100782"/>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Industry</a:t>
            </a:r>
            <a:endParaRPr lang="en-GB" sz="1800" dirty="0"/>
          </a:p>
        </p:txBody>
      </p:sp>
      <p:sp>
        <p:nvSpPr>
          <p:cNvPr id="15" name="Rectangle 3"/>
          <p:cNvSpPr txBox="1">
            <a:spLocks noChangeArrowheads="1"/>
          </p:cNvSpPr>
          <p:nvPr/>
        </p:nvSpPr>
        <p:spPr bwMode="auto">
          <a:xfrm>
            <a:off x="8145338" y="2956742"/>
            <a:ext cx="387102" cy="2128442"/>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Research</a:t>
            </a:r>
            <a:endParaRPr lang="en-GB" sz="1800" dirty="0"/>
          </a:p>
        </p:txBody>
      </p:sp>
      <p:sp>
        <p:nvSpPr>
          <p:cNvPr id="16" name="Rectangle 3"/>
          <p:cNvSpPr txBox="1">
            <a:spLocks noChangeArrowheads="1"/>
          </p:cNvSpPr>
          <p:nvPr/>
        </p:nvSpPr>
        <p:spPr bwMode="auto">
          <a:xfrm>
            <a:off x="8145338" y="5445224"/>
            <a:ext cx="387102" cy="864096"/>
          </a:xfrm>
          <a:prstGeom prst="rect">
            <a:avLst/>
          </a:prstGeom>
          <a:noFill/>
          <a:ln w="19050">
            <a:solidFill>
              <a:schemeClr val="accent1"/>
            </a:solidFill>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vert270" wrap="square" lIns="90000" tIns="46800" rIns="90000" bIns="4680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4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0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1800">
                <a:solidFill>
                  <a:srgbClr val="000000"/>
                </a:solidFill>
                <a:latin typeface="+mn-lt"/>
                <a:ea typeface="+mn-ea"/>
              </a:defRPr>
            </a:lvl9pPr>
          </a:lstStyle>
          <a:p>
            <a:pPr marL="0" indent="0" algn="ct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SMEs</a:t>
            </a:r>
            <a:endParaRPr lang="en-GB" sz="1800" dirty="0"/>
          </a:p>
        </p:txBody>
      </p:sp>
      <p:pic>
        <p:nvPicPr>
          <p:cNvPr id="41" name="Picture 40"/>
          <p:cNvPicPr>
            <a:picLocks noChangeAspect="1"/>
          </p:cNvPicPr>
          <p:nvPr/>
        </p:nvPicPr>
        <p:blipFill>
          <a:blip r:embed="rId3" cstate="email">
            <a:extLst>
              <a:ext uri="{28A0092B-C50C-407E-A947-70E740481C1C}">
                <a14:useLocalDpi xmlns="" xmlns:a14="http://schemas.microsoft.com/office/drawing/2010/main" val="0"/>
              </a:ext>
            </a:extLst>
          </a:blip>
          <a:srcRect/>
          <a:stretch>
            <a:fillRect/>
          </a:stretch>
        </p:blipFill>
        <p:spPr bwMode="white">
          <a:xfrm>
            <a:off x="762579" y="2132856"/>
            <a:ext cx="985089" cy="432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2" name="Picture 41"/>
          <p:cNvPicPr>
            <a:picLocks noChangeAspect="1"/>
          </p:cNvPicPr>
          <p:nvPr/>
        </p:nvPicPr>
        <p:blipFill>
          <a:blip r:embed="rId4" cstate="email">
            <a:extLst>
              <a:ext uri="{28A0092B-C50C-407E-A947-70E740481C1C}">
                <a14:useLocalDpi xmlns="" xmlns:a14="http://schemas.microsoft.com/office/drawing/2010/main" val="0"/>
              </a:ext>
            </a:extLst>
          </a:blip>
          <a:srcRect/>
          <a:stretch>
            <a:fillRect/>
          </a:stretch>
        </p:blipFill>
        <p:spPr bwMode="white">
          <a:xfrm>
            <a:off x="617929" y="5949320"/>
            <a:ext cx="1129739" cy="432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3" name="Picture 42"/>
          <p:cNvPicPr>
            <a:picLocks noChangeAspect="1"/>
          </p:cNvPicPr>
          <p:nvPr/>
        </p:nvPicPr>
        <p:blipFill>
          <a:blip r:embed="rId5" cstate="email">
            <a:extLst>
              <a:ext uri="{28A0092B-C50C-407E-A947-70E740481C1C}">
                <a14:useLocalDpi xmlns="" xmlns:a14="http://schemas.microsoft.com/office/drawing/2010/main" val="0"/>
              </a:ext>
            </a:extLst>
          </a:blip>
          <a:srcRect/>
          <a:stretch>
            <a:fillRect/>
          </a:stretch>
        </p:blipFill>
        <p:spPr bwMode="white">
          <a:xfrm>
            <a:off x="1000936" y="2780928"/>
            <a:ext cx="906768"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5" name="Picture 44"/>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white">
          <a:xfrm>
            <a:off x="1177093" y="1700808"/>
            <a:ext cx="570576" cy="432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grpSp>
        <p:nvGrpSpPr>
          <p:cNvPr id="2" name="Group 1"/>
          <p:cNvGrpSpPr/>
          <p:nvPr/>
        </p:nvGrpSpPr>
        <p:grpSpPr>
          <a:xfrm>
            <a:off x="539552" y="5445224"/>
            <a:ext cx="1208116" cy="432048"/>
            <a:chOff x="281283" y="4830461"/>
            <a:chExt cx="1026078" cy="360000"/>
          </a:xfrm>
        </p:grpSpPr>
        <p:pic>
          <p:nvPicPr>
            <p:cNvPr id="46" name="Picture 45"/>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white">
            <a:xfrm>
              <a:off x="281283" y="4830461"/>
              <a:ext cx="430434" cy="36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7" name="Picture 46"/>
            <p:cNvPicPr/>
            <p:nvPr/>
          </p:nvPicPr>
          <p:blipFill>
            <a:blip r:embed="rId8" cstate="print">
              <a:extLst>
                <a:ext uri="{28A0092B-C50C-407E-A947-70E740481C1C}">
                  <a14:useLocalDpi xmlns="" xmlns:a14="http://schemas.microsoft.com/office/drawing/2010/main" val="0"/>
                </a:ext>
              </a:extLst>
            </a:blip>
            <a:srcRect/>
            <a:stretch>
              <a:fillRect/>
            </a:stretch>
          </p:blipFill>
          <p:spPr bwMode="white">
            <a:xfrm>
              <a:off x="664201" y="4928461"/>
              <a:ext cx="643160" cy="16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grpSp>
      <p:pic>
        <p:nvPicPr>
          <p:cNvPr id="48" name="Picture 47"/>
          <p:cNvPicPr>
            <a:picLocks noChangeAspect="1"/>
          </p:cNvPicPr>
          <p:nvPr/>
        </p:nvPicPr>
        <p:blipFill>
          <a:blip r:embed="rId9" cstate="email">
            <a:extLst>
              <a:ext uri="{28A0092B-C50C-407E-A947-70E740481C1C}">
                <a14:useLocalDpi xmlns="" xmlns:a14="http://schemas.microsoft.com/office/drawing/2010/main" val="0"/>
              </a:ext>
            </a:extLst>
          </a:blip>
          <a:srcRect/>
          <a:stretch>
            <a:fillRect/>
          </a:stretch>
        </p:blipFill>
        <p:spPr bwMode="white">
          <a:xfrm>
            <a:off x="323528" y="4365104"/>
            <a:ext cx="702241" cy="5040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49" name="Picture 48"/>
          <p:cNvPicPr>
            <a:picLocks noChangeAspect="1"/>
          </p:cNvPicPr>
          <p:nvPr/>
        </p:nvPicPr>
        <p:blipFill>
          <a:blip r:embed="rId10" cstate="email">
            <a:extLst>
              <a:ext uri="{28A0092B-C50C-407E-A947-70E740481C1C}">
                <a14:useLocalDpi xmlns="" xmlns:a14="http://schemas.microsoft.com/office/drawing/2010/main" val="0"/>
              </a:ext>
            </a:extLst>
          </a:blip>
          <a:srcRect/>
          <a:stretch>
            <a:fillRect/>
          </a:stretch>
        </p:blipFill>
        <p:spPr bwMode="white">
          <a:xfrm>
            <a:off x="114011" y="3068960"/>
            <a:ext cx="824979" cy="4320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0" name="Picture 49"/>
          <p:cNvPicPr>
            <a:picLocks noChangeAspect="1"/>
          </p:cNvPicPr>
          <p:nvPr/>
        </p:nvPicPr>
        <p:blipFill>
          <a:blip r:embed="rId11" cstate="email">
            <a:extLst>
              <a:ext uri="{28A0092B-C50C-407E-A947-70E740481C1C}">
                <a14:useLocalDpi xmlns="" xmlns:a14="http://schemas.microsoft.com/office/drawing/2010/main" val="0"/>
              </a:ext>
            </a:extLst>
          </a:blip>
          <a:srcRect/>
          <a:stretch>
            <a:fillRect/>
          </a:stretch>
        </p:blipFill>
        <p:spPr bwMode="white">
          <a:xfrm>
            <a:off x="1210551" y="4120032"/>
            <a:ext cx="537117" cy="46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1" name="Picture 50"/>
          <p:cNvPicPr>
            <a:picLocks noChangeAspect="1"/>
          </p:cNvPicPr>
          <p:nvPr/>
        </p:nvPicPr>
        <p:blipFill>
          <a:blip r:embed="rId12" cstate="email">
            <a:extLst>
              <a:ext uri="{28A0092B-C50C-407E-A947-70E740481C1C}">
                <a14:useLocalDpi xmlns="" xmlns:a14="http://schemas.microsoft.com/office/drawing/2010/main" val="0"/>
              </a:ext>
            </a:extLst>
          </a:blip>
          <a:srcRect/>
          <a:stretch>
            <a:fillRect/>
          </a:stretch>
        </p:blipFill>
        <p:spPr bwMode="white">
          <a:xfrm>
            <a:off x="395370" y="4941168"/>
            <a:ext cx="1496314" cy="3600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53" name="Picture 52"/>
          <p:cNvPicPr>
            <a:picLocks noChangeAspect="1"/>
          </p:cNvPicPr>
          <p:nvPr/>
        </p:nvPicPr>
        <p:blipFill>
          <a:blip r:embed="rId13" cstate="email">
            <a:extLst>
              <a:ext uri="{28A0092B-C50C-407E-A947-70E740481C1C}">
                <a14:useLocalDpi xmlns="" xmlns:a14="http://schemas.microsoft.com/office/drawing/2010/main" val="0"/>
              </a:ext>
            </a:extLst>
          </a:blip>
          <a:srcRect/>
          <a:stretch>
            <a:fillRect/>
          </a:stretch>
        </p:blipFill>
        <p:spPr bwMode="white">
          <a:xfrm>
            <a:off x="138303" y="3573016"/>
            <a:ext cx="1769401" cy="4320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
                <a:solidFill>
                  <a:srgbClr val="000000"/>
                </a:solidFill>
                <a:miter lim="800000"/>
                <a:headEnd/>
                <a:tailEnd/>
              </a14:hiddenLine>
            </a:ext>
          </a:extLst>
        </p:spPr>
      </p:pic>
      <p:pic>
        <p:nvPicPr>
          <p:cNvPr id="1026" name="Picture 2" descr="C:\Users\angela\Documents\Timbus\Logos\Partners\Logos from Partners\SAP_grad_R_min.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395536" y="1340768"/>
            <a:ext cx="876268" cy="4320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19262828"/>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ISO 31000 Standard – Establish Context</a:t>
            </a:r>
            <a:endParaRPr lang="de-CH" sz="3200" dirty="0"/>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30</a:t>
            </a:fld>
            <a:endParaRPr lang="en-GB" dirty="0"/>
          </a:p>
        </p:txBody>
      </p:sp>
      <p:pic>
        <p:nvPicPr>
          <p:cNvPr id="18" name="Imagem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8755" y="4221088"/>
            <a:ext cx="1563274" cy="1831264"/>
          </a:xfrm>
          <a:prstGeom prst="rect">
            <a:avLst/>
          </a:prstGeom>
          <a:noFill/>
          <a:ln>
            <a:noFill/>
          </a:ln>
        </p:spPr>
      </p:pic>
      <p:sp>
        <p:nvSpPr>
          <p:cNvPr id="4" name="Rectangle 3"/>
          <p:cNvSpPr/>
          <p:nvPr/>
        </p:nvSpPr>
        <p:spPr>
          <a:xfrm>
            <a:off x="7677870" y="4339704"/>
            <a:ext cx="792088" cy="1809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a:spLocks noGrp="1"/>
          </p:cNvSpPr>
          <p:nvPr>
            <p:ph idx="1"/>
          </p:nvPr>
        </p:nvSpPr>
        <p:spPr>
          <a:xfrm>
            <a:off x="457200" y="1466850"/>
            <a:ext cx="8435280" cy="4781128"/>
          </a:xfrm>
        </p:spPr>
        <p:txBody>
          <a:bodyPr>
            <a:normAutofit fontScale="92500"/>
          </a:bodyPr>
          <a:lstStyle/>
          <a:p>
            <a:r>
              <a:rPr lang="en-GB" dirty="0" smtClean="0"/>
              <a:t>Aim: Define important Risk Management parameters</a:t>
            </a:r>
          </a:p>
          <a:p>
            <a:pPr lvl="1"/>
            <a:r>
              <a:rPr lang="en-GB" dirty="0" smtClean="0"/>
              <a:t>External parameters</a:t>
            </a:r>
          </a:p>
          <a:p>
            <a:pPr lvl="2"/>
            <a:r>
              <a:rPr lang="en-GB" dirty="0" smtClean="0"/>
              <a:t>e.g. relations to external stakeholders or legal and regulatory requirements</a:t>
            </a:r>
          </a:p>
          <a:p>
            <a:pPr lvl="1"/>
            <a:r>
              <a:rPr lang="en-GB" dirty="0" smtClean="0"/>
              <a:t>Internal parameters</a:t>
            </a:r>
          </a:p>
          <a:p>
            <a:pPr lvl="2"/>
            <a:r>
              <a:rPr lang="en-GB" dirty="0" smtClean="0"/>
              <a:t>Organizational objectives, strategy, organizational structure, processes, information systems and culture</a:t>
            </a:r>
          </a:p>
          <a:p>
            <a:pPr lvl="1"/>
            <a:r>
              <a:rPr lang="en-GB" dirty="0" smtClean="0"/>
              <a:t>Definition of risk attributes and measurement approaches/units</a:t>
            </a:r>
          </a:p>
          <a:p>
            <a:pPr lvl="2"/>
            <a:r>
              <a:rPr lang="en-GB" dirty="0" smtClean="0"/>
              <a:t>Financial impact  </a:t>
            </a:r>
          </a:p>
          <a:p>
            <a:pPr lvl="2"/>
            <a:r>
              <a:rPr lang="en-GB" dirty="0" smtClean="0"/>
              <a:t>Secondary (indirect) impacts</a:t>
            </a:r>
          </a:p>
          <a:p>
            <a:pPr lvl="2"/>
            <a:r>
              <a:rPr lang="en-GB" dirty="0" smtClean="0"/>
              <a:t>Probability or likelihood of occurrence</a:t>
            </a:r>
          </a:p>
          <a:p>
            <a:pPr lvl="2"/>
            <a:r>
              <a:rPr lang="en-GB" dirty="0" smtClean="0"/>
              <a:t>Risk classes</a:t>
            </a:r>
          </a:p>
          <a:p>
            <a:endParaRPr lang="en-GB" dirty="0"/>
          </a:p>
        </p:txBody>
      </p:sp>
    </p:spTree>
    <p:extLst>
      <p:ext uri="{BB962C8B-B14F-4D97-AF65-F5344CB8AC3E}">
        <p14:creationId xmlns:p14="http://schemas.microsoft.com/office/powerpoint/2010/main" xmlns="" val="1076208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smtClean="0"/>
              <a:t>ISO 31000 Standard - Identification</a:t>
            </a:r>
            <a:endParaRPr lang="de-CH" sz="3200" dirty="0"/>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31</a:t>
            </a:fld>
            <a:endParaRPr lang="en-GB" dirty="0"/>
          </a:p>
        </p:txBody>
      </p:sp>
      <p:pic>
        <p:nvPicPr>
          <p:cNvPr id="18" name="Imagem 2"/>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18755" y="4221088"/>
            <a:ext cx="1563274" cy="1831264"/>
          </a:xfrm>
          <a:prstGeom prst="rect">
            <a:avLst/>
          </a:prstGeom>
          <a:noFill/>
          <a:ln>
            <a:noFill/>
          </a:ln>
        </p:spPr>
      </p:pic>
      <p:sp>
        <p:nvSpPr>
          <p:cNvPr id="3" name="Content Placeholder 2"/>
          <p:cNvSpPr>
            <a:spLocks noGrp="1"/>
          </p:cNvSpPr>
          <p:nvPr>
            <p:ph idx="1"/>
          </p:nvPr>
        </p:nvSpPr>
        <p:spPr>
          <a:xfrm>
            <a:off x="457201" y="1600200"/>
            <a:ext cx="6707088" cy="4525963"/>
          </a:xfrm>
        </p:spPr>
        <p:txBody>
          <a:bodyPr>
            <a:normAutofit/>
          </a:bodyPr>
          <a:lstStyle/>
          <a:p>
            <a:r>
              <a:rPr lang="en-US" dirty="0" smtClean="0"/>
              <a:t>Process </a:t>
            </a:r>
            <a:r>
              <a:rPr lang="en-US" dirty="0"/>
              <a:t>of finding, recognizing and recording risks.</a:t>
            </a:r>
            <a:endParaRPr lang="en-GB" dirty="0" smtClean="0"/>
          </a:p>
          <a:p>
            <a:r>
              <a:rPr lang="en-GB" dirty="0" smtClean="0"/>
              <a:t>Aim: </a:t>
            </a:r>
            <a:r>
              <a:rPr lang="en-US" dirty="0"/>
              <a:t>I</a:t>
            </a:r>
            <a:r>
              <a:rPr lang="en-US" dirty="0" smtClean="0"/>
              <a:t>dentify </a:t>
            </a:r>
            <a:r>
              <a:rPr lang="en-US" b="1" u="sng" dirty="0"/>
              <a:t>what might happen </a:t>
            </a:r>
            <a:r>
              <a:rPr lang="en-US" dirty="0" smtClean="0"/>
              <a:t>that </a:t>
            </a:r>
            <a:r>
              <a:rPr lang="en-US" dirty="0"/>
              <a:t>might </a:t>
            </a:r>
            <a:r>
              <a:rPr lang="en-US" b="1" u="sng" dirty="0"/>
              <a:t>affect the achievement</a:t>
            </a:r>
            <a:r>
              <a:rPr lang="en-US" dirty="0"/>
              <a:t> of the objectives of the system or organization</a:t>
            </a:r>
            <a:r>
              <a:rPr lang="en-US" dirty="0" smtClean="0"/>
              <a:t>.</a:t>
            </a:r>
          </a:p>
          <a:p>
            <a:r>
              <a:rPr lang="de-CH" dirty="0" smtClean="0"/>
              <a:t>Different </a:t>
            </a:r>
            <a:r>
              <a:rPr lang="en-US" dirty="0" smtClean="0"/>
              <a:t>techniques</a:t>
            </a:r>
            <a:r>
              <a:rPr lang="de-CH" dirty="0" smtClean="0"/>
              <a:t> </a:t>
            </a:r>
            <a:r>
              <a:rPr lang="de-CH" dirty="0" err="1" smtClean="0"/>
              <a:t>can</a:t>
            </a:r>
            <a:r>
              <a:rPr lang="de-CH" dirty="0" smtClean="0"/>
              <a:t> </a:t>
            </a:r>
            <a:r>
              <a:rPr lang="de-CH" dirty="0" err="1" smtClean="0"/>
              <a:t>be</a:t>
            </a:r>
            <a:r>
              <a:rPr lang="de-CH" dirty="0" smtClean="0"/>
              <a:t> </a:t>
            </a:r>
            <a:r>
              <a:rPr lang="en-US" dirty="0" smtClean="0"/>
              <a:t>employed</a:t>
            </a:r>
            <a:r>
              <a:rPr lang="de-CH" dirty="0" smtClean="0"/>
              <a:t> </a:t>
            </a:r>
            <a:r>
              <a:rPr lang="de-CH" dirty="0" err="1" smtClean="0"/>
              <a:t>to</a:t>
            </a:r>
            <a:r>
              <a:rPr lang="de-CH" dirty="0" smtClean="0"/>
              <a:t> </a:t>
            </a:r>
            <a:r>
              <a:rPr lang="de-CH" dirty="0" err="1" smtClean="0"/>
              <a:t>identify</a:t>
            </a:r>
            <a:r>
              <a:rPr lang="de-CH" dirty="0" smtClean="0"/>
              <a:t> </a:t>
            </a:r>
            <a:r>
              <a:rPr lang="de-CH" dirty="0" err="1" smtClean="0"/>
              <a:t>risks</a:t>
            </a:r>
            <a:r>
              <a:rPr lang="de-CH" dirty="0" smtClean="0"/>
              <a:t>.</a:t>
            </a:r>
            <a:endParaRPr lang="en-GB" dirty="0" smtClean="0"/>
          </a:p>
        </p:txBody>
      </p:sp>
      <p:sp>
        <p:nvSpPr>
          <p:cNvPr id="4" name="Rectangle 3"/>
          <p:cNvSpPr/>
          <p:nvPr/>
        </p:nvSpPr>
        <p:spPr>
          <a:xfrm>
            <a:off x="7677870" y="4811441"/>
            <a:ext cx="792088" cy="1809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0085865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ISO 31000 </a:t>
            </a:r>
            <a:r>
              <a:rPr lang="en-GB" dirty="0"/>
              <a:t>Standard - Identification</a:t>
            </a:r>
            <a:endParaRPr lang="en-US" dirty="0"/>
          </a:p>
        </p:txBody>
      </p:sp>
      <p:sp>
        <p:nvSpPr>
          <p:cNvPr id="4" name="Date Placeholder 3"/>
          <p:cNvSpPr>
            <a:spLocks noGrp="1"/>
          </p:cNvSpPr>
          <p:nvPr>
            <p:ph type="dt" sz="half" idx="10"/>
          </p:nvPr>
        </p:nvSpPr>
        <p:spPr/>
        <p:txBody>
          <a:bodyPr/>
          <a:lstStyle/>
          <a:p>
            <a:fld id="{1B6C26EE-AEAE-442E-8C27-0BF298EBF1D8}"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32</a:t>
            </a:fld>
            <a:endParaRPr lang="en-GB" dirty="0"/>
          </a:p>
        </p:txBody>
      </p:sp>
      <p:sp>
        <p:nvSpPr>
          <p:cNvPr id="7" name="Content Placeholder 2"/>
          <p:cNvSpPr>
            <a:spLocks noGrp="1"/>
          </p:cNvSpPr>
          <p:nvPr>
            <p:ph idx="1"/>
          </p:nvPr>
        </p:nvSpPr>
        <p:spPr>
          <a:xfrm>
            <a:off x="457200" y="1600200"/>
            <a:ext cx="3467100" cy="4525963"/>
          </a:xfrm>
        </p:spPr>
        <p:style>
          <a:lnRef idx="1">
            <a:schemeClr val="accent4"/>
          </a:lnRef>
          <a:fillRef idx="2">
            <a:schemeClr val="accent4"/>
          </a:fillRef>
          <a:effectRef idx="1">
            <a:schemeClr val="accent4"/>
          </a:effectRef>
          <a:fontRef idx="minor">
            <a:schemeClr val="dk1"/>
          </a:fontRef>
        </p:style>
        <p:txBody>
          <a:bodyPr rtlCol="0">
            <a:normAutofit fontScale="92500" lnSpcReduction="10000"/>
          </a:bodyPr>
          <a:lstStyle/>
          <a:p>
            <a:pPr marL="0" indent="0" fontAlgn="auto">
              <a:spcAft>
                <a:spcPts val="0"/>
              </a:spcAft>
              <a:buFont typeface="Wingdings" pitchFamily="2" charset="2"/>
              <a:buNone/>
              <a:defRPr/>
            </a:pPr>
            <a:r>
              <a:rPr lang="en-US" b="1" dirty="0" smtClean="0"/>
              <a:t>Risk Identification Methods</a:t>
            </a:r>
            <a:endParaRPr lang="en-US" dirty="0" smtClean="0"/>
          </a:p>
          <a:p>
            <a:pPr fontAlgn="auto">
              <a:spcAft>
                <a:spcPts val="0"/>
              </a:spcAft>
              <a:defRPr/>
            </a:pPr>
            <a:r>
              <a:rPr lang="en-US" sz="2200" dirty="0" smtClean="0"/>
              <a:t>Examples: Brainstorming, questionnaires, business studies, risk assessment workshops, auditing and inspections</a:t>
            </a:r>
          </a:p>
          <a:p>
            <a:pPr fontAlgn="auto">
              <a:spcAft>
                <a:spcPts val="0"/>
              </a:spcAft>
              <a:defRPr/>
            </a:pPr>
            <a:endParaRPr lang="en-US" sz="2200" dirty="0" smtClean="0"/>
          </a:p>
          <a:p>
            <a:pPr fontAlgn="auto">
              <a:spcAft>
                <a:spcPts val="0"/>
              </a:spcAft>
              <a:defRPr/>
            </a:pPr>
            <a:r>
              <a:rPr lang="en-US" sz="2200" b="1" dirty="0" smtClean="0"/>
              <a:t>Taxonomies</a:t>
            </a:r>
            <a:r>
              <a:rPr lang="en-US" sz="2200" dirty="0" smtClean="0"/>
              <a:t> </a:t>
            </a:r>
            <a:r>
              <a:rPr lang="en-US" sz="2200" dirty="0"/>
              <a:t>can be helpful such as the taxonomy of vulnerabilities and threats for categorizing risks </a:t>
            </a:r>
            <a:endParaRPr lang="en-GB" sz="2200" dirty="0"/>
          </a:p>
        </p:txBody>
      </p:sp>
      <p:sp>
        <p:nvSpPr>
          <p:cNvPr id="8" name="Notched Right Arrow 7"/>
          <p:cNvSpPr/>
          <p:nvPr/>
        </p:nvSpPr>
        <p:spPr>
          <a:xfrm>
            <a:off x="3821113" y="1973263"/>
            <a:ext cx="936625" cy="3600450"/>
          </a:xfrm>
          <a:prstGeom prst="notchedRightArrow">
            <a:avLst/>
          </a:prstGeom>
        </p:spPr>
        <p:style>
          <a:lnRef idx="1">
            <a:schemeClr val="accent4"/>
          </a:lnRef>
          <a:fillRef idx="2">
            <a:schemeClr val="accent4"/>
          </a:fillRef>
          <a:effectRef idx="1">
            <a:schemeClr val="accent4"/>
          </a:effectRef>
          <a:fontRef idx="minor">
            <a:schemeClr val="dk1"/>
          </a:fontRef>
        </p:style>
        <p:txBody>
          <a:bodyPr vert="vert" anchor="ctr"/>
          <a:lstStyle/>
          <a:p>
            <a:pPr algn="ctr" fontAlgn="auto">
              <a:spcBef>
                <a:spcPts val="0"/>
              </a:spcBef>
              <a:spcAft>
                <a:spcPts val="0"/>
              </a:spcAft>
              <a:defRPr/>
            </a:pPr>
            <a:r>
              <a:rPr lang="de-CH" b="1" dirty="0" err="1" smtClean="0">
                <a:solidFill>
                  <a:prstClr val="black"/>
                </a:solidFill>
              </a:rPr>
              <a:t>Example</a:t>
            </a:r>
            <a:r>
              <a:rPr lang="de-CH" b="1" dirty="0" smtClean="0">
                <a:solidFill>
                  <a:prstClr val="black"/>
                </a:solidFill>
              </a:rPr>
              <a:t> </a:t>
            </a:r>
            <a:r>
              <a:rPr lang="de-CH" b="1" dirty="0" err="1" smtClean="0">
                <a:solidFill>
                  <a:prstClr val="black"/>
                </a:solidFill>
              </a:rPr>
              <a:t>risks</a:t>
            </a:r>
            <a:endParaRPr lang="en-US" b="1" dirty="0">
              <a:solidFill>
                <a:prstClr val="black"/>
              </a:solidFill>
            </a:endParaRP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887" r="17146" b="6042"/>
          <a:stretch>
            <a:fillRect/>
          </a:stretch>
        </p:blipFill>
        <p:spPr bwMode="auto">
          <a:xfrm>
            <a:off x="4757738" y="1638300"/>
            <a:ext cx="4159250" cy="452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Date Placeholder 3"/>
          <p:cNvSpPr txBox="1">
            <a:spLocks/>
          </p:cNvSpPr>
          <p:nvPr/>
        </p:nvSpPr>
        <p:spPr>
          <a:xfrm>
            <a:off x="8386713" y="6040338"/>
            <a:ext cx="168647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smtClean="0"/>
              <a:t>[cf. 2]</a:t>
            </a:r>
            <a:endParaRPr lang="en-GB" sz="1100" dirty="0"/>
          </a:p>
        </p:txBody>
      </p:sp>
    </p:spTree>
    <p:extLst>
      <p:ext uri="{BB962C8B-B14F-4D97-AF65-F5344CB8AC3E}">
        <p14:creationId xmlns:p14="http://schemas.microsoft.com/office/powerpoint/2010/main" xmlns="" val="38148867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457200" y="1466850"/>
            <a:ext cx="8435280" cy="4781128"/>
          </a:xfrm>
        </p:spPr>
        <p:txBody>
          <a:bodyPr>
            <a:normAutofit/>
          </a:bodyPr>
          <a:lstStyle/>
          <a:p>
            <a:r>
              <a:rPr lang="de-AT" dirty="0" err="1" smtClean="0"/>
              <a:t>Assessing</a:t>
            </a:r>
            <a:r>
              <a:rPr lang="de-AT" dirty="0" smtClean="0"/>
              <a:t> </a:t>
            </a:r>
            <a:r>
              <a:rPr lang="de-AT" dirty="0" err="1" smtClean="0"/>
              <a:t>risks</a:t>
            </a:r>
            <a:r>
              <a:rPr lang="de-AT" dirty="0" smtClean="0"/>
              <a:t> &amp; potential </a:t>
            </a:r>
            <a:r>
              <a:rPr lang="de-AT" dirty="0" err="1" smtClean="0"/>
              <a:t>costs</a:t>
            </a:r>
            <a:r>
              <a:rPr lang="de-AT" dirty="0" smtClean="0"/>
              <a:t> </a:t>
            </a:r>
            <a:r>
              <a:rPr lang="de-AT" dirty="0" err="1" smtClean="0"/>
              <a:t>is</a:t>
            </a:r>
            <a:r>
              <a:rPr lang="de-AT" dirty="0" smtClean="0"/>
              <a:t> </a:t>
            </a:r>
            <a:r>
              <a:rPr lang="de-AT" dirty="0" err="1" smtClean="0"/>
              <a:t>only</a:t>
            </a:r>
            <a:r>
              <a:rPr lang="de-AT" dirty="0" smtClean="0"/>
              <a:t> </a:t>
            </a:r>
            <a:r>
              <a:rPr lang="de-AT" dirty="0" err="1" smtClean="0"/>
              <a:t>the</a:t>
            </a:r>
            <a:r>
              <a:rPr lang="de-AT" dirty="0" smtClean="0"/>
              <a:t> </a:t>
            </a:r>
            <a:r>
              <a:rPr lang="de-AT" dirty="0" err="1" smtClean="0"/>
              <a:t>first</a:t>
            </a:r>
            <a:r>
              <a:rPr lang="de-AT" dirty="0" smtClean="0"/>
              <a:t> </a:t>
            </a:r>
            <a:r>
              <a:rPr lang="de-AT" dirty="0" err="1" smtClean="0"/>
              <a:t>step</a:t>
            </a:r>
            <a:endParaRPr lang="de-AT" dirty="0" smtClean="0"/>
          </a:p>
          <a:p>
            <a:endParaRPr lang="de-AT" dirty="0" smtClean="0"/>
          </a:p>
          <a:p>
            <a:r>
              <a:rPr lang="de-AT" dirty="0" smtClean="0"/>
              <a:t>Need </a:t>
            </a:r>
            <a:r>
              <a:rPr lang="de-AT" dirty="0" err="1" smtClean="0"/>
              <a:t>to</a:t>
            </a:r>
            <a:r>
              <a:rPr lang="de-AT" dirty="0" smtClean="0"/>
              <a:t> </a:t>
            </a:r>
            <a:r>
              <a:rPr lang="de-AT" dirty="0" err="1" smtClean="0"/>
              <a:t>evaluate</a:t>
            </a:r>
            <a:r>
              <a:rPr lang="de-AT" dirty="0" smtClean="0"/>
              <a:t> </a:t>
            </a:r>
            <a:r>
              <a:rPr lang="de-AT" dirty="0" err="1" smtClean="0"/>
              <a:t>costs</a:t>
            </a:r>
            <a:r>
              <a:rPr lang="de-AT" dirty="0" smtClean="0"/>
              <a:t> </a:t>
            </a:r>
            <a:r>
              <a:rPr lang="de-AT" dirty="0" err="1" smtClean="0"/>
              <a:t>of</a:t>
            </a:r>
            <a:r>
              <a:rPr lang="de-AT" dirty="0" smtClean="0"/>
              <a:t> </a:t>
            </a:r>
            <a:r>
              <a:rPr lang="de-AT" dirty="0" err="1" smtClean="0"/>
              <a:t>preservation</a:t>
            </a:r>
            <a:r>
              <a:rPr lang="de-AT" dirty="0" smtClean="0"/>
              <a:t> </a:t>
            </a:r>
            <a:r>
              <a:rPr lang="de-AT" dirty="0" err="1" smtClean="0"/>
              <a:t>action</a:t>
            </a:r>
            <a:endParaRPr lang="de-AT" dirty="0" smtClean="0"/>
          </a:p>
          <a:p>
            <a:pPr lvl="1"/>
            <a:r>
              <a:rPr lang="de-AT" dirty="0" smtClean="0"/>
              <a:t>Not </a:t>
            </a:r>
            <a:r>
              <a:rPr lang="de-AT" dirty="0" err="1" smtClean="0"/>
              <a:t>covered</a:t>
            </a:r>
            <a:r>
              <a:rPr lang="de-AT" dirty="0" smtClean="0"/>
              <a:t> in TIMBUS</a:t>
            </a:r>
            <a:endParaRPr lang="en-GB" dirty="0"/>
          </a:p>
        </p:txBody>
      </p:sp>
      <p:sp>
        <p:nvSpPr>
          <p:cNvPr id="2" name="Title 1"/>
          <p:cNvSpPr>
            <a:spLocks noGrp="1"/>
          </p:cNvSpPr>
          <p:nvPr>
            <p:ph type="title"/>
          </p:nvPr>
        </p:nvSpPr>
        <p:spPr/>
        <p:txBody>
          <a:bodyPr>
            <a:noAutofit/>
          </a:bodyPr>
          <a:lstStyle/>
          <a:p>
            <a:r>
              <a:rPr lang="en-GB" sz="3200" dirty="0" smtClean="0"/>
              <a:t>Enterprise Risk Management</a:t>
            </a:r>
            <a:endParaRPr lang="de-CH" sz="3200" dirty="0"/>
          </a:p>
        </p:txBody>
      </p:sp>
      <p:sp>
        <p:nvSpPr>
          <p:cNvPr id="15" name="Date Placeholder 3"/>
          <p:cNvSpPr>
            <a:spLocks noGrp="1"/>
          </p:cNvSpPr>
          <p:nvPr>
            <p:ph type="dt" sz="half" idx="10"/>
          </p:nvPr>
        </p:nvSpPr>
        <p:spPr>
          <a:xfrm>
            <a:off x="710208" y="6356350"/>
            <a:ext cx="2133600" cy="365125"/>
          </a:xfrm>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a:xfrm>
            <a:off x="3124200" y="6356350"/>
            <a:ext cx="2895600" cy="365125"/>
          </a:xfrm>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a:xfrm>
            <a:off x="6156176" y="6356350"/>
            <a:ext cx="2133600" cy="365125"/>
          </a:xfrm>
        </p:spPr>
        <p:txBody>
          <a:bodyPr/>
          <a:lstStyle/>
          <a:p>
            <a:fld id="{1AF2269C-3E55-4721-B754-F6B5A2C2A0F6}" type="slidenum">
              <a:rPr lang="en-GB" smtClean="0"/>
              <a:pPr/>
              <a:t>33</a:t>
            </a:fld>
            <a:endParaRPr lang="en-GB" dirty="0"/>
          </a:p>
        </p:txBody>
      </p:sp>
    </p:spTree>
    <p:extLst>
      <p:ext uri="{BB962C8B-B14F-4D97-AF65-F5344CB8AC3E}">
        <p14:creationId xmlns:p14="http://schemas.microsoft.com/office/powerpoint/2010/main" xmlns="" val="1076208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34</a:t>
            </a:fld>
            <a:endParaRPr lang="en-GB" dirty="0"/>
          </a:p>
        </p:txBody>
      </p:sp>
      <p:sp>
        <p:nvSpPr>
          <p:cNvPr id="7" name="Rechteck 5"/>
          <p:cNvSpPr>
            <a:spLocks noChangeArrowheads="1"/>
          </p:cNvSpPr>
          <p:nvPr/>
        </p:nvSpPr>
        <p:spPr bwMode="auto">
          <a:xfrm>
            <a:off x="3275856" y="1196752"/>
            <a:ext cx="2592288" cy="3024336"/>
          </a:xfrm>
          <a:prstGeom prst="rect">
            <a:avLst/>
          </a:prstGeom>
          <a:noFill/>
          <a:ln w="60325" algn="ctr">
            <a:solidFill>
              <a:srgbClr val="FF0000"/>
            </a:solidFill>
            <a:round/>
            <a:headEnd/>
            <a:tailEnd/>
          </a:ln>
        </p:spPr>
        <p:txBody>
          <a:bodyPr/>
          <a:lstStyle/>
          <a:p>
            <a:endParaRPr lang="de-AT"/>
          </a:p>
        </p:txBody>
      </p:sp>
      <p:sp>
        <p:nvSpPr>
          <p:cNvPr id="9" name="Rechteck 5"/>
          <p:cNvSpPr>
            <a:spLocks noChangeArrowheads="1"/>
          </p:cNvSpPr>
          <p:nvPr/>
        </p:nvSpPr>
        <p:spPr bwMode="auto">
          <a:xfrm>
            <a:off x="3275856" y="2204864"/>
            <a:ext cx="1296144" cy="1152128"/>
          </a:xfrm>
          <a:prstGeom prst="rect">
            <a:avLst/>
          </a:prstGeom>
          <a:noFill/>
          <a:ln w="60325" algn="ctr">
            <a:solidFill>
              <a:srgbClr val="FF0000"/>
            </a:solidFill>
            <a:round/>
            <a:headEnd/>
            <a:tailEnd/>
          </a:ln>
        </p:spPr>
        <p:txBody>
          <a:bodyPr/>
          <a:lstStyle/>
          <a:p>
            <a:endParaRPr lang="de-AT"/>
          </a:p>
        </p:txBody>
      </p:sp>
    </p:spTree>
    <p:extLst>
      <p:ext uri="{BB962C8B-B14F-4D97-AF65-F5344CB8AC3E}">
        <p14:creationId xmlns="" xmlns:p14="http://schemas.microsoft.com/office/powerpoint/2010/main" val="6786390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Legalities Life Cycle</a:t>
            </a:r>
            <a:endParaRPr lang="de-CH" dirty="0"/>
          </a:p>
        </p:txBody>
      </p:sp>
      <p:sp>
        <p:nvSpPr>
          <p:cNvPr id="14" name="Content Placeholder 2"/>
          <p:cNvSpPr>
            <a:spLocks noGrp="1"/>
          </p:cNvSpPr>
          <p:nvPr>
            <p:ph idx="1"/>
          </p:nvPr>
        </p:nvSpPr>
        <p:spPr/>
        <p:txBody>
          <a:bodyPr>
            <a:normAutofit lnSpcReduction="10000"/>
          </a:bodyPr>
          <a:lstStyle/>
          <a:p>
            <a:r>
              <a:rPr lang="de-AT" dirty="0" err="1" smtClean="0"/>
              <a:t>Intellectual</a:t>
            </a:r>
            <a:r>
              <a:rPr lang="de-AT" dirty="0" smtClean="0"/>
              <a:t> </a:t>
            </a:r>
            <a:r>
              <a:rPr lang="de-AT" dirty="0" err="1" smtClean="0"/>
              <a:t>copyright</a:t>
            </a:r>
            <a:r>
              <a:rPr lang="de-AT" dirty="0" smtClean="0"/>
              <a:t> </a:t>
            </a:r>
          </a:p>
          <a:p>
            <a:pPr lvl="1"/>
            <a:r>
              <a:rPr lang="de-AT" dirty="0" smtClean="0"/>
              <a:t>Information Society </a:t>
            </a:r>
            <a:r>
              <a:rPr lang="de-AT" dirty="0" err="1" smtClean="0"/>
              <a:t>Directive</a:t>
            </a:r>
            <a:r>
              <a:rPr lang="de-AT" dirty="0" smtClean="0"/>
              <a:t> (“</a:t>
            </a:r>
            <a:r>
              <a:rPr lang="de-AT" dirty="0" err="1" smtClean="0"/>
              <a:t>works</a:t>
            </a:r>
            <a:r>
              <a:rPr lang="de-AT" dirty="0" smtClean="0"/>
              <a:t>“)</a:t>
            </a:r>
          </a:p>
          <a:p>
            <a:pPr lvl="1"/>
            <a:r>
              <a:rPr lang="de-AT" dirty="0" smtClean="0"/>
              <a:t>Computer Program </a:t>
            </a:r>
            <a:r>
              <a:rPr lang="de-AT" dirty="0" err="1" smtClean="0"/>
              <a:t>Directive</a:t>
            </a:r>
            <a:endParaRPr lang="de-AT" dirty="0" smtClean="0"/>
          </a:p>
          <a:p>
            <a:pPr lvl="1"/>
            <a:r>
              <a:rPr lang="de-AT" dirty="0" smtClean="0"/>
              <a:t>Database </a:t>
            </a:r>
            <a:r>
              <a:rPr lang="de-AT" dirty="0" err="1" smtClean="0"/>
              <a:t>Directive</a:t>
            </a:r>
            <a:endParaRPr lang="de-AT" dirty="0" smtClean="0"/>
          </a:p>
          <a:p>
            <a:r>
              <a:rPr lang="de-AT" dirty="0" smtClean="0"/>
              <a:t>Data </a:t>
            </a:r>
            <a:r>
              <a:rPr lang="de-AT" dirty="0" err="1" smtClean="0"/>
              <a:t>protection</a:t>
            </a:r>
            <a:r>
              <a:rPr lang="de-AT" dirty="0" smtClean="0"/>
              <a:t> </a:t>
            </a:r>
            <a:r>
              <a:rPr lang="de-AT" dirty="0" err="1" smtClean="0"/>
              <a:t>laws</a:t>
            </a:r>
            <a:endParaRPr lang="de-AT" dirty="0" smtClean="0"/>
          </a:p>
          <a:p>
            <a:endParaRPr lang="de-AT" dirty="0" smtClean="0"/>
          </a:p>
          <a:p>
            <a:r>
              <a:rPr lang="de-AT" dirty="0" smtClean="0"/>
              <a:t>Impact on</a:t>
            </a:r>
          </a:p>
          <a:p>
            <a:pPr lvl="1"/>
            <a:r>
              <a:rPr lang="de-AT" dirty="0" smtClean="0"/>
              <a:t>Backups, </a:t>
            </a:r>
            <a:r>
              <a:rPr lang="de-AT" dirty="0" err="1" smtClean="0"/>
              <a:t>data</a:t>
            </a:r>
            <a:r>
              <a:rPr lang="de-AT" dirty="0" smtClean="0"/>
              <a:t> </a:t>
            </a:r>
            <a:r>
              <a:rPr lang="de-AT" dirty="0" err="1" smtClean="0"/>
              <a:t>carrier</a:t>
            </a:r>
            <a:r>
              <a:rPr lang="de-AT" dirty="0" smtClean="0"/>
              <a:t> </a:t>
            </a:r>
            <a:r>
              <a:rPr lang="de-AT" dirty="0" err="1" smtClean="0"/>
              <a:t>renewal</a:t>
            </a:r>
            <a:r>
              <a:rPr lang="de-AT" dirty="0" smtClean="0"/>
              <a:t> (</a:t>
            </a:r>
            <a:r>
              <a:rPr lang="de-AT" dirty="0" err="1" smtClean="0"/>
              <a:t>reproduction</a:t>
            </a:r>
            <a:r>
              <a:rPr lang="de-AT" dirty="0" smtClean="0"/>
              <a:t>)</a:t>
            </a:r>
          </a:p>
          <a:p>
            <a:pPr lvl="1"/>
            <a:r>
              <a:rPr lang="de-AT" dirty="0" smtClean="0"/>
              <a:t>Migration, </a:t>
            </a:r>
            <a:r>
              <a:rPr lang="de-AT" dirty="0" err="1" smtClean="0"/>
              <a:t>decompiling</a:t>
            </a:r>
            <a:r>
              <a:rPr lang="de-AT" dirty="0" smtClean="0"/>
              <a:t>, … (</a:t>
            </a:r>
            <a:r>
              <a:rPr lang="de-AT" dirty="0" err="1" smtClean="0"/>
              <a:t>alteration</a:t>
            </a:r>
            <a:r>
              <a:rPr lang="de-AT" dirty="0" smtClean="0"/>
              <a:t>)</a:t>
            </a:r>
          </a:p>
          <a:p>
            <a:pPr lvl="1"/>
            <a:r>
              <a:rPr lang="de-AT" dirty="0" smtClean="0"/>
              <a:t>Retention (e.g. </a:t>
            </a:r>
            <a:r>
              <a:rPr lang="de-AT" dirty="0" err="1" smtClean="0"/>
              <a:t>personalised</a:t>
            </a:r>
            <a:r>
              <a:rPr lang="de-AT" dirty="0" smtClean="0"/>
              <a:t> </a:t>
            </a:r>
            <a:r>
              <a:rPr lang="de-AT" dirty="0" err="1" smtClean="0"/>
              <a:t>data</a:t>
            </a:r>
            <a:r>
              <a:rPr lang="de-AT" dirty="0" smtClean="0"/>
              <a:t>)</a:t>
            </a:r>
            <a:endParaRPr lang="en-GB" dirty="0" smtClean="0"/>
          </a:p>
        </p:txBody>
      </p:sp>
      <p:sp>
        <p:nvSpPr>
          <p:cNvPr id="15" name="Date Placeholder 3"/>
          <p:cNvSpPr>
            <a:spLocks noGrp="1"/>
          </p:cNvSpPr>
          <p:nvPr>
            <p:ph type="dt" sz="half" idx="10"/>
          </p:nvPr>
        </p:nvSpPr>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p:txBody>
          <a:bodyPr/>
          <a:lstStyle/>
          <a:p>
            <a:fld id="{1AF2269C-3E55-4721-B754-F6B5A2C2A0F6}" type="slidenum">
              <a:rPr lang="en-GB" smtClean="0"/>
              <a:pPr/>
              <a:t>35</a:t>
            </a:fld>
            <a:endParaRPr lang="en-GB" dirty="0"/>
          </a:p>
        </p:txBody>
      </p:sp>
    </p:spTree>
    <p:extLst>
      <p:ext uri="{BB962C8B-B14F-4D97-AF65-F5344CB8AC3E}">
        <p14:creationId xmlns="" xmlns:p14="http://schemas.microsoft.com/office/powerpoint/2010/main" val="1600740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smtClean="0"/>
              <a:t>Intentions</a:t>
            </a:r>
            <a:r>
              <a:rPr lang="de-DE" sz="3200" dirty="0" smtClean="0"/>
              <a:t> </a:t>
            </a:r>
            <a:r>
              <a:rPr lang="de-DE" sz="3200" dirty="0" err="1" smtClean="0"/>
              <a:t>of</a:t>
            </a:r>
            <a:r>
              <a:rPr lang="de-DE" sz="3200" dirty="0" smtClean="0"/>
              <a:t> </a:t>
            </a:r>
            <a:r>
              <a:rPr lang="de-DE" sz="3200" dirty="0" err="1" smtClean="0"/>
              <a:t>preservation</a:t>
            </a:r>
            <a:endParaRPr lang="en-GB" sz="3200" dirty="0"/>
          </a:p>
        </p:txBody>
      </p:sp>
      <p:sp>
        <p:nvSpPr>
          <p:cNvPr id="3" name="Content Placeholder 2"/>
          <p:cNvSpPr>
            <a:spLocks noGrp="1"/>
          </p:cNvSpPr>
          <p:nvPr>
            <p:ph idx="1"/>
          </p:nvPr>
        </p:nvSpPr>
        <p:spPr/>
        <p:txBody>
          <a:bodyPr/>
          <a:lstStyle/>
          <a:p>
            <a:pPr marL="0" indent="0">
              <a:buNone/>
            </a:pPr>
            <a:r>
              <a:rPr lang="en-GB" dirty="0" smtClean="0"/>
              <a:t>		Intention </a:t>
            </a:r>
            <a:r>
              <a:rPr lang="en-GB" dirty="0" smtClean="0"/>
              <a:t>for preservation?</a:t>
            </a:r>
            <a:endParaRPr lang="en-GB" dirty="0" smtClean="0"/>
          </a:p>
          <a:p>
            <a:pPr marL="0" indent="0">
              <a:buNone/>
            </a:pPr>
            <a:endParaRPr lang="en-GB" dirty="0"/>
          </a:p>
          <a:p>
            <a:pPr marL="0" indent="0">
              <a:buNone/>
            </a:pPr>
            <a:endParaRPr lang="en-GB" dirty="0" smtClean="0"/>
          </a:p>
          <a:p>
            <a:pPr marL="0" indent="0">
              <a:buNone/>
            </a:pPr>
            <a:r>
              <a:rPr lang="de-DE" dirty="0" err="1"/>
              <a:t>Conservation</a:t>
            </a:r>
            <a:r>
              <a:rPr lang="de-DE" dirty="0"/>
              <a:t> </a:t>
            </a:r>
            <a:r>
              <a:rPr lang="de-DE" dirty="0" err="1"/>
              <a:t>of</a:t>
            </a:r>
            <a:r>
              <a:rPr lang="de-DE" dirty="0"/>
              <a:t> </a:t>
            </a:r>
            <a:r>
              <a:rPr lang="de-DE" dirty="0" smtClean="0"/>
              <a:t>		</a:t>
            </a:r>
            <a:r>
              <a:rPr lang="de-DE" dirty="0" err="1" smtClean="0">
                <a:cs typeface="Arial" pitchFamily="34" charset="0"/>
              </a:rPr>
              <a:t>Conservation</a:t>
            </a:r>
            <a:r>
              <a:rPr lang="de-DE" dirty="0" smtClean="0">
                <a:cs typeface="Arial" pitchFamily="34" charset="0"/>
              </a:rPr>
              <a:t> </a:t>
            </a:r>
            <a:r>
              <a:rPr lang="de-DE" dirty="0" err="1" smtClean="0">
                <a:cs typeface="Arial" pitchFamily="34" charset="0"/>
              </a:rPr>
              <a:t>of</a:t>
            </a:r>
            <a:r>
              <a:rPr lang="de-DE" dirty="0" smtClean="0">
                <a:cs typeface="Arial" pitchFamily="34" charset="0"/>
              </a:rPr>
              <a:t> </a:t>
            </a:r>
            <a:r>
              <a:rPr lang="de-DE" dirty="0" err="1" smtClean="0">
                <a:cs typeface="Arial" pitchFamily="34" charset="0"/>
              </a:rPr>
              <a:t>operability</a:t>
            </a:r>
            <a:r>
              <a:rPr lang="de-DE" dirty="0" smtClean="0">
                <a:cs typeface="Arial" pitchFamily="34" charset="0"/>
              </a:rPr>
              <a:t> </a:t>
            </a:r>
            <a:r>
              <a:rPr lang="de-DE" dirty="0" smtClean="0"/>
              <a:t/>
            </a:r>
            <a:br>
              <a:rPr lang="de-DE" dirty="0" smtClean="0"/>
            </a:br>
            <a:r>
              <a:rPr lang="de-DE" dirty="0" err="1" smtClean="0"/>
              <a:t>data</a:t>
            </a:r>
            <a:r>
              <a:rPr lang="de-DE" dirty="0" smtClean="0"/>
              <a:t> </a:t>
            </a:r>
            <a:r>
              <a:rPr lang="de-DE" dirty="0" err="1" smtClean="0"/>
              <a:t>substance</a:t>
            </a:r>
            <a:r>
              <a:rPr lang="de-DE" dirty="0" smtClean="0"/>
              <a:t>		</a:t>
            </a:r>
            <a:r>
              <a:rPr lang="de-DE" dirty="0" smtClean="0">
                <a:cs typeface="Arial" pitchFamily="34" charset="0"/>
              </a:rPr>
              <a:t> </a:t>
            </a:r>
            <a:r>
              <a:rPr lang="de-DE" dirty="0" err="1">
                <a:cs typeface="Arial" pitchFamily="34" charset="0"/>
              </a:rPr>
              <a:t>of</a:t>
            </a:r>
            <a:r>
              <a:rPr lang="de-DE" dirty="0">
                <a:cs typeface="Arial" pitchFamily="34" charset="0"/>
              </a:rPr>
              <a:t> </a:t>
            </a:r>
            <a:r>
              <a:rPr lang="de-DE" dirty="0" err="1" smtClean="0">
                <a:cs typeface="Arial" pitchFamily="34" charset="0"/>
              </a:rPr>
              <a:t>s</a:t>
            </a:r>
            <a:r>
              <a:rPr lang="de-DE" dirty="0" err="1" smtClean="0">
                <a:cs typeface="Arial" pitchFamily="34" charset="0"/>
              </a:rPr>
              <a:t>ervices</a:t>
            </a:r>
            <a:r>
              <a:rPr lang="de-DE" dirty="0" smtClean="0">
                <a:cs typeface="Arial" pitchFamily="34" charset="0"/>
              </a:rPr>
              <a:t>, </a:t>
            </a:r>
            <a:r>
              <a:rPr lang="de-DE" dirty="0" err="1" smtClean="0">
                <a:cs typeface="Arial" pitchFamily="34" charset="0"/>
              </a:rPr>
              <a:t>processes</a:t>
            </a:r>
            <a:r>
              <a:rPr lang="de-DE" dirty="0" smtClean="0">
                <a:cs typeface="Arial" pitchFamily="34" charset="0"/>
              </a:rPr>
              <a:t> </a:t>
            </a:r>
            <a:r>
              <a:rPr lang="de-DE" dirty="0" err="1" smtClean="0">
                <a:cs typeface="Arial" pitchFamily="34" charset="0"/>
              </a:rPr>
              <a:t>or</a:t>
            </a:r>
            <a:r>
              <a:rPr lang="de-DE" dirty="0" smtClean="0">
                <a:cs typeface="Arial" pitchFamily="34" charset="0"/>
              </a:rPr>
              <a:t> </a:t>
            </a:r>
            <a:r>
              <a:rPr lang="de-DE" dirty="0" smtClean="0">
                <a:cs typeface="Arial" pitchFamily="34" charset="0"/>
              </a:rPr>
              <a:t>					</a:t>
            </a:r>
            <a:r>
              <a:rPr lang="de-DE" dirty="0" err="1" smtClean="0">
                <a:cs typeface="Arial" pitchFamily="34" charset="0"/>
              </a:rPr>
              <a:t>programms</a:t>
            </a:r>
            <a:endParaRPr lang="de-DE" dirty="0">
              <a:cs typeface="Arial" pitchFamily="34" charset="0"/>
            </a:endParaRPr>
          </a:p>
          <a:p>
            <a:pPr marL="0" indent="0">
              <a:buNone/>
            </a:pPr>
            <a:endParaRPr lang="de-DE" sz="2000" dirty="0"/>
          </a:p>
          <a:p>
            <a:pPr marL="0" indent="0">
              <a:buNone/>
            </a:pPr>
            <a:endParaRPr lang="en-GB"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36</a:t>
            </a:fld>
            <a:endParaRPr lang="en-GB" dirty="0"/>
          </a:p>
        </p:txBody>
      </p:sp>
      <p:cxnSp>
        <p:nvCxnSpPr>
          <p:cNvPr id="7" name="Gerade Verbindung mit Pfeil 6"/>
          <p:cNvCxnSpPr/>
          <p:nvPr/>
        </p:nvCxnSpPr>
        <p:spPr>
          <a:xfrm>
            <a:off x="4572000" y="2186080"/>
            <a:ext cx="2556284" cy="914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H="1">
            <a:off x="2092896" y="2188978"/>
            <a:ext cx="2479104" cy="88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38339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a:t>Preservation</a:t>
            </a:r>
            <a:r>
              <a:rPr lang="de-DE" sz="3200" dirty="0"/>
              <a:t> </a:t>
            </a:r>
            <a:r>
              <a:rPr lang="de-DE" sz="3200" dirty="0" err="1"/>
              <a:t>of</a:t>
            </a:r>
            <a:r>
              <a:rPr lang="de-DE" sz="3200" dirty="0"/>
              <a:t> </a:t>
            </a:r>
            <a:r>
              <a:rPr lang="de-DE" sz="3200" dirty="0" err="1"/>
              <a:t>Substance</a:t>
            </a:r>
            <a:r>
              <a:rPr lang="de-DE" sz="3200" dirty="0"/>
              <a:t> (1)</a:t>
            </a:r>
            <a:endParaRPr lang="en-GB" sz="3200" dirty="0"/>
          </a:p>
        </p:txBody>
      </p:sp>
      <p:sp>
        <p:nvSpPr>
          <p:cNvPr id="3" name="Content Placeholder 2"/>
          <p:cNvSpPr>
            <a:spLocks noGrp="1"/>
          </p:cNvSpPr>
          <p:nvPr>
            <p:ph idx="1"/>
          </p:nvPr>
        </p:nvSpPr>
        <p:spPr/>
        <p:txBody>
          <a:bodyPr/>
          <a:lstStyle/>
          <a:p>
            <a:pPr marL="0" indent="0">
              <a:buNone/>
            </a:pPr>
            <a:r>
              <a:rPr lang="de-DE" dirty="0" err="1"/>
              <a:t>Renewal</a:t>
            </a:r>
            <a:r>
              <a:rPr lang="de-DE" dirty="0"/>
              <a:t> </a:t>
            </a:r>
            <a:r>
              <a:rPr lang="de-DE" dirty="0" err="1"/>
              <a:t>of</a:t>
            </a:r>
            <a:r>
              <a:rPr lang="de-DE" dirty="0"/>
              <a:t> </a:t>
            </a:r>
            <a:r>
              <a:rPr lang="de-DE" dirty="0" err="1"/>
              <a:t>the</a:t>
            </a:r>
            <a:r>
              <a:rPr lang="de-DE" dirty="0"/>
              <a:t> </a:t>
            </a:r>
            <a:r>
              <a:rPr lang="de-DE" dirty="0" err="1"/>
              <a:t>data</a:t>
            </a:r>
            <a:r>
              <a:rPr lang="de-DE" dirty="0"/>
              <a:t> </a:t>
            </a:r>
            <a:r>
              <a:rPr lang="de-DE" dirty="0" err="1"/>
              <a:t>carrier</a:t>
            </a:r>
            <a:endParaRPr lang="de-DE" dirty="0"/>
          </a:p>
          <a:p>
            <a:pPr marL="0" indent="0">
              <a:buNone/>
            </a:pPr>
            <a:r>
              <a:rPr lang="de-DE" dirty="0" smtClean="0">
                <a:sym typeface="Wingdings" pitchFamily="2" charset="2"/>
              </a:rPr>
              <a:t>	 </a:t>
            </a:r>
            <a:r>
              <a:rPr lang="de-DE" dirty="0" err="1">
                <a:sym typeface="Wingdings" pitchFamily="2" charset="2"/>
              </a:rPr>
              <a:t>Creation</a:t>
            </a:r>
            <a:r>
              <a:rPr lang="de-DE" dirty="0">
                <a:sym typeface="Wingdings" pitchFamily="2" charset="2"/>
              </a:rPr>
              <a:t> </a:t>
            </a:r>
            <a:r>
              <a:rPr lang="de-DE" dirty="0" err="1">
                <a:sym typeface="Wingdings" pitchFamily="2" charset="2"/>
              </a:rPr>
              <a:t>of</a:t>
            </a:r>
            <a:r>
              <a:rPr lang="de-DE" dirty="0">
                <a:sym typeface="Wingdings" pitchFamily="2" charset="2"/>
              </a:rPr>
              <a:t> an </a:t>
            </a:r>
            <a:r>
              <a:rPr lang="de-DE" dirty="0" err="1">
                <a:sym typeface="Wingdings" pitchFamily="2" charset="2"/>
              </a:rPr>
              <a:t>identical</a:t>
            </a:r>
            <a:r>
              <a:rPr lang="de-DE" dirty="0">
                <a:sym typeface="Wingdings" pitchFamily="2" charset="2"/>
              </a:rPr>
              <a:t> </a:t>
            </a:r>
            <a:r>
              <a:rPr lang="de-DE" dirty="0" err="1">
                <a:sym typeface="Wingdings" pitchFamily="2" charset="2"/>
              </a:rPr>
              <a:t>copy</a:t>
            </a:r>
            <a:r>
              <a:rPr lang="de-DE" dirty="0">
                <a:sym typeface="Wingdings" pitchFamily="2" charset="2"/>
              </a:rPr>
              <a:t> </a:t>
            </a:r>
            <a:r>
              <a:rPr lang="de-DE" dirty="0" err="1">
                <a:sym typeface="Wingdings" pitchFamily="2" charset="2"/>
              </a:rPr>
              <a:t>of</a:t>
            </a:r>
            <a:r>
              <a:rPr lang="de-DE" dirty="0">
                <a:sym typeface="Wingdings" pitchFamily="2" charset="2"/>
              </a:rPr>
              <a:t> </a:t>
            </a:r>
            <a:r>
              <a:rPr lang="de-DE" dirty="0" err="1">
                <a:sym typeface="Wingdings" pitchFamily="2" charset="2"/>
              </a:rPr>
              <a:t>the</a:t>
            </a:r>
            <a:r>
              <a:rPr lang="de-DE" dirty="0">
                <a:sym typeface="Wingdings" pitchFamily="2" charset="2"/>
              </a:rPr>
              <a:t> 		</a:t>
            </a:r>
            <a:r>
              <a:rPr lang="de-DE" dirty="0" err="1">
                <a:sym typeface="Wingdings" pitchFamily="2" charset="2"/>
              </a:rPr>
              <a:t>binary</a:t>
            </a:r>
            <a:r>
              <a:rPr lang="de-DE" dirty="0">
                <a:sym typeface="Wingdings" pitchFamily="2" charset="2"/>
              </a:rPr>
              <a:t> </a:t>
            </a:r>
            <a:r>
              <a:rPr lang="de-DE" dirty="0" err="1">
                <a:sym typeface="Wingdings" pitchFamily="2" charset="2"/>
              </a:rPr>
              <a:t>code</a:t>
            </a:r>
            <a:endParaRPr lang="de-DE" dirty="0">
              <a:sym typeface="Wingdings" pitchFamily="2" charset="2"/>
            </a:endParaRPr>
          </a:p>
          <a:p>
            <a:pPr marL="0" indent="0">
              <a:buNone/>
            </a:pPr>
            <a:r>
              <a:rPr lang="de-DE" dirty="0">
                <a:sym typeface="Wingdings" pitchFamily="2" charset="2"/>
              </a:rPr>
              <a:t>	</a:t>
            </a:r>
            <a:r>
              <a:rPr lang="de-DE" b="1" dirty="0">
                <a:solidFill>
                  <a:srgbClr val="FF0000"/>
                </a:solidFill>
                <a:sym typeface="Wingdings" pitchFamily="2" charset="2"/>
              </a:rPr>
              <a:t> P: </a:t>
            </a:r>
            <a:r>
              <a:rPr lang="de-DE" b="1" dirty="0" err="1">
                <a:solidFill>
                  <a:srgbClr val="FF0000"/>
                </a:solidFill>
                <a:sym typeface="Wingdings" pitchFamily="2" charset="2"/>
              </a:rPr>
              <a:t>Infringement</a:t>
            </a:r>
            <a:r>
              <a:rPr lang="de-DE" b="1" dirty="0">
                <a:solidFill>
                  <a:srgbClr val="FF0000"/>
                </a:solidFill>
                <a:sym typeface="Wingdings" pitchFamily="2" charset="2"/>
              </a:rPr>
              <a:t> </a:t>
            </a:r>
            <a:r>
              <a:rPr lang="de-DE" b="1" dirty="0" err="1">
                <a:solidFill>
                  <a:srgbClr val="FF0000"/>
                </a:solidFill>
                <a:sym typeface="Wingdings" pitchFamily="2" charset="2"/>
              </a:rPr>
              <a:t>of</a:t>
            </a:r>
            <a:r>
              <a:rPr lang="de-DE" b="1" dirty="0">
                <a:solidFill>
                  <a:srgbClr val="FF0000"/>
                </a:solidFill>
                <a:sym typeface="Wingdings" pitchFamily="2" charset="2"/>
              </a:rPr>
              <a:t> </a:t>
            </a:r>
            <a:r>
              <a:rPr lang="de-DE" b="1" dirty="0" err="1">
                <a:solidFill>
                  <a:srgbClr val="FF0000"/>
                </a:solidFill>
                <a:sym typeface="Wingdings" pitchFamily="2" charset="2"/>
              </a:rPr>
              <a:t>the</a:t>
            </a:r>
            <a:r>
              <a:rPr lang="de-DE" b="1" dirty="0">
                <a:solidFill>
                  <a:srgbClr val="FF0000"/>
                </a:solidFill>
                <a:sym typeface="Wingdings" pitchFamily="2" charset="2"/>
              </a:rPr>
              <a:t> </a:t>
            </a:r>
            <a:r>
              <a:rPr lang="de-DE" b="1" dirty="0" err="1">
                <a:solidFill>
                  <a:srgbClr val="FF0000"/>
                </a:solidFill>
                <a:sym typeface="Wingdings" pitchFamily="2" charset="2"/>
              </a:rPr>
              <a:t>exclusive</a:t>
            </a:r>
            <a:r>
              <a:rPr lang="de-DE" b="1" dirty="0">
                <a:solidFill>
                  <a:srgbClr val="FF0000"/>
                </a:solidFill>
                <a:sym typeface="Wingdings" pitchFamily="2" charset="2"/>
              </a:rPr>
              <a:t> 	</a:t>
            </a:r>
            <a:r>
              <a:rPr lang="de-DE" b="1" dirty="0" err="1">
                <a:solidFill>
                  <a:srgbClr val="FF0000"/>
                </a:solidFill>
                <a:sym typeface="Wingdings" pitchFamily="2" charset="2"/>
              </a:rPr>
              <a:t>reproduction</a:t>
            </a:r>
            <a:r>
              <a:rPr lang="de-DE" b="1" dirty="0">
                <a:solidFill>
                  <a:srgbClr val="FF0000"/>
                </a:solidFill>
                <a:sym typeface="Wingdings" pitchFamily="2" charset="2"/>
              </a:rPr>
              <a:t> </a:t>
            </a:r>
            <a:r>
              <a:rPr lang="de-DE" b="1" dirty="0" err="1">
                <a:solidFill>
                  <a:srgbClr val="FF0000"/>
                </a:solidFill>
                <a:sym typeface="Wingdings" pitchFamily="2" charset="2"/>
              </a:rPr>
              <a:t>right</a:t>
            </a:r>
            <a:r>
              <a:rPr lang="de-DE" b="1" dirty="0">
                <a:solidFill>
                  <a:srgbClr val="FF0000"/>
                </a:solidFill>
                <a:sym typeface="Wingdings" pitchFamily="2" charset="2"/>
              </a:rPr>
              <a:t> </a:t>
            </a:r>
            <a:r>
              <a:rPr lang="de-DE" b="1" dirty="0" err="1">
                <a:solidFill>
                  <a:srgbClr val="FF0000"/>
                </a:solidFill>
                <a:sym typeface="Wingdings" pitchFamily="2" charset="2"/>
              </a:rPr>
              <a:t>of</a:t>
            </a:r>
            <a:r>
              <a:rPr lang="de-DE" b="1" dirty="0">
                <a:solidFill>
                  <a:srgbClr val="FF0000"/>
                </a:solidFill>
                <a:sym typeface="Wingdings" pitchFamily="2" charset="2"/>
              </a:rPr>
              <a:t> </a:t>
            </a:r>
            <a:r>
              <a:rPr lang="de-DE" b="1" dirty="0" err="1">
                <a:solidFill>
                  <a:srgbClr val="FF0000"/>
                </a:solidFill>
                <a:sym typeface="Wingdings" pitchFamily="2" charset="2"/>
              </a:rPr>
              <a:t>the</a:t>
            </a:r>
            <a:r>
              <a:rPr lang="de-DE" b="1" dirty="0">
                <a:solidFill>
                  <a:srgbClr val="FF0000"/>
                </a:solidFill>
                <a:sym typeface="Wingdings" pitchFamily="2" charset="2"/>
              </a:rPr>
              <a:t> </a:t>
            </a:r>
            <a:r>
              <a:rPr lang="de-DE" b="1" dirty="0" err="1">
                <a:solidFill>
                  <a:srgbClr val="FF0000"/>
                </a:solidFill>
                <a:sym typeface="Wingdings" pitchFamily="2" charset="2"/>
              </a:rPr>
              <a:t>copyright</a:t>
            </a:r>
            <a:r>
              <a:rPr lang="de-DE" b="1" dirty="0">
                <a:solidFill>
                  <a:srgbClr val="FF0000"/>
                </a:solidFill>
                <a:sym typeface="Wingdings" pitchFamily="2" charset="2"/>
              </a:rPr>
              <a:t> holder</a:t>
            </a:r>
          </a:p>
          <a:p>
            <a:pPr marL="0" indent="0">
              <a:buNone/>
            </a:pPr>
            <a:r>
              <a:rPr lang="de-DE" dirty="0">
                <a:solidFill>
                  <a:srgbClr val="FF0000"/>
                </a:solidFill>
                <a:sym typeface="Wingdings" pitchFamily="2" charset="2"/>
              </a:rPr>
              <a:t>	 </a:t>
            </a:r>
            <a:r>
              <a:rPr lang="de-DE" dirty="0" err="1">
                <a:solidFill>
                  <a:srgbClr val="FF0000"/>
                </a:solidFill>
                <a:sym typeface="Wingdings" pitchFamily="2" charset="2"/>
              </a:rPr>
              <a:t>Authorisation</a:t>
            </a:r>
            <a:r>
              <a:rPr lang="de-DE" dirty="0">
                <a:solidFill>
                  <a:srgbClr val="FF0000"/>
                </a:solidFill>
                <a:sym typeface="Wingdings" pitchFamily="2" charset="2"/>
              </a:rPr>
              <a:t> </a:t>
            </a:r>
            <a:r>
              <a:rPr lang="de-DE" dirty="0" err="1">
                <a:solidFill>
                  <a:srgbClr val="FF0000"/>
                </a:solidFill>
                <a:sym typeface="Wingdings" pitchFamily="2" charset="2"/>
              </a:rPr>
              <a:t>by</a:t>
            </a:r>
            <a:r>
              <a:rPr lang="de-DE" dirty="0">
                <a:solidFill>
                  <a:srgbClr val="FF0000"/>
                </a:solidFill>
                <a:sym typeface="Wingdings" pitchFamily="2" charset="2"/>
              </a:rPr>
              <a:t> </a:t>
            </a:r>
            <a:r>
              <a:rPr lang="de-DE" dirty="0" err="1">
                <a:solidFill>
                  <a:srgbClr val="FF0000"/>
                </a:solidFill>
                <a:sym typeface="Wingdings" pitchFamily="2" charset="2"/>
              </a:rPr>
              <a:t>the</a:t>
            </a:r>
            <a:r>
              <a:rPr lang="de-DE" dirty="0">
                <a:solidFill>
                  <a:srgbClr val="FF0000"/>
                </a:solidFill>
                <a:sym typeface="Wingdings" pitchFamily="2" charset="2"/>
              </a:rPr>
              <a:t> </a:t>
            </a:r>
            <a:r>
              <a:rPr lang="de-DE" dirty="0" err="1">
                <a:solidFill>
                  <a:srgbClr val="FF0000"/>
                </a:solidFill>
                <a:sym typeface="Wingdings" pitchFamily="2" charset="2"/>
              </a:rPr>
              <a:t>rightholder</a:t>
            </a:r>
            <a:r>
              <a:rPr lang="de-DE" dirty="0">
                <a:solidFill>
                  <a:srgbClr val="FF0000"/>
                </a:solidFill>
                <a:sym typeface="Wingdings" pitchFamily="2" charset="2"/>
              </a:rPr>
              <a:t>/ 	legal </a:t>
            </a:r>
            <a:r>
              <a:rPr lang="de-DE" dirty="0" err="1">
                <a:solidFill>
                  <a:srgbClr val="FF0000"/>
                </a:solidFill>
                <a:sym typeface="Wingdings" pitchFamily="2" charset="2"/>
              </a:rPr>
              <a:t>exception</a:t>
            </a:r>
            <a:r>
              <a:rPr lang="de-DE" dirty="0">
                <a:solidFill>
                  <a:srgbClr val="FF0000"/>
                </a:solidFill>
                <a:sym typeface="Wingdings" pitchFamily="2" charset="2"/>
              </a:rPr>
              <a:t> </a:t>
            </a:r>
            <a:r>
              <a:rPr lang="de-DE" dirty="0" err="1">
                <a:solidFill>
                  <a:srgbClr val="FF0000"/>
                </a:solidFill>
                <a:sym typeface="Wingdings" pitchFamily="2" charset="2"/>
              </a:rPr>
              <a:t>or</a:t>
            </a:r>
            <a:r>
              <a:rPr lang="de-DE" dirty="0">
                <a:solidFill>
                  <a:srgbClr val="FF0000"/>
                </a:solidFill>
                <a:sym typeface="Wingdings" pitchFamily="2" charset="2"/>
              </a:rPr>
              <a:t> </a:t>
            </a:r>
            <a:r>
              <a:rPr lang="de-DE" dirty="0" err="1">
                <a:solidFill>
                  <a:srgbClr val="FF0000"/>
                </a:solidFill>
                <a:sym typeface="Wingdings" pitchFamily="2" charset="2"/>
              </a:rPr>
              <a:t>limitation</a:t>
            </a:r>
            <a:endParaRPr lang="de-DE" dirty="0">
              <a:solidFill>
                <a:srgbClr val="FF0000"/>
              </a:solidFill>
            </a:endParaRPr>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37</a:t>
            </a:fld>
            <a:endParaRPr lang="en-GB" dirty="0"/>
          </a:p>
        </p:txBody>
      </p:sp>
    </p:spTree>
    <p:extLst>
      <p:ext uri="{BB962C8B-B14F-4D97-AF65-F5344CB8AC3E}">
        <p14:creationId xmlns:p14="http://schemas.microsoft.com/office/powerpoint/2010/main" xmlns="" val="22302192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a:t>Preservation</a:t>
            </a:r>
            <a:r>
              <a:rPr lang="de-DE" sz="3200" dirty="0"/>
              <a:t> </a:t>
            </a:r>
            <a:r>
              <a:rPr lang="de-DE" sz="3200" dirty="0" err="1"/>
              <a:t>of</a:t>
            </a:r>
            <a:r>
              <a:rPr lang="de-DE" sz="3200" dirty="0"/>
              <a:t> </a:t>
            </a:r>
            <a:r>
              <a:rPr lang="de-DE" sz="3200" dirty="0" err="1"/>
              <a:t>Substance</a:t>
            </a:r>
            <a:r>
              <a:rPr lang="de-DE" sz="3200" dirty="0"/>
              <a:t> (2)</a:t>
            </a:r>
            <a:endParaRPr lang="en-GB" sz="3200" dirty="0"/>
          </a:p>
        </p:txBody>
      </p:sp>
      <p:sp>
        <p:nvSpPr>
          <p:cNvPr id="3" name="Content Placeholder 2"/>
          <p:cNvSpPr>
            <a:spLocks noGrp="1"/>
          </p:cNvSpPr>
          <p:nvPr>
            <p:ph idx="1"/>
          </p:nvPr>
        </p:nvSpPr>
        <p:spPr/>
        <p:txBody>
          <a:bodyPr/>
          <a:lstStyle/>
          <a:p>
            <a:pPr marL="0" indent="0" algn="ctr">
              <a:buNone/>
            </a:pPr>
            <a:endParaRPr lang="de-DE" dirty="0" smtClean="0"/>
          </a:p>
          <a:p>
            <a:pPr marL="0" indent="0" algn="ctr">
              <a:buNone/>
            </a:pPr>
            <a:r>
              <a:rPr lang="de-DE" dirty="0" smtClean="0"/>
              <a:t>Format </a:t>
            </a:r>
            <a:r>
              <a:rPr lang="de-DE" dirty="0" err="1" smtClean="0"/>
              <a:t>conversion</a:t>
            </a:r>
            <a:endParaRPr lang="de-DE" dirty="0" smtClean="0"/>
          </a:p>
          <a:p>
            <a:pPr marL="0" indent="0" algn="ctr">
              <a:buNone/>
            </a:pPr>
            <a:endParaRPr lang="de-DE" dirty="0"/>
          </a:p>
          <a:p>
            <a:pPr marL="0" indent="0" algn="ctr">
              <a:buNone/>
            </a:pPr>
            <a:endParaRPr lang="de-DE" dirty="0" smtClean="0"/>
          </a:p>
          <a:p>
            <a:pPr marL="0" indent="0" algn="ctr">
              <a:buNone/>
            </a:pPr>
            <a:endParaRPr lang="de-DE" dirty="0" smtClean="0"/>
          </a:p>
          <a:p>
            <a:pPr marL="0" indent="0">
              <a:buNone/>
            </a:pPr>
            <a:endParaRPr lang="de-DE" dirty="0" smtClean="0"/>
          </a:p>
          <a:p>
            <a:pPr marL="0" indent="0" algn="ctr">
              <a:buNone/>
            </a:pPr>
            <a:endParaRPr lang="en-GB"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38</a:t>
            </a:fld>
            <a:endParaRPr lang="en-GB" dirty="0"/>
          </a:p>
        </p:txBody>
      </p:sp>
      <p:cxnSp>
        <p:nvCxnSpPr>
          <p:cNvPr id="9" name="Gerade Verbindung mit Pfeil 8"/>
          <p:cNvCxnSpPr/>
          <p:nvPr/>
        </p:nvCxnSpPr>
        <p:spPr>
          <a:xfrm flipH="1">
            <a:off x="3203848" y="2852936"/>
            <a:ext cx="136815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572000" y="2852936"/>
            <a:ext cx="151216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11560" y="3767336"/>
            <a:ext cx="3528392" cy="2554545"/>
          </a:xfrm>
          <a:prstGeom prst="rect">
            <a:avLst/>
          </a:prstGeom>
          <a:solidFill>
            <a:schemeClr val="bg1"/>
          </a:solidFill>
        </p:spPr>
        <p:txBody>
          <a:bodyPr wrap="square" rtlCol="0">
            <a:spAutoFit/>
          </a:bodyPr>
          <a:lstStyle/>
          <a:p>
            <a:r>
              <a:rPr lang="de-DE" sz="2000" dirty="0" err="1" smtClean="0"/>
              <a:t>Lossless</a:t>
            </a:r>
            <a:r>
              <a:rPr lang="de-DE" sz="2000" dirty="0" smtClean="0"/>
              <a:t> </a:t>
            </a:r>
            <a:r>
              <a:rPr lang="de-DE" sz="2000" dirty="0" err="1" smtClean="0"/>
              <a:t>conversion</a:t>
            </a:r>
            <a:endParaRPr lang="de-DE" sz="2000" dirty="0" smtClean="0"/>
          </a:p>
          <a:p>
            <a:pPr marL="342900" indent="-342900">
              <a:buFont typeface="Wingdings"/>
              <a:buChar char="à"/>
            </a:pPr>
            <a:r>
              <a:rPr lang="de-DE" sz="2000" dirty="0" smtClean="0">
                <a:sym typeface="Wingdings" pitchFamily="2" charset="2"/>
              </a:rPr>
              <a:t>File </a:t>
            </a:r>
            <a:r>
              <a:rPr lang="de-DE" sz="2000" dirty="0" err="1" smtClean="0">
                <a:sym typeface="Wingdings" pitchFamily="2" charset="2"/>
              </a:rPr>
              <a:t>contains</a:t>
            </a:r>
            <a:r>
              <a:rPr lang="de-DE" sz="2000" dirty="0" smtClean="0">
                <a:sym typeface="Wingdings" pitchFamily="2" charset="2"/>
              </a:rPr>
              <a:t> </a:t>
            </a:r>
            <a:r>
              <a:rPr lang="de-DE" sz="2000" dirty="0" err="1" smtClean="0">
                <a:sym typeface="Wingdings" pitchFamily="2" charset="2"/>
              </a:rPr>
              <a:t>exactly</a:t>
            </a:r>
            <a:r>
              <a:rPr lang="de-DE" sz="2000" dirty="0" smtClean="0">
                <a:sym typeface="Wingdings" pitchFamily="2" charset="2"/>
              </a:rPr>
              <a:t> </a:t>
            </a:r>
            <a:r>
              <a:rPr lang="de-DE" sz="2000" dirty="0" err="1" smtClean="0">
                <a:sym typeface="Wingdings" pitchFamily="2" charset="2"/>
              </a:rPr>
              <a:t>the</a:t>
            </a:r>
            <a:r>
              <a:rPr lang="de-DE" sz="2000" dirty="0" smtClean="0">
                <a:sym typeface="Wingdings" pitchFamily="2" charset="2"/>
              </a:rPr>
              <a:t> same </a:t>
            </a:r>
            <a:r>
              <a:rPr lang="de-DE" sz="2000" dirty="0" err="1" smtClean="0">
                <a:sym typeface="Wingdings" pitchFamily="2" charset="2"/>
              </a:rPr>
              <a:t>information</a:t>
            </a:r>
            <a:r>
              <a:rPr lang="de-DE" sz="2000" dirty="0">
                <a:sym typeface="Wingdings" pitchFamily="2" charset="2"/>
              </a:rPr>
              <a:t> </a:t>
            </a:r>
            <a:r>
              <a:rPr lang="de-DE" sz="2000" dirty="0" err="1" smtClean="0">
                <a:sym typeface="Wingdings" pitchFamily="2" charset="2"/>
              </a:rPr>
              <a:t>as</a:t>
            </a:r>
            <a:r>
              <a:rPr lang="de-DE" sz="2000" dirty="0" smtClean="0">
                <a:sym typeface="Wingdings" pitchFamily="2" charset="2"/>
              </a:rPr>
              <a:t> </a:t>
            </a:r>
            <a:r>
              <a:rPr lang="de-DE" sz="2000" dirty="0" err="1" smtClean="0">
                <a:sym typeface="Wingdings" pitchFamily="2" charset="2"/>
              </a:rPr>
              <a:t>the</a:t>
            </a:r>
            <a:r>
              <a:rPr lang="de-DE" sz="2000" dirty="0" smtClean="0">
                <a:sym typeface="Wingdings" pitchFamily="2" charset="2"/>
              </a:rPr>
              <a:t> original </a:t>
            </a:r>
            <a:r>
              <a:rPr lang="de-DE" sz="2000" dirty="0" err="1" smtClean="0">
                <a:sym typeface="Wingdings" pitchFamily="2" charset="2"/>
              </a:rPr>
              <a:t>file</a:t>
            </a:r>
            <a:endParaRPr lang="de-DE" sz="2000" dirty="0" smtClean="0">
              <a:sym typeface="Wingdings" pitchFamily="2" charset="2"/>
            </a:endParaRPr>
          </a:p>
          <a:p>
            <a:pPr marL="342900" indent="-342900">
              <a:buFont typeface="Wingdings"/>
              <a:buChar char="à"/>
            </a:pPr>
            <a:r>
              <a:rPr lang="de-DE" sz="2000" dirty="0" smtClean="0">
                <a:sym typeface="Wingdings" pitchFamily="2" charset="2"/>
              </a:rPr>
              <a:t>‘‘</a:t>
            </a:r>
            <a:r>
              <a:rPr lang="de-DE" sz="2000" dirty="0" err="1" smtClean="0">
                <a:solidFill>
                  <a:srgbClr val="FF0000"/>
                </a:solidFill>
                <a:sym typeface="Wingdings" pitchFamily="2" charset="2"/>
              </a:rPr>
              <a:t>reproduction</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of</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the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source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data</a:t>
            </a:r>
            <a:r>
              <a:rPr lang="de-DE" sz="2000" dirty="0" smtClean="0">
                <a:sym typeface="Wingdings" pitchFamily="2" charset="2"/>
              </a:rPr>
              <a:t>‘‘; </a:t>
            </a:r>
            <a:r>
              <a:rPr lang="de-DE" sz="2000" dirty="0" err="1" smtClean="0">
                <a:sym typeface="Wingdings" pitchFamily="2" charset="2"/>
              </a:rPr>
              <a:t>may</a:t>
            </a:r>
            <a:r>
              <a:rPr lang="de-DE" sz="2000" dirty="0" smtClean="0">
                <a:sym typeface="Wingdings" pitchFamily="2" charset="2"/>
              </a:rPr>
              <a:t> </a:t>
            </a:r>
            <a:r>
              <a:rPr lang="de-DE" sz="2000" dirty="0" err="1" smtClean="0">
                <a:sym typeface="Wingdings" pitchFamily="2" charset="2"/>
              </a:rPr>
              <a:t>only</a:t>
            </a:r>
            <a:r>
              <a:rPr lang="de-DE" sz="2000" dirty="0" smtClean="0">
                <a:sym typeface="Wingdings" pitchFamily="2" charset="2"/>
              </a:rPr>
              <a:t> </a:t>
            </a:r>
            <a:r>
              <a:rPr lang="de-DE" sz="2000" dirty="0" err="1" smtClean="0">
                <a:sym typeface="Wingdings" pitchFamily="2" charset="2"/>
              </a:rPr>
              <a:t>infrige</a:t>
            </a:r>
            <a:r>
              <a:rPr lang="de-DE" sz="2000" dirty="0" smtClean="0">
                <a:sym typeface="Wingdings" pitchFamily="2" charset="2"/>
              </a:rPr>
              <a:t> </a:t>
            </a:r>
            <a:r>
              <a:rPr lang="de-DE" sz="2000" dirty="0" err="1" smtClean="0">
                <a:sym typeface="Wingdings" pitchFamily="2" charset="2"/>
              </a:rPr>
              <a:t>the</a:t>
            </a:r>
            <a:r>
              <a:rPr lang="de-DE" sz="2000" dirty="0" smtClean="0">
                <a:sym typeface="Wingdings" pitchFamily="2" charset="2"/>
              </a:rPr>
              <a:t> </a:t>
            </a:r>
            <a:r>
              <a:rPr lang="de-DE" sz="2000" dirty="0" err="1" smtClean="0">
                <a:sym typeface="Wingdings" pitchFamily="2" charset="2"/>
              </a:rPr>
              <a:t>exclusive</a:t>
            </a:r>
            <a:r>
              <a:rPr lang="de-DE" sz="2000" dirty="0" smtClean="0">
                <a:sym typeface="Wingdings" pitchFamily="2" charset="2"/>
              </a:rPr>
              <a:t> </a:t>
            </a:r>
            <a:r>
              <a:rPr lang="de-DE" sz="2000" dirty="0" err="1" smtClean="0">
                <a:sym typeface="Wingdings" pitchFamily="2" charset="2"/>
              </a:rPr>
              <a:t>right</a:t>
            </a:r>
            <a:r>
              <a:rPr lang="de-DE" sz="2000" dirty="0" smtClean="0">
                <a:sym typeface="Wingdings" pitchFamily="2" charset="2"/>
              </a:rPr>
              <a:t> </a:t>
            </a:r>
            <a:r>
              <a:rPr lang="de-DE" sz="2000" dirty="0" err="1" smtClean="0">
                <a:sym typeface="Wingdings" pitchFamily="2" charset="2"/>
              </a:rPr>
              <a:t>to</a:t>
            </a:r>
            <a:r>
              <a:rPr lang="de-DE" sz="2000" dirty="0" smtClean="0">
                <a:sym typeface="Wingdings" pitchFamily="2" charset="2"/>
              </a:rPr>
              <a:t> </a:t>
            </a:r>
            <a:r>
              <a:rPr lang="de-DE" sz="2000" dirty="0" err="1" smtClean="0">
                <a:sym typeface="Wingdings" pitchFamily="2" charset="2"/>
              </a:rPr>
              <a:t>reproduce</a:t>
            </a:r>
            <a:endParaRPr lang="de-DE" sz="2000" dirty="0"/>
          </a:p>
        </p:txBody>
      </p:sp>
      <p:sp>
        <p:nvSpPr>
          <p:cNvPr id="12" name="Textfeld 11"/>
          <p:cNvSpPr txBox="1"/>
          <p:nvPr/>
        </p:nvSpPr>
        <p:spPr>
          <a:xfrm>
            <a:off x="5004048" y="3767336"/>
            <a:ext cx="3528392" cy="1323439"/>
          </a:xfrm>
          <a:prstGeom prst="rect">
            <a:avLst/>
          </a:prstGeom>
          <a:solidFill>
            <a:schemeClr val="bg1"/>
          </a:solidFill>
        </p:spPr>
        <p:txBody>
          <a:bodyPr wrap="square" rtlCol="0">
            <a:spAutoFit/>
          </a:bodyPr>
          <a:lstStyle/>
          <a:p>
            <a:r>
              <a:rPr lang="de-DE" sz="2000" dirty="0" err="1" smtClean="0"/>
              <a:t>Lossy</a:t>
            </a:r>
            <a:r>
              <a:rPr lang="de-DE" sz="2000" dirty="0" smtClean="0"/>
              <a:t> </a:t>
            </a:r>
            <a:r>
              <a:rPr lang="de-DE" sz="2000" dirty="0" err="1" smtClean="0"/>
              <a:t>conversion</a:t>
            </a:r>
            <a:endParaRPr lang="de-DE" sz="2000" dirty="0" smtClean="0"/>
          </a:p>
          <a:p>
            <a:pPr marL="342900" indent="-342900">
              <a:buFont typeface="Wingdings"/>
              <a:buChar char="à"/>
            </a:pPr>
            <a:r>
              <a:rPr lang="de-DE" sz="2000" dirty="0" smtClean="0">
                <a:sym typeface="Wingdings" pitchFamily="2" charset="2"/>
              </a:rPr>
              <a:t>Output </a:t>
            </a:r>
            <a:r>
              <a:rPr lang="de-DE" sz="2000" dirty="0" err="1" smtClean="0">
                <a:sym typeface="Wingdings" pitchFamily="2" charset="2"/>
              </a:rPr>
              <a:t>file</a:t>
            </a:r>
            <a:r>
              <a:rPr lang="de-DE" sz="2000" dirty="0" smtClean="0">
                <a:sym typeface="Wingdings" pitchFamily="2" charset="2"/>
              </a:rPr>
              <a:t> </a:t>
            </a:r>
            <a:r>
              <a:rPr lang="de-DE" sz="2000" dirty="0" err="1" smtClean="0">
                <a:sym typeface="Wingdings" pitchFamily="2" charset="2"/>
              </a:rPr>
              <a:t>does</a:t>
            </a:r>
            <a:r>
              <a:rPr lang="de-DE" sz="2000" dirty="0" smtClean="0">
                <a:sym typeface="Wingdings" pitchFamily="2" charset="2"/>
              </a:rPr>
              <a:t> not </a:t>
            </a:r>
            <a:r>
              <a:rPr lang="de-DE" sz="2000" dirty="0" err="1" smtClean="0">
                <a:sym typeface="Wingdings" pitchFamily="2" charset="2"/>
              </a:rPr>
              <a:t>contain</a:t>
            </a:r>
            <a:r>
              <a:rPr lang="de-DE" sz="2000" dirty="0" smtClean="0">
                <a:sym typeface="Wingdings" pitchFamily="2" charset="2"/>
              </a:rPr>
              <a:t> all </a:t>
            </a:r>
            <a:r>
              <a:rPr lang="de-DE" sz="2000" dirty="0" err="1" smtClean="0">
                <a:sym typeface="Wingdings" pitchFamily="2" charset="2"/>
              </a:rPr>
              <a:t>information</a:t>
            </a:r>
            <a:r>
              <a:rPr lang="de-DE" sz="2000" dirty="0" smtClean="0">
                <a:sym typeface="Wingdings" pitchFamily="2" charset="2"/>
              </a:rPr>
              <a:t> </a:t>
            </a:r>
            <a:r>
              <a:rPr lang="de-DE" sz="2000" dirty="0" err="1" smtClean="0">
                <a:sym typeface="Wingdings" pitchFamily="2" charset="2"/>
              </a:rPr>
              <a:t>from</a:t>
            </a:r>
            <a:r>
              <a:rPr lang="de-DE" sz="2000" dirty="0" smtClean="0">
                <a:sym typeface="Wingdings" pitchFamily="2" charset="2"/>
              </a:rPr>
              <a:t> </a:t>
            </a:r>
            <a:r>
              <a:rPr lang="de-DE" sz="2000" dirty="0" err="1" smtClean="0">
                <a:sym typeface="Wingdings" pitchFamily="2" charset="2"/>
              </a:rPr>
              <a:t>the</a:t>
            </a:r>
            <a:r>
              <a:rPr lang="de-DE" sz="2000" dirty="0" smtClean="0">
                <a:sym typeface="Wingdings" pitchFamily="2" charset="2"/>
              </a:rPr>
              <a:t> </a:t>
            </a:r>
            <a:r>
              <a:rPr lang="de-DE" sz="2000" dirty="0" err="1" smtClean="0">
                <a:sym typeface="Wingdings" pitchFamily="2" charset="2"/>
              </a:rPr>
              <a:t>input</a:t>
            </a:r>
            <a:r>
              <a:rPr lang="de-DE" sz="2000" dirty="0" smtClean="0">
                <a:sym typeface="Wingdings" pitchFamily="2" charset="2"/>
              </a:rPr>
              <a:t> </a:t>
            </a:r>
            <a:r>
              <a:rPr lang="de-DE" sz="2000" dirty="0" err="1" smtClean="0">
                <a:sym typeface="Wingdings" pitchFamily="2" charset="2"/>
              </a:rPr>
              <a:t>file</a:t>
            </a:r>
            <a:endParaRPr lang="de-DE" sz="2000" dirty="0" smtClean="0">
              <a:sym typeface="Wingdings" pitchFamily="2" charset="2"/>
            </a:endParaRPr>
          </a:p>
        </p:txBody>
      </p:sp>
    </p:spTree>
    <p:extLst>
      <p:ext uri="{BB962C8B-B14F-4D97-AF65-F5344CB8AC3E}">
        <p14:creationId xmlns:p14="http://schemas.microsoft.com/office/powerpoint/2010/main" xmlns="" val="3481090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a:t>Preservation</a:t>
            </a:r>
            <a:r>
              <a:rPr lang="de-DE" sz="3200" dirty="0"/>
              <a:t> </a:t>
            </a:r>
            <a:r>
              <a:rPr lang="de-DE" sz="3200" dirty="0" err="1"/>
              <a:t>of</a:t>
            </a:r>
            <a:r>
              <a:rPr lang="de-DE" sz="3200" dirty="0"/>
              <a:t> </a:t>
            </a:r>
            <a:r>
              <a:rPr lang="de-DE" sz="3200" dirty="0" err="1"/>
              <a:t>Substance</a:t>
            </a:r>
            <a:r>
              <a:rPr lang="de-DE" sz="3200" dirty="0"/>
              <a:t> (3)</a:t>
            </a:r>
            <a:endParaRPr lang="en-GB" sz="3200"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r>
              <a:rPr lang="de-DE" sz="2000" dirty="0" smtClean="0"/>
              <a:t>	</a:t>
            </a:r>
            <a:endParaRPr lang="de-DE" sz="2000" dirty="0"/>
          </a:p>
          <a:p>
            <a:pPr marL="0" indent="0">
              <a:buNone/>
            </a:pPr>
            <a:endParaRPr lang="en-GB"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39</a:t>
            </a:fld>
            <a:endParaRPr lang="en-GB" dirty="0"/>
          </a:p>
        </p:txBody>
      </p:sp>
      <p:cxnSp>
        <p:nvCxnSpPr>
          <p:cNvPr id="7" name="Gerade Verbindung mit Pfeil 6"/>
          <p:cNvCxnSpPr/>
          <p:nvPr/>
        </p:nvCxnSpPr>
        <p:spPr>
          <a:xfrm>
            <a:off x="4572000" y="2186080"/>
            <a:ext cx="2556284" cy="914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H="1">
            <a:off x="2092896" y="2188978"/>
            <a:ext cx="2479104" cy="88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827584" y="3212976"/>
            <a:ext cx="3096344" cy="1323439"/>
          </a:xfrm>
          <a:prstGeom prst="rect">
            <a:avLst/>
          </a:prstGeom>
          <a:solidFill>
            <a:schemeClr val="bg1"/>
          </a:solidFill>
        </p:spPr>
        <p:txBody>
          <a:bodyPr wrap="square" rtlCol="0">
            <a:spAutoFit/>
          </a:bodyPr>
          <a:lstStyle/>
          <a:p>
            <a:r>
              <a:rPr lang="de-DE" sz="2000" dirty="0" smtClean="0"/>
              <a:t>Data </a:t>
            </a:r>
            <a:r>
              <a:rPr lang="de-DE" sz="2000" dirty="0" err="1" smtClean="0"/>
              <a:t>loss</a:t>
            </a:r>
            <a:r>
              <a:rPr lang="de-DE" sz="2000" dirty="0" smtClean="0"/>
              <a:t> </a:t>
            </a:r>
            <a:r>
              <a:rPr lang="de-DE" sz="2000" dirty="0" err="1" smtClean="0"/>
              <a:t>is</a:t>
            </a:r>
            <a:r>
              <a:rPr lang="de-DE" sz="2000" dirty="0" smtClean="0"/>
              <a:t> </a:t>
            </a:r>
            <a:r>
              <a:rPr lang="de-DE" sz="2000" dirty="0" err="1" smtClean="0"/>
              <a:t>discernible</a:t>
            </a:r>
            <a:endParaRPr lang="de-DE" sz="2000" dirty="0" smtClean="0"/>
          </a:p>
          <a:p>
            <a:endParaRPr lang="de-DE" sz="2000" dirty="0"/>
          </a:p>
          <a:p>
            <a:r>
              <a:rPr lang="de-DE" sz="2000" dirty="0" smtClean="0">
                <a:sym typeface="Wingdings" pitchFamily="2" charset="2"/>
              </a:rPr>
              <a:t> </a:t>
            </a:r>
            <a:r>
              <a:rPr lang="de-DE" sz="2000" dirty="0" err="1" smtClean="0">
                <a:sym typeface="Wingdings" pitchFamily="2" charset="2"/>
              </a:rPr>
              <a:t>Equivalent</a:t>
            </a:r>
            <a:r>
              <a:rPr lang="de-DE" sz="2000" dirty="0" smtClean="0">
                <a:sym typeface="Wingdings" pitchFamily="2" charset="2"/>
              </a:rPr>
              <a:t> </a:t>
            </a:r>
            <a:r>
              <a:rPr lang="de-DE" sz="2000" dirty="0" err="1" smtClean="0">
                <a:sym typeface="Wingdings" pitchFamily="2" charset="2"/>
              </a:rPr>
              <a:t>to</a:t>
            </a:r>
            <a:r>
              <a:rPr lang="de-DE" sz="2000" dirty="0" smtClean="0">
                <a:sym typeface="Wingdings" pitchFamily="2" charset="2"/>
              </a:rPr>
              <a:t> a </a:t>
            </a:r>
            <a:r>
              <a:rPr lang="de-DE" sz="2000" dirty="0" err="1" smtClean="0">
                <a:sym typeface="Wingdings" pitchFamily="2" charset="2"/>
              </a:rPr>
              <a:t>mere</a:t>
            </a:r>
            <a:r>
              <a:rPr lang="de-DE" sz="2000" dirty="0" smtClean="0">
                <a:sym typeface="Wingdings" pitchFamily="2" charset="2"/>
              </a:rPr>
              <a:t> </a:t>
            </a:r>
            <a:r>
              <a:rPr lang="de-DE" sz="2000" dirty="0" err="1" smtClean="0">
                <a:sym typeface="Wingdings" pitchFamily="2" charset="2"/>
              </a:rPr>
              <a:t>reproduction</a:t>
            </a:r>
            <a:endParaRPr lang="de-DE" sz="2000" dirty="0"/>
          </a:p>
        </p:txBody>
      </p:sp>
      <p:sp>
        <p:nvSpPr>
          <p:cNvPr id="10" name="Textfeld 9"/>
          <p:cNvSpPr txBox="1"/>
          <p:nvPr/>
        </p:nvSpPr>
        <p:spPr>
          <a:xfrm>
            <a:off x="4572000" y="3212976"/>
            <a:ext cx="3312368" cy="2246769"/>
          </a:xfrm>
          <a:prstGeom prst="rect">
            <a:avLst/>
          </a:prstGeom>
          <a:solidFill>
            <a:schemeClr val="bg1"/>
          </a:solidFill>
        </p:spPr>
        <p:txBody>
          <a:bodyPr wrap="square" rtlCol="0">
            <a:spAutoFit/>
          </a:bodyPr>
          <a:lstStyle/>
          <a:p>
            <a:r>
              <a:rPr lang="de-DE" sz="2000" dirty="0" smtClean="0"/>
              <a:t>Data </a:t>
            </a:r>
            <a:r>
              <a:rPr lang="de-DE" sz="2000" dirty="0" err="1" smtClean="0"/>
              <a:t>loss</a:t>
            </a:r>
            <a:r>
              <a:rPr lang="de-DE" sz="2000" dirty="0" smtClean="0"/>
              <a:t> </a:t>
            </a:r>
            <a:r>
              <a:rPr lang="de-DE" sz="2000" dirty="0" err="1" smtClean="0"/>
              <a:t>is</a:t>
            </a:r>
            <a:r>
              <a:rPr lang="de-DE" sz="2000" dirty="0" smtClean="0"/>
              <a:t> not </a:t>
            </a:r>
            <a:r>
              <a:rPr lang="de-DE" sz="2000" dirty="0" err="1" smtClean="0"/>
              <a:t>discernible</a:t>
            </a:r>
            <a:endParaRPr lang="de-DE" sz="2000" dirty="0" smtClean="0"/>
          </a:p>
          <a:p>
            <a:pPr marL="342900" indent="-342900">
              <a:buFont typeface="Wingdings"/>
              <a:buChar char="à"/>
            </a:pPr>
            <a:r>
              <a:rPr lang="de-DE" sz="2000" dirty="0" smtClean="0">
                <a:solidFill>
                  <a:srgbClr val="FF0000"/>
                </a:solidFill>
                <a:sym typeface="Wingdings" pitchFamily="2" charset="2"/>
              </a:rPr>
              <a:t>P: </a:t>
            </a:r>
            <a:r>
              <a:rPr lang="de-DE" sz="2000" dirty="0" err="1" smtClean="0">
                <a:solidFill>
                  <a:srgbClr val="FF0000"/>
                </a:solidFill>
                <a:sym typeface="Wingdings" pitchFamily="2" charset="2"/>
              </a:rPr>
              <a:t>Infringement</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of</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the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exclusive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right</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of</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alteration</a:t>
            </a:r>
            <a:endParaRPr lang="de-DE" sz="2000" dirty="0" smtClean="0">
              <a:solidFill>
                <a:srgbClr val="FF0000"/>
              </a:solidFill>
              <a:sym typeface="Wingdings" pitchFamily="2" charset="2"/>
            </a:endParaRPr>
          </a:p>
          <a:p>
            <a:pPr marL="342900" indent="-342900">
              <a:buFont typeface="Wingdings"/>
              <a:buChar char="à"/>
            </a:pPr>
            <a:r>
              <a:rPr lang="de-DE" sz="2000" dirty="0" smtClean="0">
                <a:solidFill>
                  <a:srgbClr val="FF0000"/>
                </a:solidFill>
                <a:sym typeface="Wingdings" pitchFamily="2" charset="2"/>
              </a:rPr>
              <a:t>Analysis </a:t>
            </a:r>
            <a:r>
              <a:rPr lang="de-DE" sz="2000" dirty="0" err="1" smtClean="0">
                <a:solidFill>
                  <a:srgbClr val="FF0000"/>
                </a:solidFill>
                <a:sym typeface="Wingdings" pitchFamily="2" charset="2"/>
              </a:rPr>
              <a:t>of</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the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concrete</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conversion</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process</a:t>
            </a:r>
            <a:r>
              <a:rPr lang="de-DE" sz="2000" dirty="0" smtClean="0">
                <a:solidFill>
                  <a:srgbClr val="FF0000"/>
                </a:solidFill>
                <a:sym typeface="Wingdings" pitchFamily="2" charset="2"/>
              </a:rPr>
              <a:t>, </a:t>
            </a:r>
            <a:r>
              <a:rPr lang="de-DE" sz="2000" dirty="0" err="1" smtClean="0">
                <a:solidFill>
                  <a:srgbClr val="FF0000"/>
                </a:solidFill>
                <a:sym typeface="Wingdings" pitchFamily="2" charset="2"/>
              </a:rPr>
              <a:t>considering</a:t>
            </a:r>
            <a:r>
              <a:rPr lang="de-DE" sz="2000" dirty="0" smtClean="0">
                <a:solidFill>
                  <a:srgbClr val="FF0000"/>
                </a:solidFill>
                <a:sym typeface="Wingdings" pitchFamily="2" charset="2"/>
              </a:rPr>
              <a:t> national </a:t>
            </a:r>
            <a:r>
              <a:rPr lang="de-DE" sz="2000" dirty="0" err="1" smtClean="0">
                <a:solidFill>
                  <a:srgbClr val="FF0000"/>
                </a:solidFill>
                <a:sym typeface="Wingdings" pitchFamily="2" charset="2"/>
              </a:rPr>
              <a:t>law</a:t>
            </a:r>
            <a:endParaRPr lang="de-DE" sz="2000" dirty="0">
              <a:solidFill>
                <a:srgbClr val="FF0000"/>
              </a:solidFill>
            </a:endParaRPr>
          </a:p>
        </p:txBody>
      </p:sp>
      <p:sp>
        <p:nvSpPr>
          <p:cNvPr id="11" name="Content Placeholder 2"/>
          <p:cNvSpPr txBox="1">
            <a:spLocks/>
          </p:cNvSpPr>
          <p:nvPr/>
        </p:nvSpPr>
        <p:spPr>
          <a:xfrm>
            <a:off x="609600" y="1484784"/>
            <a:ext cx="8229600" cy="4525963"/>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r>
              <a:rPr kumimoji="0" lang="de-DE" sz="2800" b="0" i="0" u="none" strike="noStrike" kern="1200" cap="none" spc="0" normalizeH="0" baseline="0" noProof="0" dirty="0" smtClean="0">
                <a:ln>
                  <a:noFill/>
                </a:ln>
                <a:solidFill>
                  <a:schemeClr val="tx1"/>
                </a:solidFill>
                <a:effectLst/>
                <a:uLnTx/>
                <a:uFillTx/>
                <a:latin typeface="+mn-lt"/>
                <a:ea typeface="+mn-ea"/>
                <a:cs typeface="+mn-cs"/>
              </a:rPr>
              <a:t>Format </a:t>
            </a:r>
            <a:r>
              <a:rPr kumimoji="0" lang="de-DE" sz="2800" b="0" i="0" u="none" strike="noStrike" kern="1200" cap="none" spc="0" normalizeH="0" baseline="0" noProof="0" dirty="0" err="1" smtClean="0">
                <a:ln>
                  <a:noFill/>
                </a:ln>
                <a:solidFill>
                  <a:schemeClr val="tx1"/>
                </a:solidFill>
                <a:effectLst/>
                <a:uLnTx/>
                <a:uFillTx/>
                <a:latin typeface="+mn-lt"/>
                <a:ea typeface="+mn-ea"/>
                <a:cs typeface="+mn-cs"/>
              </a:rPr>
              <a:t>conversion</a:t>
            </a: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
                <a:schemeClr val="accent1"/>
              </a:buClr>
              <a:buSzTx/>
              <a:buFont typeface="Wingdings" pitchFamily="2" charset="2"/>
              <a:buNone/>
              <a:tabLst/>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2080532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ngela\Documents\Timbus\Publicity Material\Motivation.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2052736" y="-315416"/>
            <a:ext cx="6392795" cy="452234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                 </a:t>
            </a:r>
            <a:r>
              <a:rPr lang="en-GB" dirty="0" smtClean="0"/>
              <a:t>Motivation #1</a:t>
            </a:r>
            <a:endParaRPr lang="en-GB" dirty="0"/>
          </a:p>
        </p:txBody>
      </p:sp>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a:t>
            </a:fld>
            <a:endParaRPr lang="en-GB" dirty="0"/>
          </a:p>
        </p:txBody>
      </p:sp>
      <p:sp>
        <p:nvSpPr>
          <p:cNvPr id="8" name="TextBox 7"/>
          <p:cNvSpPr txBox="1"/>
          <p:nvPr/>
        </p:nvSpPr>
        <p:spPr>
          <a:xfrm>
            <a:off x="2843808" y="1484784"/>
            <a:ext cx="6156176" cy="5016758"/>
          </a:xfrm>
          <a:prstGeom prst="rect">
            <a:avLst/>
          </a:prstGeom>
          <a:noFill/>
        </p:spPr>
        <p:txBody>
          <a:bodyPr wrap="square" rtlCol="0">
            <a:spAutoFit/>
          </a:bodyPr>
          <a:lstStyle/>
          <a:p>
            <a:pPr marL="171450" indent="-171450">
              <a:buFont typeface="Arial" pitchFamily="34" charset="0"/>
              <a:buChar char="•"/>
            </a:pPr>
            <a:r>
              <a:rPr lang="en-GB" sz="2000" b="1" dirty="0" smtClean="0"/>
              <a:t>Provenance information</a:t>
            </a:r>
            <a:r>
              <a:rPr lang="en-GB" sz="2000" dirty="0" smtClean="0"/>
              <a:t>:</a:t>
            </a:r>
            <a:endParaRPr lang="en-GB" sz="2000" dirty="0"/>
          </a:p>
          <a:p>
            <a:pPr marL="742950" lvl="1" indent="-285750">
              <a:buFont typeface="Wingdings" pitchFamily="2" charset="2"/>
              <a:buChar char="Ø"/>
            </a:pPr>
            <a:r>
              <a:rPr lang="en-GB" sz="2000" dirty="0" smtClean="0"/>
              <a:t>Evidence for </a:t>
            </a:r>
            <a:r>
              <a:rPr lang="en-GB" sz="2000" dirty="0"/>
              <a:t>litigation</a:t>
            </a:r>
          </a:p>
          <a:p>
            <a:pPr marL="742950" lvl="1" indent="-285750">
              <a:buFont typeface="Wingdings" pitchFamily="2" charset="2"/>
              <a:buChar char="Ø"/>
            </a:pPr>
            <a:r>
              <a:rPr lang="en-GB" sz="2000" dirty="0"/>
              <a:t>Prove authenticity </a:t>
            </a:r>
          </a:p>
          <a:p>
            <a:pPr marL="742950" lvl="1" indent="-285750">
              <a:spcAft>
                <a:spcPts val="1200"/>
              </a:spcAft>
              <a:buFont typeface="Wingdings" pitchFamily="2" charset="2"/>
              <a:buChar char="Ø"/>
            </a:pPr>
            <a:r>
              <a:rPr lang="en-GB" sz="2000" dirty="0" smtClean="0"/>
              <a:t>Prove quality of </a:t>
            </a:r>
            <a:r>
              <a:rPr lang="en-GB" sz="2000" dirty="0"/>
              <a:t>process products</a:t>
            </a:r>
          </a:p>
          <a:p>
            <a:pPr marL="171450" indent="-171450">
              <a:buFont typeface="Arial" pitchFamily="34" charset="0"/>
              <a:buChar char="•"/>
            </a:pPr>
            <a:r>
              <a:rPr lang="en-GB" sz="2000" b="1" dirty="0" smtClean="0"/>
              <a:t>Regulated industries</a:t>
            </a:r>
            <a:r>
              <a:rPr lang="en-GB" sz="2000" dirty="0" smtClean="0"/>
              <a:t>: </a:t>
            </a:r>
            <a:r>
              <a:rPr lang="en-GB" sz="2000" dirty="0"/>
              <a:t>fully document </a:t>
            </a:r>
            <a:r>
              <a:rPr lang="en-GB" sz="2000" dirty="0" smtClean="0"/>
              <a:t>processes </a:t>
            </a:r>
          </a:p>
          <a:p>
            <a:pPr marL="742950" lvl="1" indent="-285750">
              <a:buFont typeface="Wingdings" pitchFamily="2" charset="2"/>
              <a:buChar char="Ø"/>
            </a:pPr>
            <a:r>
              <a:rPr lang="en-GB" sz="2000" dirty="0" smtClean="0"/>
              <a:t>Compliance</a:t>
            </a:r>
          </a:p>
          <a:p>
            <a:pPr marL="742950" lvl="1" indent="-285750">
              <a:spcAft>
                <a:spcPts val="1200"/>
              </a:spcAft>
              <a:buFont typeface="Wingdings" pitchFamily="2" charset="2"/>
              <a:buChar char="Ø"/>
            </a:pPr>
            <a:r>
              <a:rPr lang="en-GB" sz="2000" dirty="0" smtClean="0"/>
              <a:t>Audit, reproduce, </a:t>
            </a:r>
            <a:r>
              <a:rPr lang="en-GB" sz="2000" dirty="0"/>
              <a:t>or </a:t>
            </a:r>
            <a:r>
              <a:rPr lang="en-GB" sz="2000" dirty="0" smtClean="0"/>
              <a:t>diagnose</a:t>
            </a:r>
            <a:endParaRPr lang="en-GB" sz="2000" dirty="0"/>
          </a:p>
          <a:p>
            <a:pPr marL="171450" indent="-171450">
              <a:buFont typeface="Arial" pitchFamily="34" charset="0"/>
              <a:buChar char="•"/>
            </a:pPr>
            <a:r>
              <a:rPr lang="en-GB" sz="2000" b="1" dirty="0" smtClean="0"/>
              <a:t>Academia</a:t>
            </a:r>
            <a:r>
              <a:rPr lang="en-GB" sz="2000" dirty="0" smtClean="0"/>
              <a:t>: </a:t>
            </a:r>
            <a:br>
              <a:rPr lang="en-GB" sz="2000" dirty="0" smtClean="0"/>
            </a:br>
            <a:r>
              <a:rPr lang="en-GB" sz="2000" dirty="0" smtClean="0"/>
              <a:t>software </a:t>
            </a:r>
            <a:r>
              <a:rPr lang="en-GB" sz="2000" dirty="0"/>
              <a:t>and processes </a:t>
            </a:r>
            <a:r>
              <a:rPr lang="en-GB" sz="2000" dirty="0" smtClean="0"/>
              <a:t>that produce data</a:t>
            </a:r>
            <a:endParaRPr lang="en-GB" sz="2000" dirty="0"/>
          </a:p>
          <a:p>
            <a:pPr marL="742950" lvl="1" indent="-285750">
              <a:buFont typeface="Wingdings" pitchFamily="2" charset="2"/>
              <a:buChar char="Ø"/>
            </a:pPr>
            <a:r>
              <a:rPr lang="en-GB" sz="2000" dirty="0" smtClean="0"/>
              <a:t>Assess validity </a:t>
            </a:r>
            <a:r>
              <a:rPr lang="en-GB" sz="2000" dirty="0"/>
              <a:t>of data </a:t>
            </a:r>
            <a:r>
              <a:rPr lang="en-GB" sz="2000" dirty="0" smtClean="0"/>
              <a:t/>
            </a:r>
            <a:br>
              <a:rPr lang="en-GB" sz="2000" dirty="0" smtClean="0"/>
            </a:br>
            <a:r>
              <a:rPr lang="en-GB" sz="2000" dirty="0" smtClean="0"/>
              <a:t>&amp; derived </a:t>
            </a:r>
            <a:r>
              <a:rPr lang="en-GB" sz="2000" dirty="0"/>
              <a:t>scientific claims</a:t>
            </a:r>
          </a:p>
          <a:p>
            <a:pPr marL="742950" lvl="1" indent="-285750">
              <a:spcAft>
                <a:spcPts val="1200"/>
              </a:spcAft>
              <a:buFont typeface="Wingdings" pitchFamily="2" charset="2"/>
              <a:buChar char="Ø"/>
            </a:pPr>
            <a:r>
              <a:rPr lang="en-GB" sz="2000" dirty="0" smtClean="0"/>
              <a:t>Credit assignment </a:t>
            </a:r>
          </a:p>
          <a:p>
            <a:pPr marL="171450" indent="-171450">
              <a:buFont typeface="Arial" pitchFamily="34" charset="0"/>
              <a:buChar char="•"/>
            </a:pPr>
            <a:r>
              <a:rPr lang="en-GB" sz="2000" dirty="0" smtClean="0"/>
              <a:t>A</a:t>
            </a:r>
            <a:r>
              <a:rPr lang="en-GB" sz="2000" b="1" dirty="0" smtClean="0"/>
              <a:t>nalysis </a:t>
            </a:r>
            <a:r>
              <a:rPr lang="en-GB" sz="2000" b="1" dirty="0"/>
              <a:t>of </a:t>
            </a:r>
            <a:r>
              <a:rPr lang="en-GB" sz="2000" b="1" dirty="0" smtClean="0"/>
              <a:t>processes:</a:t>
            </a:r>
            <a:endParaRPr lang="en-GB" sz="2000" b="1" dirty="0"/>
          </a:p>
          <a:p>
            <a:pPr marL="742950" lvl="1" indent="-285750">
              <a:spcAft>
                <a:spcPts val="1200"/>
              </a:spcAft>
              <a:buFont typeface="Wingdings" pitchFamily="2" charset="2"/>
              <a:buChar char="Ø"/>
            </a:pPr>
            <a:r>
              <a:rPr lang="en-GB" sz="2000" dirty="0"/>
              <a:t>Continuous improvement </a:t>
            </a:r>
          </a:p>
        </p:txBody>
      </p:sp>
    </p:spTree>
    <p:extLst>
      <p:ext uri="{BB962C8B-B14F-4D97-AF65-F5344CB8AC3E}">
        <p14:creationId xmlns="" xmlns:p14="http://schemas.microsoft.com/office/powerpoint/2010/main" val="4875574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a:t>Preservation</a:t>
            </a:r>
            <a:r>
              <a:rPr lang="de-DE" sz="3200" dirty="0"/>
              <a:t> </a:t>
            </a:r>
            <a:r>
              <a:rPr lang="de-DE" sz="3200" dirty="0" err="1"/>
              <a:t>of</a:t>
            </a:r>
            <a:r>
              <a:rPr lang="de-DE" sz="3200" dirty="0"/>
              <a:t> </a:t>
            </a:r>
            <a:r>
              <a:rPr lang="de-DE" sz="3200" dirty="0" err="1"/>
              <a:t>operability</a:t>
            </a:r>
            <a:endParaRPr lang="en-GB" sz="3200" dirty="0"/>
          </a:p>
        </p:txBody>
      </p:sp>
      <p:sp>
        <p:nvSpPr>
          <p:cNvPr id="3" name="Content Placeholder 2"/>
          <p:cNvSpPr>
            <a:spLocks noGrp="1"/>
          </p:cNvSpPr>
          <p:nvPr>
            <p:ph idx="1"/>
          </p:nvPr>
        </p:nvSpPr>
        <p:spPr/>
        <p:txBody>
          <a:bodyPr/>
          <a:lstStyle/>
          <a:p>
            <a:pPr marL="0" indent="0">
              <a:buNone/>
            </a:pPr>
            <a:r>
              <a:rPr lang="de-DE" dirty="0" err="1"/>
              <a:t>Preservation</a:t>
            </a:r>
            <a:r>
              <a:rPr lang="de-DE" dirty="0"/>
              <a:t> </a:t>
            </a:r>
            <a:r>
              <a:rPr lang="de-DE" dirty="0" err="1"/>
              <a:t>of</a:t>
            </a:r>
            <a:r>
              <a:rPr lang="de-DE" dirty="0"/>
              <a:t> a </a:t>
            </a:r>
            <a:r>
              <a:rPr lang="de-DE" dirty="0" err="1"/>
              <a:t>complete</a:t>
            </a:r>
            <a:r>
              <a:rPr lang="de-DE" dirty="0"/>
              <a:t> digital </a:t>
            </a:r>
            <a:r>
              <a:rPr lang="de-DE" dirty="0" err="1"/>
              <a:t>business</a:t>
            </a:r>
            <a:r>
              <a:rPr lang="de-DE" dirty="0"/>
              <a:t> </a:t>
            </a:r>
            <a:r>
              <a:rPr lang="de-DE" dirty="0" err="1"/>
              <a:t>network</a:t>
            </a:r>
            <a:r>
              <a:rPr lang="de-DE" dirty="0"/>
              <a:t> </a:t>
            </a:r>
            <a:r>
              <a:rPr lang="de-DE" dirty="0" err="1"/>
              <a:t>with</a:t>
            </a:r>
            <a:r>
              <a:rPr lang="de-DE" dirty="0"/>
              <a:t> all </a:t>
            </a:r>
            <a:r>
              <a:rPr lang="de-DE" dirty="0" err="1"/>
              <a:t>processes</a:t>
            </a:r>
            <a:r>
              <a:rPr lang="de-DE" dirty="0"/>
              <a:t> </a:t>
            </a:r>
            <a:r>
              <a:rPr lang="de-DE" dirty="0" err="1"/>
              <a:t>and</a:t>
            </a:r>
            <a:r>
              <a:rPr lang="de-DE" dirty="0"/>
              <a:t> </a:t>
            </a:r>
            <a:r>
              <a:rPr lang="de-DE" dirty="0" err="1"/>
              <a:t>services</a:t>
            </a:r>
            <a:endParaRPr lang="de-DE" dirty="0"/>
          </a:p>
          <a:p>
            <a:pPr marL="0" indent="0">
              <a:buNone/>
            </a:pPr>
            <a:endParaRPr lang="de-DE" dirty="0">
              <a:sym typeface="Wingdings" pitchFamily="2" charset="2"/>
            </a:endParaRPr>
          </a:p>
          <a:p>
            <a:pPr>
              <a:buFont typeface="Wingdings"/>
              <a:buChar char="à"/>
            </a:pPr>
            <a:r>
              <a:rPr lang="de-DE" dirty="0">
                <a:sym typeface="Wingdings" pitchFamily="2" charset="2"/>
              </a:rPr>
              <a:t> Migration</a:t>
            </a:r>
          </a:p>
          <a:p>
            <a:pPr>
              <a:buFont typeface="Wingdings"/>
              <a:buChar char="à"/>
            </a:pPr>
            <a:r>
              <a:rPr lang="de-DE" dirty="0">
                <a:sym typeface="Wingdings" pitchFamily="2" charset="2"/>
              </a:rPr>
              <a:t> </a:t>
            </a:r>
            <a:r>
              <a:rPr lang="de-DE" dirty="0" err="1" smtClean="0">
                <a:sym typeface="Wingdings" pitchFamily="2" charset="2"/>
              </a:rPr>
              <a:t>Porting</a:t>
            </a:r>
            <a:endParaRPr lang="de-DE" dirty="0">
              <a:sym typeface="Wingdings" pitchFamily="2" charset="2"/>
            </a:endParaRPr>
          </a:p>
          <a:p>
            <a:pPr>
              <a:buFont typeface="Wingdings"/>
              <a:buChar char="à"/>
            </a:pPr>
            <a:r>
              <a:rPr lang="de-DE" dirty="0" smtClean="0">
                <a:sym typeface="Wingdings" pitchFamily="2" charset="2"/>
              </a:rPr>
              <a:t> </a:t>
            </a:r>
            <a:r>
              <a:rPr lang="de-DE" dirty="0">
                <a:sym typeface="Wingdings" pitchFamily="2" charset="2"/>
              </a:rPr>
              <a:t>Emulation</a:t>
            </a:r>
            <a:endParaRPr lang="de-DE"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40</a:t>
            </a:fld>
            <a:endParaRPr lang="en-GB" dirty="0"/>
          </a:p>
        </p:txBody>
      </p:sp>
    </p:spTree>
    <p:extLst>
      <p:ext uri="{BB962C8B-B14F-4D97-AF65-F5344CB8AC3E}">
        <p14:creationId xmlns:p14="http://schemas.microsoft.com/office/powerpoint/2010/main" xmlns="" val="882870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err="1"/>
              <a:t>Porting</a:t>
            </a:r>
            <a:endParaRPr lang="en-GB" sz="3200" dirty="0"/>
          </a:p>
        </p:txBody>
      </p:sp>
      <p:sp>
        <p:nvSpPr>
          <p:cNvPr id="3" name="Content Placeholder 2"/>
          <p:cNvSpPr>
            <a:spLocks noGrp="1"/>
          </p:cNvSpPr>
          <p:nvPr>
            <p:ph idx="1"/>
          </p:nvPr>
        </p:nvSpPr>
        <p:spPr/>
        <p:txBody>
          <a:bodyPr/>
          <a:lstStyle/>
          <a:p>
            <a:pPr marL="0" indent="0">
              <a:buNone/>
            </a:pPr>
            <a:r>
              <a:rPr lang="de-DE" dirty="0"/>
              <a:t>Engineering </a:t>
            </a:r>
            <a:r>
              <a:rPr lang="de-DE" dirty="0" err="1"/>
              <a:t>process</a:t>
            </a:r>
            <a:r>
              <a:rPr lang="de-DE" dirty="0"/>
              <a:t> </a:t>
            </a:r>
            <a:r>
              <a:rPr lang="de-DE" dirty="0" err="1"/>
              <a:t>of</a:t>
            </a:r>
            <a:r>
              <a:rPr lang="de-DE" dirty="0"/>
              <a:t> </a:t>
            </a:r>
            <a:r>
              <a:rPr lang="de-DE" dirty="0" err="1" smtClean="0"/>
              <a:t>transforming</a:t>
            </a:r>
            <a:r>
              <a:rPr lang="de-DE" dirty="0" smtClean="0"/>
              <a:t> </a:t>
            </a:r>
            <a:r>
              <a:rPr lang="de-DE" dirty="0"/>
              <a:t>an </a:t>
            </a:r>
            <a:r>
              <a:rPr lang="de-DE" dirty="0" err="1"/>
              <a:t>existing</a:t>
            </a:r>
            <a:r>
              <a:rPr lang="de-DE" dirty="0"/>
              <a:t> </a:t>
            </a:r>
            <a:r>
              <a:rPr lang="de-DE" dirty="0" err="1"/>
              <a:t>application</a:t>
            </a:r>
            <a:r>
              <a:rPr lang="de-DE" dirty="0"/>
              <a:t> so </a:t>
            </a:r>
            <a:r>
              <a:rPr lang="de-DE" dirty="0" err="1"/>
              <a:t>that</a:t>
            </a:r>
            <a:r>
              <a:rPr lang="de-DE" dirty="0"/>
              <a:t> </a:t>
            </a:r>
            <a:r>
              <a:rPr lang="de-DE" dirty="0" err="1"/>
              <a:t>the</a:t>
            </a:r>
            <a:r>
              <a:rPr lang="de-DE" dirty="0"/>
              <a:t> </a:t>
            </a:r>
            <a:r>
              <a:rPr lang="de-DE" dirty="0" err="1"/>
              <a:t>resulting</a:t>
            </a:r>
            <a:r>
              <a:rPr lang="de-DE" dirty="0"/>
              <a:t> </a:t>
            </a:r>
            <a:r>
              <a:rPr lang="de-DE" dirty="0" err="1"/>
              <a:t>software</a:t>
            </a:r>
            <a:r>
              <a:rPr lang="de-DE" dirty="0"/>
              <a:t> will </a:t>
            </a:r>
            <a:r>
              <a:rPr lang="de-DE" dirty="0" err="1"/>
              <a:t>execute</a:t>
            </a:r>
            <a:r>
              <a:rPr lang="de-DE" dirty="0"/>
              <a:t> </a:t>
            </a:r>
            <a:r>
              <a:rPr lang="de-DE" dirty="0" err="1"/>
              <a:t>properly</a:t>
            </a:r>
            <a:r>
              <a:rPr lang="de-DE" dirty="0"/>
              <a:t> on a </a:t>
            </a:r>
            <a:r>
              <a:rPr lang="de-DE" dirty="0" err="1"/>
              <a:t>new</a:t>
            </a:r>
            <a:r>
              <a:rPr lang="de-DE" dirty="0"/>
              <a:t> </a:t>
            </a:r>
            <a:r>
              <a:rPr lang="de-DE" dirty="0" err="1" smtClean="0"/>
              <a:t>platform</a:t>
            </a:r>
            <a:endParaRPr lang="de-DE" dirty="0" smtClean="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41</a:t>
            </a:fld>
            <a:endParaRPr lang="en-GB" dirty="0"/>
          </a:p>
        </p:txBody>
      </p:sp>
      <p:sp>
        <p:nvSpPr>
          <p:cNvPr id="9" name="Textfeld 8"/>
          <p:cNvSpPr txBox="1"/>
          <p:nvPr/>
        </p:nvSpPr>
        <p:spPr>
          <a:xfrm>
            <a:off x="448614" y="3429000"/>
            <a:ext cx="8208912" cy="830997"/>
          </a:xfrm>
          <a:prstGeom prst="rect">
            <a:avLst/>
          </a:prstGeom>
          <a:noFill/>
        </p:spPr>
        <p:txBody>
          <a:bodyPr wrap="square" rtlCol="0">
            <a:spAutoFit/>
          </a:bodyPr>
          <a:lstStyle/>
          <a:p>
            <a:pPr marL="285750" indent="-285750">
              <a:buFont typeface="Arial" pitchFamily="34" charset="0"/>
              <a:buChar char="•"/>
            </a:pPr>
            <a:endParaRPr lang="de-DE" sz="2400" dirty="0"/>
          </a:p>
          <a:p>
            <a:pPr marL="285750" indent="-285750">
              <a:buFont typeface="Wingdings"/>
              <a:buChar char="à"/>
            </a:pPr>
            <a:r>
              <a:rPr lang="de-DE" sz="2400" b="1" dirty="0" err="1" smtClean="0">
                <a:solidFill>
                  <a:srgbClr val="FF0000"/>
                </a:solidFill>
                <a:sym typeface="Wingdings" pitchFamily="2" charset="2"/>
              </a:rPr>
              <a:t>Infringement</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of</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the</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exclusive</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right</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of</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reproduction</a:t>
            </a:r>
            <a:endParaRPr lang="de-DE" sz="2400" b="1" dirty="0" smtClean="0">
              <a:solidFill>
                <a:srgbClr val="FF0000"/>
              </a:solidFill>
              <a:sym typeface="Wingdings" pitchFamily="2" charset="2"/>
            </a:endParaRPr>
          </a:p>
        </p:txBody>
      </p:sp>
    </p:spTree>
    <p:extLst>
      <p:ext uri="{BB962C8B-B14F-4D97-AF65-F5344CB8AC3E}">
        <p14:creationId xmlns:p14="http://schemas.microsoft.com/office/powerpoint/2010/main" xmlns="" val="275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Migration (Data </a:t>
            </a:r>
            <a:r>
              <a:rPr lang="de-DE" sz="3200" dirty="0" err="1"/>
              <a:t>and</a:t>
            </a:r>
            <a:r>
              <a:rPr lang="de-DE" sz="3200" dirty="0"/>
              <a:t> Software</a:t>
            </a:r>
            <a:r>
              <a:rPr lang="de-DE" sz="3200" dirty="0" smtClean="0"/>
              <a:t>)</a:t>
            </a:r>
            <a:endParaRPr lang="en-GB" sz="3200" dirty="0"/>
          </a:p>
        </p:txBody>
      </p:sp>
      <p:sp>
        <p:nvSpPr>
          <p:cNvPr id="3" name="Content Placeholder 2"/>
          <p:cNvSpPr>
            <a:spLocks noGrp="1"/>
          </p:cNvSpPr>
          <p:nvPr>
            <p:ph idx="1"/>
          </p:nvPr>
        </p:nvSpPr>
        <p:spPr/>
        <p:txBody>
          <a:bodyPr>
            <a:normAutofit/>
          </a:bodyPr>
          <a:lstStyle/>
          <a:p>
            <a:r>
              <a:rPr lang="de-DE" dirty="0"/>
              <a:t>Not </a:t>
            </a:r>
            <a:r>
              <a:rPr lang="de-DE" dirty="0" err="1"/>
              <a:t>only</a:t>
            </a:r>
            <a:r>
              <a:rPr lang="de-DE" dirty="0"/>
              <a:t> </a:t>
            </a:r>
            <a:r>
              <a:rPr lang="de-DE" dirty="0" err="1"/>
              <a:t>referring</a:t>
            </a:r>
            <a:r>
              <a:rPr lang="de-DE" dirty="0"/>
              <a:t> </a:t>
            </a:r>
            <a:r>
              <a:rPr lang="de-DE" dirty="0" err="1"/>
              <a:t>to</a:t>
            </a:r>
            <a:r>
              <a:rPr lang="de-DE" dirty="0"/>
              <a:t> </a:t>
            </a:r>
            <a:r>
              <a:rPr lang="de-DE" dirty="0" err="1"/>
              <a:t>the</a:t>
            </a:r>
            <a:r>
              <a:rPr lang="de-DE" dirty="0"/>
              <a:t> </a:t>
            </a:r>
            <a:r>
              <a:rPr lang="de-DE" dirty="0" err="1"/>
              <a:t>file</a:t>
            </a:r>
            <a:r>
              <a:rPr lang="de-DE" dirty="0"/>
              <a:t> </a:t>
            </a:r>
            <a:r>
              <a:rPr lang="de-DE" dirty="0" err="1"/>
              <a:t>formats</a:t>
            </a:r>
            <a:endParaRPr lang="de-DE" dirty="0"/>
          </a:p>
          <a:p>
            <a:r>
              <a:rPr lang="de-DE" dirty="0"/>
              <a:t>Environment </a:t>
            </a:r>
            <a:r>
              <a:rPr lang="de-DE" dirty="0" err="1"/>
              <a:t>includes</a:t>
            </a:r>
            <a:r>
              <a:rPr lang="de-DE" dirty="0"/>
              <a:t> </a:t>
            </a:r>
            <a:r>
              <a:rPr lang="de-DE" dirty="0" err="1"/>
              <a:t>hardware</a:t>
            </a:r>
            <a:r>
              <a:rPr lang="de-DE" dirty="0"/>
              <a:t>, </a:t>
            </a:r>
            <a:r>
              <a:rPr lang="de-DE" dirty="0" err="1"/>
              <a:t>operating</a:t>
            </a:r>
            <a:r>
              <a:rPr lang="de-DE" dirty="0"/>
              <a:t> </a:t>
            </a:r>
            <a:r>
              <a:rPr lang="de-DE" dirty="0" err="1"/>
              <a:t>systems</a:t>
            </a:r>
            <a:r>
              <a:rPr lang="de-DE" dirty="0"/>
              <a:t>, </a:t>
            </a:r>
            <a:r>
              <a:rPr lang="de-DE" dirty="0" err="1"/>
              <a:t>applications</a:t>
            </a:r>
            <a:r>
              <a:rPr lang="de-DE" dirty="0"/>
              <a:t>, </a:t>
            </a:r>
            <a:r>
              <a:rPr lang="de-DE" dirty="0" err="1"/>
              <a:t>tools</a:t>
            </a:r>
            <a:r>
              <a:rPr lang="de-DE" dirty="0"/>
              <a:t> </a:t>
            </a:r>
            <a:r>
              <a:rPr lang="de-DE" dirty="0" err="1"/>
              <a:t>and</a:t>
            </a:r>
            <a:r>
              <a:rPr lang="de-DE" dirty="0"/>
              <a:t> </a:t>
            </a:r>
            <a:r>
              <a:rPr lang="de-DE" dirty="0" err="1" smtClean="0"/>
              <a:t>formats</a:t>
            </a:r>
            <a:endParaRPr lang="de-DE" dirty="0" smtClean="0"/>
          </a:p>
          <a:p>
            <a:endParaRPr lang="de-DE" dirty="0" smtClean="0"/>
          </a:p>
          <a:p>
            <a:pPr marL="0" indent="0" algn="ctr">
              <a:buNone/>
            </a:pPr>
            <a:r>
              <a:rPr lang="de-DE" dirty="0" smtClean="0"/>
              <a:t>Data </a:t>
            </a:r>
            <a:r>
              <a:rPr lang="de-DE" dirty="0" err="1"/>
              <a:t>migration</a:t>
            </a:r>
            <a:r>
              <a:rPr lang="de-DE" dirty="0"/>
              <a:t> </a:t>
            </a:r>
            <a:r>
              <a:rPr lang="de-DE" dirty="0">
                <a:sym typeface="Wingdings" pitchFamily="2" charset="2"/>
              </a:rPr>
              <a:t> Software </a:t>
            </a:r>
            <a:r>
              <a:rPr lang="de-DE" dirty="0" err="1" smtClean="0">
                <a:sym typeface="Wingdings" pitchFamily="2" charset="2"/>
              </a:rPr>
              <a:t>migration</a:t>
            </a:r>
            <a:endParaRPr lang="de-DE" dirty="0" smtClean="0">
              <a:sym typeface="Wingdings" pitchFamily="2" charset="2"/>
            </a:endParaRPr>
          </a:p>
          <a:p>
            <a:pPr marL="0" indent="0" algn="ctr">
              <a:buNone/>
            </a:pPr>
            <a:endParaRPr lang="de-DE" dirty="0" smtClean="0">
              <a:sym typeface="Wingdings" pitchFamily="2" charset="2"/>
            </a:endParaRPr>
          </a:p>
          <a:p>
            <a:r>
              <a:rPr lang="de-DE" dirty="0" err="1" smtClean="0"/>
              <a:t>Covered</a:t>
            </a:r>
            <a:r>
              <a:rPr lang="de-DE" dirty="0" smtClean="0"/>
              <a:t> </a:t>
            </a:r>
            <a:r>
              <a:rPr lang="de-DE" dirty="0" err="1" smtClean="0"/>
              <a:t>by</a:t>
            </a:r>
            <a:r>
              <a:rPr lang="de-DE" dirty="0" smtClean="0"/>
              <a:t> different </a:t>
            </a:r>
            <a:r>
              <a:rPr lang="de-DE" dirty="0" err="1" smtClean="0"/>
              <a:t>directives</a:t>
            </a:r>
            <a:endParaRPr lang="de-DE" dirty="0" smtClean="0"/>
          </a:p>
          <a:p>
            <a:pPr lvl="1"/>
            <a:r>
              <a:rPr lang="de-AT" dirty="0" smtClean="0"/>
              <a:t>Information Society vs. Computer Program </a:t>
            </a:r>
            <a:r>
              <a:rPr lang="de-AT" dirty="0" err="1" smtClean="0"/>
              <a:t>Directive</a:t>
            </a:r>
            <a:endParaRPr lang="de-DE" dirty="0" smtClean="0"/>
          </a:p>
          <a:p>
            <a:pPr marL="0" indent="0" algn="ctr">
              <a:buNone/>
            </a:pPr>
            <a:endParaRPr lang="de-DE"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42</a:t>
            </a:fld>
            <a:endParaRPr lang="en-GB" dirty="0"/>
          </a:p>
        </p:txBody>
      </p:sp>
    </p:spTree>
    <p:extLst>
      <p:ext uri="{BB962C8B-B14F-4D97-AF65-F5344CB8AC3E}">
        <p14:creationId xmlns:p14="http://schemas.microsoft.com/office/powerpoint/2010/main" xmlns="" val="275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Software Migration</a:t>
            </a:r>
            <a:endParaRPr lang="en-GB" sz="3200" dirty="0"/>
          </a:p>
        </p:txBody>
      </p:sp>
      <p:sp>
        <p:nvSpPr>
          <p:cNvPr id="3" name="Content Placeholder 2"/>
          <p:cNvSpPr>
            <a:spLocks noGrp="1"/>
          </p:cNvSpPr>
          <p:nvPr>
            <p:ph idx="1"/>
          </p:nvPr>
        </p:nvSpPr>
        <p:spPr/>
        <p:txBody>
          <a:bodyPr/>
          <a:lstStyle/>
          <a:p>
            <a:pPr marL="0" indent="0">
              <a:buNone/>
            </a:pPr>
            <a:r>
              <a:rPr lang="de-DE" dirty="0" err="1"/>
              <a:t>Process</a:t>
            </a:r>
            <a:r>
              <a:rPr lang="de-DE" dirty="0"/>
              <a:t> </a:t>
            </a:r>
            <a:r>
              <a:rPr lang="de-DE" dirty="0" err="1"/>
              <a:t>of</a:t>
            </a:r>
            <a:r>
              <a:rPr lang="de-DE" dirty="0"/>
              <a:t> </a:t>
            </a:r>
            <a:r>
              <a:rPr lang="de-DE" dirty="0" err="1"/>
              <a:t>moving</a:t>
            </a:r>
            <a:r>
              <a:rPr lang="de-DE" dirty="0"/>
              <a:t> </a:t>
            </a:r>
            <a:r>
              <a:rPr lang="de-DE" dirty="0" err="1"/>
              <a:t>one</a:t>
            </a:r>
            <a:r>
              <a:rPr lang="de-DE" dirty="0"/>
              <a:t> </a:t>
            </a:r>
            <a:r>
              <a:rPr lang="de-DE" dirty="0" err="1"/>
              <a:t>software</a:t>
            </a:r>
            <a:r>
              <a:rPr lang="de-DE" dirty="0"/>
              <a:t> </a:t>
            </a:r>
            <a:r>
              <a:rPr lang="de-DE" dirty="0" err="1"/>
              <a:t>system</a:t>
            </a:r>
            <a:r>
              <a:rPr lang="de-DE" dirty="0"/>
              <a:t> </a:t>
            </a:r>
            <a:r>
              <a:rPr lang="de-DE" dirty="0" err="1"/>
              <a:t>from</a:t>
            </a:r>
            <a:r>
              <a:rPr lang="de-DE" dirty="0"/>
              <a:t> a </a:t>
            </a:r>
            <a:r>
              <a:rPr lang="de-DE" dirty="0" err="1"/>
              <a:t>given</a:t>
            </a:r>
            <a:r>
              <a:rPr lang="de-DE" dirty="0"/>
              <a:t> </a:t>
            </a:r>
            <a:r>
              <a:rPr lang="de-DE" dirty="0" err="1"/>
              <a:t>environment</a:t>
            </a:r>
            <a:r>
              <a:rPr lang="de-DE" dirty="0"/>
              <a:t> </a:t>
            </a:r>
            <a:r>
              <a:rPr lang="de-DE" dirty="0" err="1"/>
              <a:t>into</a:t>
            </a:r>
            <a:r>
              <a:rPr lang="de-DE" dirty="0"/>
              <a:t> a </a:t>
            </a:r>
            <a:r>
              <a:rPr lang="de-DE" dirty="0" err="1"/>
              <a:t>new</a:t>
            </a:r>
            <a:r>
              <a:rPr lang="de-DE" dirty="0"/>
              <a:t> </a:t>
            </a:r>
            <a:r>
              <a:rPr lang="de-DE" dirty="0" err="1"/>
              <a:t>one</a:t>
            </a:r>
            <a:r>
              <a:rPr lang="de-DE" dirty="0"/>
              <a:t>, </a:t>
            </a:r>
            <a:r>
              <a:rPr lang="de-DE" dirty="0" err="1"/>
              <a:t>without</a:t>
            </a:r>
            <a:r>
              <a:rPr lang="de-DE" dirty="0"/>
              <a:t> </a:t>
            </a:r>
            <a:r>
              <a:rPr lang="de-DE" dirty="0" err="1"/>
              <a:t>changing</a:t>
            </a:r>
            <a:r>
              <a:rPr lang="de-DE" dirty="0"/>
              <a:t> </a:t>
            </a:r>
            <a:r>
              <a:rPr lang="de-DE" dirty="0" err="1"/>
              <a:t>the</a:t>
            </a:r>
            <a:r>
              <a:rPr lang="de-DE" dirty="0"/>
              <a:t> </a:t>
            </a:r>
            <a:r>
              <a:rPr lang="de-DE" dirty="0" err="1"/>
              <a:t>functional</a:t>
            </a:r>
            <a:r>
              <a:rPr lang="de-DE" dirty="0"/>
              <a:t> </a:t>
            </a:r>
            <a:r>
              <a:rPr lang="de-DE" dirty="0" err="1"/>
              <a:t>properties</a:t>
            </a:r>
            <a:endParaRPr lang="de-DE"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43</a:t>
            </a:fld>
            <a:endParaRPr lang="en-GB" dirty="0"/>
          </a:p>
        </p:txBody>
      </p:sp>
      <p:sp>
        <p:nvSpPr>
          <p:cNvPr id="11" name="Textfeld 10"/>
          <p:cNvSpPr txBox="1"/>
          <p:nvPr/>
        </p:nvSpPr>
        <p:spPr>
          <a:xfrm>
            <a:off x="467544" y="3356992"/>
            <a:ext cx="8208912" cy="1200329"/>
          </a:xfrm>
          <a:prstGeom prst="rect">
            <a:avLst/>
          </a:prstGeom>
          <a:noFill/>
        </p:spPr>
        <p:txBody>
          <a:bodyPr wrap="square" rtlCol="0">
            <a:spAutoFit/>
          </a:bodyPr>
          <a:lstStyle/>
          <a:p>
            <a:pPr marL="342900" indent="-342900">
              <a:buFont typeface="Wingdings"/>
              <a:buChar char="à"/>
            </a:pPr>
            <a:r>
              <a:rPr lang="de-DE" sz="2400" dirty="0" smtClean="0">
                <a:sym typeface="Wingdings" pitchFamily="2" charset="2"/>
              </a:rPr>
              <a:t>Alteration in </a:t>
            </a:r>
            <a:r>
              <a:rPr lang="de-DE" sz="2400" dirty="0" err="1" smtClean="0">
                <a:sym typeface="Wingdings" pitchFamily="2" charset="2"/>
              </a:rPr>
              <a:t>the</a:t>
            </a:r>
            <a:r>
              <a:rPr lang="de-DE" sz="2400" dirty="0" smtClean="0">
                <a:sym typeface="Wingdings" pitchFamily="2" charset="2"/>
              </a:rPr>
              <a:t> sense </a:t>
            </a:r>
            <a:r>
              <a:rPr lang="de-DE" sz="2400" dirty="0" err="1" smtClean="0">
                <a:sym typeface="Wingdings" pitchFamily="2" charset="2"/>
              </a:rPr>
              <a:t>of</a:t>
            </a:r>
            <a:r>
              <a:rPr lang="de-DE" sz="2400" dirty="0" smtClean="0">
                <a:sym typeface="Wingdings" pitchFamily="2" charset="2"/>
              </a:rPr>
              <a:t> </a:t>
            </a:r>
            <a:r>
              <a:rPr lang="de-DE" sz="2400" dirty="0" err="1" smtClean="0">
                <a:sym typeface="Wingdings" pitchFamily="2" charset="2"/>
              </a:rPr>
              <a:t>the</a:t>
            </a:r>
            <a:r>
              <a:rPr lang="de-DE" sz="2400" dirty="0" smtClean="0">
                <a:sym typeface="Wingdings" pitchFamily="2" charset="2"/>
              </a:rPr>
              <a:t> Computer </a:t>
            </a:r>
            <a:r>
              <a:rPr lang="de-DE" sz="2400" dirty="0" err="1" smtClean="0">
                <a:sym typeface="Wingdings" pitchFamily="2" charset="2"/>
              </a:rPr>
              <a:t>Program</a:t>
            </a:r>
            <a:r>
              <a:rPr lang="de-DE" sz="2400" dirty="0" smtClean="0">
                <a:sym typeface="Wingdings" pitchFamily="2" charset="2"/>
              </a:rPr>
              <a:t> </a:t>
            </a:r>
            <a:r>
              <a:rPr lang="de-DE" sz="2400" dirty="0" err="1" smtClean="0">
                <a:sym typeface="Wingdings" pitchFamily="2" charset="2"/>
              </a:rPr>
              <a:t>Directive</a:t>
            </a:r>
            <a:endParaRPr lang="de-DE" sz="2400" dirty="0" smtClean="0">
              <a:sym typeface="Wingdings" pitchFamily="2" charset="2"/>
            </a:endParaRPr>
          </a:p>
          <a:p>
            <a:endParaRPr lang="de-DE" sz="2400" dirty="0" smtClean="0">
              <a:sym typeface="Wingdings" pitchFamily="2" charset="2"/>
            </a:endParaRPr>
          </a:p>
          <a:p>
            <a:pPr marL="342900" indent="-342900">
              <a:buFont typeface="Wingdings"/>
              <a:buChar char="à"/>
            </a:pPr>
            <a:r>
              <a:rPr lang="de-DE" sz="2400" b="1" dirty="0" err="1" smtClean="0">
                <a:solidFill>
                  <a:srgbClr val="FF0000"/>
                </a:solidFill>
                <a:sym typeface="Wingdings" pitchFamily="2" charset="2"/>
              </a:rPr>
              <a:t>Infringement</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of</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the</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rightholders</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exclusive</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right</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of</a:t>
            </a:r>
            <a:r>
              <a:rPr lang="de-DE" sz="2400" b="1" dirty="0" smtClean="0">
                <a:solidFill>
                  <a:srgbClr val="FF0000"/>
                </a:solidFill>
                <a:sym typeface="Wingdings" pitchFamily="2" charset="2"/>
              </a:rPr>
              <a:t> </a:t>
            </a:r>
            <a:r>
              <a:rPr lang="de-DE" sz="2400" b="1" dirty="0" err="1" smtClean="0">
                <a:solidFill>
                  <a:srgbClr val="FF0000"/>
                </a:solidFill>
                <a:sym typeface="Wingdings" pitchFamily="2" charset="2"/>
              </a:rPr>
              <a:t>adaption</a:t>
            </a:r>
            <a:endParaRPr lang="de-DE" sz="2400" b="1" dirty="0">
              <a:solidFill>
                <a:srgbClr val="FF0000"/>
              </a:solidFill>
            </a:endParaRPr>
          </a:p>
        </p:txBody>
      </p:sp>
    </p:spTree>
    <p:extLst>
      <p:ext uri="{BB962C8B-B14F-4D97-AF65-F5344CB8AC3E}">
        <p14:creationId xmlns:p14="http://schemas.microsoft.com/office/powerpoint/2010/main" xmlns="" val="275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Emulation (1)</a:t>
            </a:r>
            <a:endParaRPr lang="en-GB" sz="3200" dirty="0"/>
          </a:p>
        </p:txBody>
      </p:sp>
      <p:sp>
        <p:nvSpPr>
          <p:cNvPr id="3" name="Content Placeholder 2"/>
          <p:cNvSpPr>
            <a:spLocks noGrp="1"/>
          </p:cNvSpPr>
          <p:nvPr>
            <p:ph idx="1"/>
          </p:nvPr>
        </p:nvSpPr>
        <p:spPr/>
        <p:txBody>
          <a:bodyPr/>
          <a:lstStyle/>
          <a:p>
            <a:pPr marL="0" indent="0">
              <a:buNone/>
            </a:pPr>
            <a:r>
              <a:rPr lang="de-DE" dirty="0" err="1"/>
              <a:t>Preservation</a:t>
            </a:r>
            <a:r>
              <a:rPr lang="de-DE" dirty="0"/>
              <a:t> </a:t>
            </a:r>
            <a:r>
              <a:rPr lang="de-DE" dirty="0" err="1"/>
              <a:t>of</a:t>
            </a:r>
            <a:r>
              <a:rPr lang="de-DE" dirty="0"/>
              <a:t> </a:t>
            </a:r>
            <a:r>
              <a:rPr lang="de-DE" dirty="0" err="1"/>
              <a:t>unmodified</a:t>
            </a:r>
            <a:r>
              <a:rPr lang="de-DE" dirty="0"/>
              <a:t> </a:t>
            </a:r>
            <a:r>
              <a:rPr lang="de-DE" dirty="0" err="1"/>
              <a:t>source</a:t>
            </a:r>
            <a:r>
              <a:rPr lang="de-DE" dirty="0"/>
              <a:t> </a:t>
            </a:r>
            <a:r>
              <a:rPr lang="de-DE" dirty="0" err="1"/>
              <a:t>data</a:t>
            </a:r>
            <a:r>
              <a:rPr lang="de-DE" dirty="0"/>
              <a:t> </a:t>
            </a:r>
            <a:r>
              <a:rPr lang="de-DE" dirty="0" err="1"/>
              <a:t>and</a:t>
            </a:r>
            <a:r>
              <a:rPr lang="de-DE" dirty="0"/>
              <a:t> </a:t>
            </a:r>
            <a:r>
              <a:rPr lang="de-DE" dirty="0" err="1"/>
              <a:t>emulation</a:t>
            </a:r>
            <a:r>
              <a:rPr lang="de-DE" dirty="0"/>
              <a:t> </a:t>
            </a:r>
            <a:r>
              <a:rPr lang="de-DE" dirty="0" err="1"/>
              <a:t>of</a:t>
            </a:r>
            <a:r>
              <a:rPr lang="de-DE" dirty="0"/>
              <a:t> a </a:t>
            </a:r>
            <a:r>
              <a:rPr lang="de-DE" dirty="0" err="1"/>
              <a:t>compatible</a:t>
            </a:r>
            <a:r>
              <a:rPr lang="de-DE" dirty="0"/>
              <a:t> </a:t>
            </a:r>
            <a:r>
              <a:rPr lang="de-DE" dirty="0" err="1"/>
              <a:t>environment</a:t>
            </a:r>
            <a:r>
              <a:rPr lang="de-DE" dirty="0"/>
              <a:t> </a:t>
            </a:r>
            <a:r>
              <a:rPr lang="de-DE" dirty="0" err="1"/>
              <a:t>around</a:t>
            </a:r>
            <a:r>
              <a:rPr lang="de-DE" dirty="0"/>
              <a:t> </a:t>
            </a:r>
            <a:r>
              <a:rPr lang="de-DE" dirty="0" err="1"/>
              <a:t>the</a:t>
            </a:r>
            <a:r>
              <a:rPr lang="de-DE" dirty="0"/>
              <a:t> </a:t>
            </a:r>
            <a:r>
              <a:rPr lang="de-DE" dirty="0" err="1"/>
              <a:t>preserved</a:t>
            </a:r>
            <a:r>
              <a:rPr lang="de-DE" dirty="0"/>
              <a:t> </a:t>
            </a:r>
            <a:r>
              <a:rPr lang="de-DE" dirty="0" err="1"/>
              <a:t>data</a:t>
            </a:r>
            <a:endParaRPr lang="de-DE" dirty="0"/>
          </a:p>
          <a:p>
            <a:pPr>
              <a:buFont typeface="Wingdings"/>
              <a:buChar char="à"/>
            </a:pPr>
            <a:r>
              <a:rPr lang="de-DE" dirty="0">
                <a:sym typeface="Wingdings" pitchFamily="2" charset="2"/>
              </a:rPr>
              <a:t>(Re)</a:t>
            </a:r>
            <a:r>
              <a:rPr lang="de-DE" dirty="0" err="1">
                <a:sym typeface="Wingdings" pitchFamily="2" charset="2"/>
              </a:rPr>
              <a:t>creation</a:t>
            </a:r>
            <a:r>
              <a:rPr lang="de-DE" dirty="0">
                <a:sym typeface="Wingdings" pitchFamily="2" charset="2"/>
              </a:rPr>
              <a:t> </a:t>
            </a:r>
            <a:r>
              <a:rPr lang="de-DE" dirty="0" err="1">
                <a:sym typeface="Wingdings" pitchFamily="2" charset="2"/>
              </a:rPr>
              <a:t>of</a:t>
            </a:r>
            <a:r>
              <a:rPr lang="de-DE" dirty="0">
                <a:sym typeface="Wingdings" pitchFamily="2" charset="2"/>
              </a:rPr>
              <a:t> </a:t>
            </a:r>
            <a:r>
              <a:rPr lang="de-DE" dirty="0" err="1">
                <a:sym typeface="Wingdings" pitchFamily="2" charset="2"/>
              </a:rPr>
              <a:t>the</a:t>
            </a:r>
            <a:r>
              <a:rPr lang="de-DE" dirty="0">
                <a:sym typeface="Wingdings" pitchFamily="2" charset="2"/>
              </a:rPr>
              <a:t> </a:t>
            </a:r>
            <a:r>
              <a:rPr lang="de-DE" dirty="0" err="1">
                <a:sym typeface="Wingdings" pitchFamily="2" charset="2"/>
              </a:rPr>
              <a:t>environment</a:t>
            </a:r>
            <a:r>
              <a:rPr lang="de-DE" dirty="0">
                <a:sym typeface="Wingdings" pitchFamily="2" charset="2"/>
              </a:rPr>
              <a:t> in </a:t>
            </a:r>
            <a:r>
              <a:rPr lang="de-DE" dirty="0" err="1">
                <a:sym typeface="Wingdings" pitchFamily="2" charset="2"/>
              </a:rPr>
              <a:t>which</a:t>
            </a:r>
            <a:r>
              <a:rPr lang="de-DE" dirty="0">
                <a:sym typeface="Wingdings" pitchFamily="2" charset="2"/>
              </a:rPr>
              <a:t> </a:t>
            </a:r>
            <a:r>
              <a:rPr lang="de-DE" dirty="0" err="1">
                <a:sym typeface="Wingdings" pitchFamily="2" charset="2"/>
              </a:rPr>
              <a:t>the</a:t>
            </a:r>
            <a:r>
              <a:rPr lang="de-DE" dirty="0">
                <a:sym typeface="Wingdings" pitchFamily="2" charset="2"/>
              </a:rPr>
              <a:t> digital </a:t>
            </a:r>
            <a:r>
              <a:rPr lang="de-DE" dirty="0" err="1">
                <a:sym typeface="Wingdings" pitchFamily="2" charset="2"/>
              </a:rPr>
              <a:t>object</a:t>
            </a:r>
            <a:r>
              <a:rPr lang="de-DE" dirty="0">
                <a:sym typeface="Wingdings" pitchFamily="2" charset="2"/>
              </a:rPr>
              <a:t> was </a:t>
            </a:r>
            <a:r>
              <a:rPr lang="de-DE" dirty="0" err="1">
                <a:sym typeface="Wingdings" pitchFamily="2" charset="2"/>
              </a:rPr>
              <a:t>originally</a:t>
            </a:r>
            <a:r>
              <a:rPr lang="de-DE" dirty="0">
                <a:sym typeface="Wingdings" pitchFamily="2" charset="2"/>
              </a:rPr>
              <a:t> </a:t>
            </a:r>
            <a:r>
              <a:rPr lang="de-DE" dirty="0" err="1">
                <a:sym typeface="Wingdings" pitchFamily="2" charset="2"/>
              </a:rPr>
              <a:t>created</a:t>
            </a:r>
            <a:endParaRPr lang="de-DE" dirty="0">
              <a:sym typeface="Wingdings" pitchFamily="2" charset="2"/>
            </a:endParaRPr>
          </a:p>
          <a:p>
            <a:pPr marL="0" indent="0">
              <a:buNone/>
            </a:pPr>
            <a:endParaRPr lang="de-DE" dirty="0">
              <a:sym typeface="Wingdings" pitchFamily="2" charset="2"/>
            </a:endParaRPr>
          </a:p>
          <a:p>
            <a:pPr marL="0" indent="0">
              <a:buNone/>
            </a:pPr>
            <a:endParaRPr lang="en-GB"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44</a:t>
            </a:fld>
            <a:endParaRPr lang="en-GB" dirty="0"/>
          </a:p>
        </p:txBody>
      </p:sp>
      <p:sp>
        <p:nvSpPr>
          <p:cNvPr id="9" name="Textfeld 8"/>
          <p:cNvSpPr txBox="1"/>
          <p:nvPr/>
        </p:nvSpPr>
        <p:spPr>
          <a:xfrm>
            <a:off x="461260" y="4509120"/>
            <a:ext cx="8208912" cy="1077218"/>
          </a:xfrm>
          <a:prstGeom prst="rect">
            <a:avLst/>
          </a:prstGeom>
          <a:noFill/>
        </p:spPr>
        <p:txBody>
          <a:bodyPr wrap="square" rtlCol="0">
            <a:spAutoFit/>
          </a:bodyPr>
          <a:lstStyle/>
          <a:p>
            <a:pPr lvl="0" algn="ctr">
              <a:spcBef>
                <a:spcPct val="20000"/>
              </a:spcBef>
            </a:pPr>
            <a:r>
              <a:rPr lang="de-DE" sz="3200" dirty="0" err="1">
                <a:solidFill>
                  <a:prstClr val="black"/>
                </a:solidFill>
                <a:sym typeface="Wingdings" pitchFamily="2" charset="2"/>
              </a:rPr>
              <a:t>How</a:t>
            </a:r>
            <a:r>
              <a:rPr lang="de-DE" sz="3200" dirty="0">
                <a:solidFill>
                  <a:prstClr val="black"/>
                </a:solidFill>
                <a:sym typeface="Wingdings" pitchFamily="2" charset="2"/>
              </a:rPr>
              <a:t> </a:t>
            </a:r>
            <a:r>
              <a:rPr lang="de-DE" sz="3200" dirty="0" err="1">
                <a:solidFill>
                  <a:prstClr val="black"/>
                </a:solidFill>
                <a:sym typeface="Wingdings" pitchFamily="2" charset="2"/>
              </a:rPr>
              <a:t>has</a:t>
            </a:r>
            <a:r>
              <a:rPr lang="de-DE" sz="3200" dirty="0">
                <a:solidFill>
                  <a:prstClr val="black"/>
                </a:solidFill>
                <a:sym typeface="Wingdings" pitchFamily="2" charset="2"/>
              </a:rPr>
              <a:t> </a:t>
            </a:r>
            <a:r>
              <a:rPr lang="de-DE" sz="3200" dirty="0" err="1">
                <a:solidFill>
                  <a:prstClr val="black"/>
                </a:solidFill>
                <a:sym typeface="Wingdings" pitchFamily="2" charset="2"/>
              </a:rPr>
              <a:t>the</a:t>
            </a:r>
            <a:r>
              <a:rPr lang="de-DE" sz="3200" dirty="0">
                <a:solidFill>
                  <a:prstClr val="black"/>
                </a:solidFill>
                <a:sym typeface="Wingdings" pitchFamily="2" charset="2"/>
              </a:rPr>
              <a:t> </a:t>
            </a:r>
            <a:r>
              <a:rPr lang="de-DE" sz="3200" dirty="0" err="1">
                <a:solidFill>
                  <a:prstClr val="black"/>
                </a:solidFill>
                <a:sym typeface="Wingdings" pitchFamily="2" charset="2"/>
              </a:rPr>
              <a:t>process</a:t>
            </a:r>
            <a:r>
              <a:rPr lang="de-DE" sz="3200" dirty="0">
                <a:solidFill>
                  <a:prstClr val="black"/>
                </a:solidFill>
                <a:sym typeface="Wingdings" pitchFamily="2" charset="2"/>
              </a:rPr>
              <a:t> </a:t>
            </a:r>
            <a:r>
              <a:rPr lang="de-DE" sz="3200" dirty="0" err="1">
                <a:solidFill>
                  <a:prstClr val="black"/>
                </a:solidFill>
                <a:sym typeface="Wingdings" pitchFamily="2" charset="2"/>
              </a:rPr>
              <a:t>of</a:t>
            </a:r>
            <a:r>
              <a:rPr lang="de-DE" sz="3200" dirty="0">
                <a:solidFill>
                  <a:prstClr val="black"/>
                </a:solidFill>
                <a:sym typeface="Wingdings" pitchFamily="2" charset="2"/>
              </a:rPr>
              <a:t> </a:t>
            </a:r>
            <a:r>
              <a:rPr lang="de-DE" sz="3200" dirty="0" err="1">
                <a:solidFill>
                  <a:prstClr val="black"/>
                </a:solidFill>
                <a:sym typeface="Wingdings" pitchFamily="2" charset="2"/>
              </a:rPr>
              <a:t>emulation</a:t>
            </a:r>
            <a:r>
              <a:rPr lang="de-DE" sz="3200" dirty="0">
                <a:solidFill>
                  <a:prstClr val="black"/>
                </a:solidFill>
                <a:sym typeface="Wingdings" pitchFamily="2" charset="2"/>
              </a:rPr>
              <a:t> </a:t>
            </a:r>
            <a:r>
              <a:rPr lang="de-DE" sz="3200" dirty="0" err="1">
                <a:solidFill>
                  <a:prstClr val="black"/>
                </a:solidFill>
                <a:sym typeface="Wingdings" pitchFamily="2" charset="2"/>
              </a:rPr>
              <a:t>to</a:t>
            </a:r>
            <a:r>
              <a:rPr lang="de-DE" sz="3200" dirty="0">
                <a:solidFill>
                  <a:prstClr val="black"/>
                </a:solidFill>
                <a:sym typeface="Wingdings" pitchFamily="2" charset="2"/>
              </a:rPr>
              <a:t> </a:t>
            </a:r>
            <a:r>
              <a:rPr lang="de-DE" sz="3200" dirty="0" err="1">
                <a:solidFill>
                  <a:prstClr val="black"/>
                </a:solidFill>
                <a:sym typeface="Wingdings" pitchFamily="2" charset="2"/>
              </a:rPr>
              <a:t>be</a:t>
            </a:r>
            <a:r>
              <a:rPr lang="de-DE" sz="3200" dirty="0">
                <a:solidFill>
                  <a:prstClr val="black"/>
                </a:solidFill>
                <a:sym typeface="Wingdings" pitchFamily="2" charset="2"/>
              </a:rPr>
              <a:t> </a:t>
            </a:r>
            <a:r>
              <a:rPr lang="de-DE" sz="3200" dirty="0" err="1">
                <a:solidFill>
                  <a:prstClr val="black"/>
                </a:solidFill>
                <a:sym typeface="Wingdings" pitchFamily="2" charset="2"/>
              </a:rPr>
              <a:t>qualified</a:t>
            </a:r>
            <a:r>
              <a:rPr lang="de-DE" sz="3200" dirty="0">
                <a:solidFill>
                  <a:prstClr val="black"/>
                </a:solidFill>
                <a:sym typeface="Wingdings" pitchFamily="2" charset="2"/>
              </a:rPr>
              <a:t> </a:t>
            </a:r>
            <a:r>
              <a:rPr lang="de-DE" sz="3200" dirty="0" err="1">
                <a:solidFill>
                  <a:prstClr val="black"/>
                </a:solidFill>
                <a:sym typeface="Wingdings" pitchFamily="2" charset="2"/>
              </a:rPr>
              <a:t>with</a:t>
            </a:r>
            <a:r>
              <a:rPr lang="de-DE" sz="3200" dirty="0">
                <a:solidFill>
                  <a:prstClr val="black"/>
                </a:solidFill>
                <a:sym typeface="Wingdings" pitchFamily="2" charset="2"/>
              </a:rPr>
              <a:t> </a:t>
            </a:r>
            <a:r>
              <a:rPr lang="de-DE" sz="3200" dirty="0" err="1">
                <a:solidFill>
                  <a:prstClr val="black"/>
                </a:solidFill>
                <a:sym typeface="Wingdings" pitchFamily="2" charset="2"/>
              </a:rPr>
              <a:t>regard</a:t>
            </a:r>
            <a:r>
              <a:rPr lang="de-DE" sz="3200" dirty="0">
                <a:solidFill>
                  <a:prstClr val="black"/>
                </a:solidFill>
                <a:sym typeface="Wingdings" pitchFamily="2" charset="2"/>
              </a:rPr>
              <a:t> </a:t>
            </a:r>
            <a:r>
              <a:rPr lang="de-DE" sz="3200" dirty="0" err="1">
                <a:solidFill>
                  <a:prstClr val="black"/>
                </a:solidFill>
                <a:sym typeface="Wingdings" pitchFamily="2" charset="2"/>
              </a:rPr>
              <a:t>to</a:t>
            </a:r>
            <a:r>
              <a:rPr lang="de-DE" sz="3200" dirty="0">
                <a:solidFill>
                  <a:prstClr val="black"/>
                </a:solidFill>
                <a:sym typeface="Wingdings" pitchFamily="2" charset="2"/>
              </a:rPr>
              <a:t> </a:t>
            </a:r>
            <a:r>
              <a:rPr lang="de-DE" sz="3200" dirty="0" err="1">
                <a:solidFill>
                  <a:prstClr val="black"/>
                </a:solidFill>
                <a:sym typeface="Wingdings" pitchFamily="2" charset="2"/>
              </a:rPr>
              <a:t>copyright</a:t>
            </a:r>
            <a:r>
              <a:rPr lang="de-DE" sz="3200" dirty="0">
                <a:solidFill>
                  <a:prstClr val="black"/>
                </a:solidFill>
                <a:sym typeface="Wingdings" pitchFamily="2" charset="2"/>
              </a:rPr>
              <a:t> </a:t>
            </a:r>
            <a:r>
              <a:rPr lang="de-DE" sz="3200" dirty="0" err="1">
                <a:solidFill>
                  <a:prstClr val="black"/>
                </a:solidFill>
                <a:sym typeface="Wingdings" pitchFamily="2" charset="2"/>
              </a:rPr>
              <a:t>law</a:t>
            </a:r>
            <a:r>
              <a:rPr lang="de-DE" sz="3200" dirty="0">
                <a:solidFill>
                  <a:prstClr val="black"/>
                </a:solidFill>
                <a:sym typeface="Wingdings" pitchFamily="2" charset="2"/>
              </a:rPr>
              <a:t>? </a:t>
            </a:r>
            <a:endParaRPr lang="de-DE" sz="3200" dirty="0">
              <a:solidFill>
                <a:prstClr val="black"/>
              </a:solidFill>
            </a:endParaRPr>
          </a:p>
        </p:txBody>
      </p:sp>
    </p:spTree>
    <p:extLst>
      <p:ext uri="{BB962C8B-B14F-4D97-AF65-F5344CB8AC3E}">
        <p14:creationId xmlns:p14="http://schemas.microsoft.com/office/powerpoint/2010/main" xmlns="" val="275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a:t>Emulation (2)</a:t>
            </a:r>
            <a:endParaRPr lang="en-GB" sz="3200" dirty="0"/>
          </a:p>
        </p:txBody>
      </p:sp>
      <p:sp>
        <p:nvSpPr>
          <p:cNvPr id="3" name="Content Placeholder 2"/>
          <p:cNvSpPr>
            <a:spLocks noGrp="1"/>
          </p:cNvSpPr>
          <p:nvPr>
            <p:ph idx="1"/>
          </p:nvPr>
        </p:nvSpPr>
        <p:spPr/>
        <p:txBody>
          <a:bodyPr>
            <a:normAutofit fontScale="92500" lnSpcReduction="20000"/>
          </a:bodyPr>
          <a:lstStyle/>
          <a:p>
            <a:r>
              <a:rPr lang="de-DE" dirty="0"/>
              <a:t>Emulation </a:t>
            </a:r>
            <a:r>
              <a:rPr lang="de-DE" dirty="0" err="1"/>
              <a:t>of</a:t>
            </a:r>
            <a:r>
              <a:rPr lang="de-DE" dirty="0"/>
              <a:t> </a:t>
            </a:r>
            <a:r>
              <a:rPr lang="de-DE" dirty="0" err="1"/>
              <a:t>protected</a:t>
            </a:r>
            <a:r>
              <a:rPr lang="de-DE" dirty="0"/>
              <a:t> </a:t>
            </a:r>
            <a:r>
              <a:rPr lang="de-DE" dirty="0" err="1"/>
              <a:t>software</a:t>
            </a:r>
            <a:r>
              <a:rPr lang="de-DE" dirty="0"/>
              <a:t> </a:t>
            </a:r>
            <a:r>
              <a:rPr lang="de-DE" dirty="0" err="1"/>
              <a:t>or</a:t>
            </a:r>
            <a:r>
              <a:rPr lang="de-DE" dirty="0"/>
              <a:t> </a:t>
            </a:r>
            <a:r>
              <a:rPr lang="de-DE" dirty="0" err="1"/>
              <a:t>hardware</a:t>
            </a:r>
            <a:r>
              <a:rPr lang="de-DE" dirty="0"/>
              <a:t>, </a:t>
            </a:r>
            <a:r>
              <a:rPr lang="de-DE" dirty="0" err="1"/>
              <a:t>if</a:t>
            </a:r>
            <a:r>
              <a:rPr lang="de-DE" dirty="0"/>
              <a:t> </a:t>
            </a:r>
            <a:r>
              <a:rPr lang="de-DE" dirty="0" err="1"/>
              <a:t>it</a:t>
            </a:r>
            <a:r>
              <a:rPr lang="de-DE" dirty="0"/>
              <a:t> </a:t>
            </a:r>
            <a:r>
              <a:rPr lang="de-DE" dirty="0" err="1"/>
              <a:t>is</a:t>
            </a:r>
            <a:r>
              <a:rPr lang="de-DE" dirty="0"/>
              <a:t> </a:t>
            </a:r>
            <a:r>
              <a:rPr lang="de-DE" dirty="0" err="1"/>
              <a:t>protected</a:t>
            </a:r>
            <a:r>
              <a:rPr lang="de-DE" dirty="0"/>
              <a:t> </a:t>
            </a:r>
            <a:r>
              <a:rPr lang="de-DE" dirty="0" err="1"/>
              <a:t>by</a:t>
            </a:r>
            <a:r>
              <a:rPr lang="de-DE" dirty="0"/>
              <a:t> </a:t>
            </a:r>
            <a:r>
              <a:rPr lang="de-DE" dirty="0" err="1"/>
              <a:t>copyrights</a:t>
            </a:r>
            <a:r>
              <a:rPr lang="de-DE" dirty="0"/>
              <a:t> </a:t>
            </a:r>
            <a:r>
              <a:rPr lang="de-DE" dirty="0" err="1"/>
              <a:t>or</a:t>
            </a:r>
            <a:r>
              <a:rPr lang="de-DE" dirty="0"/>
              <a:t> patent </a:t>
            </a:r>
            <a:r>
              <a:rPr lang="de-DE" dirty="0" err="1"/>
              <a:t>rights</a:t>
            </a:r>
            <a:r>
              <a:rPr lang="de-DE" dirty="0"/>
              <a:t> </a:t>
            </a:r>
            <a:r>
              <a:rPr lang="de-DE" dirty="0" err="1"/>
              <a:t>itself</a:t>
            </a:r>
            <a:endParaRPr lang="de-DE" dirty="0"/>
          </a:p>
          <a:p>
            <a:pPr>
              <a:buFont typeface="Wingdings"/>
              <a:buChar char="à"/>
            </a:pPr>
            <a:r>
              <a:rPr lang="de-DE" b="1" dirty="0" err="1">
                <a:solidFill>
                  <a:srgbClr val="FF0000"/>
                </a:solidFill>
                <a:sym typeface="Wingdings" pitchFamily="2" charset="2"/>
              </a:rPr>
              <a:t>Possible</a:t>
            </a:r>
            <a:r>
              <a:rPr lang="de-DE" b="1" dirty="0">
                <a:solidFill>
                  <a:srgbClr val="FF0000"/>
                </a:solidFill>
                <a:sym typeface="Wingdings" pitchFamily="2" charset="2"/>
              </a:rPr>
              <a:t> </a:t>
            </a:r>
            <a:r>
              <a:rPr lang="de-DE" b="1" dirty="0" err="1">
                <a:solidFill>
                  <a:srgbClr val="FF0000"/>
                </a:solidFill>
                <a:sym typeface="Wingdings" pitchFamily="2" charset="2"/>
              </a:rPr>
              <a:t>infringement</a:t>
            </a:r>
            <a:r>
              <a:rPr lang="de-DE" b="1" dirty="0">
                <a:solidFill>
                  <a:srgbClr val="FF0000"/>
                </a:solidFill>
                <a:sym typeface="Wingdings" pitchFamily="2" charset="2"/>
              </a:rPr>
              <a:t> </a:t>
            </a:r>
            <a:r>
              <a:rPr lang="de-DE" b="1" dirty="0" err="1">
                <a:solidFill>
                  <a:srgbClr val="FF0000"/>
                </a:solidFill>
                <a:sym typeface="Wingdings" pitchFamily="2" charset="2"/>
              </a:rPr>
              <a:t>of</a:t>
            </a:r>
            <a:r>
              <a:rPr lang="de-DE" b="1" dirty="0">
                <a:solidFill>
                  <a:srgbClr val="FF0000"/>
                </a:solidFill>
                <a:sym typeface="Wingdings" pitchFamily="2" charset="2"/>
              </a:rPr>
              <a:t> </a:t>
            </a:r>
            <a:r>
              <a:rPr lang="de-DE" b="1" dirty="0" err="1">
                <a:solidFill>
                  <a:srgbClr val="FF0000"/>
                </a:solidFill>
                <a:sym typeface="Wingdings" pitchFamily="2" charset="2"/>
              </a:rPr>
              <a:t>exclusive</a:t>
            </a:r>
            <a:r>
              <a:rPr lang="de-DE" b="1" dirty="0">
                <a:solidFill>
                  <a:srgbClr val="FF0000"/>
                </a:solidFill>
                <a:sym typeface="Wingdings" pitchFamily="2" charset="2"/>
              </a:rPr>
              <a:t> </a:t>
            </a:r>
            <a:r>
              <a:rPr lang="de-DE" b="1" dirty="0" err="1">
                <a:solidFill>
                  <a:srgbClr val="FF0000"/>
                </a:solidFill>
                <a:sym typeface="Wingdings" pitchFamily="2" charset="2"/>
              </a:rPr>
              <a:t>rights</a:t>
            </a:r>
            <a:r>
              <a:rPr lang="de-DE" b="1" dirty="0">
                <a:solidFill>
                  <a:srgbClr val="FF0000"/>
                </a:solidFill>
                <a:sym typeface="Wingdings" pitchFamily="2" charset="2"/>
              </a:rPr>
              <a:t> </a:t>
            </a:r>
            <a:r>
              <a:rPr lang="de-DE" b="1" dirty="0" err="1">
                <a:solidFill>
                  <a:srgbClr val="FF0000"/>
                </a:solidFill>
                <a:sym typeface="Wingdings" pitchFamily="2" charset="2"/>
              </a:rPr>
              <a:t>of</a:t>
            </a:r>
            <a:r>
              <a:rPr lang="de-DE" b="1" dirty="0">
                <a:solidFill>
                  <a:srgbClr val="FF0000"/>
                </a:solidFill>
                <a:sym typeface="Wingdings" pitchFamily="2" charset="2"/>
              </a:rPr>
              <a:t> </a:t>
            </a:r>
            <a:r>
              <a:rPr lang="de-DE" b="1" dirty="0" err="1">
                <a:solidFill>
                  <a:srgbClr val="FF0000"/>
                </a:solidFill>
                <a:sym typeface="Wingdings" pitchFamily="2" charset="2"/>
              </a:rPr>
              <a:t>the</a:t>
            </a:r>
            <a:r>
              <a:rPr lang="de-DE" b="1" dirty="0">
                <a:solidFill>
                  <a:srgbClr val="FF0000"/>
                </a:solidFill>
                <a:sym typeface="Wingdings" pitchFamily="2" charset="2"/>
              </a:rPr>
              <a:t> </a:t>
            </a:r>
            <a:r>
              <a:rPr lang="de-DE" b="1" dirty="0" err="1">
                <a:solidFill>
                  <a:srgbClr val="FF0000"/>
                </a:solidFill>
                <a:sym typeface="Wingdings" pitchFamily="2" charset="2"/>
              </a:rPr>
              <a:t>copy</a:t>
            </a:r>
            <a:r>
              <a:rPr lang="de-DE" b="1" dirty="0">
                <a:solidFill>
                  <a:srgbClr val="FF0000"/>
                </a:solidFill>
                <a:sym typeface="Wingdings" pitchFamily="2" charset="2"/>
              </a:rPr>
              <a:t>- </a:t>
            </a:r>
            <a:r>
              <a:rPr lang="de-DE" b="1" dirty="0" err="1">
                <a:solidFill>
                  <a:srgbClr val="FF0000"/>
                </a:solidFill>
                <a:sym typeface="Wingdings" pitchFamily="2" charset="2"/>
              </a:rPr>
              <a:t>or</a:t>
            </a:r>
            <a:r>
              <a:rPr lang="de-DE" b="1" dirty="0">
                <a:solidFill>
                  <a:srgbClr val="FF0000"/>
                </a:solidFill>
                <a:sym typeface="Wingdings" pitchFamily="2" charset="2"/>
              </a:rPr>
              <a:t> patent </a:t>
            </a:r>
            <a:r>
              <a:rPr lang="de-DE" b="1" dirty="0" err="1">
                <a:solidFill>
                  <a:srgbClr val="FF0000"/>
                </a:solidFill>
                <a:sym typeface="Wingdings" pitchFamily="2" charset="2"/>
              </a:rPr>
              <a:t>right</a:t>
            </a:r>
            <a:r>
              <a:rPr lang="de-DE" b="1" dirty="0">
                <a:solidFill>
                  <a:srgbClr val="FF0000"/>
                </a:solidFill>
                <a:sym typeface="Wingdings" pitchFamily="2" charset="2"/>
              </a:rPr>
              <a:t> holder</a:t>
            </a:r>
          </a:p>
          <a:p>
            <a:pPr marL="0" indent="0">
              <a:buNone/>
            </a:pPr>
            <a:endParaRPr lang="de-DE" b="1" dirty="0">
              <a:solidFill>
                <a:srgbClr val="FF0000"/>
              </a:solidFill>
              <a:sym typeface="Wingdings" pitchFamily="2" charset="2"/>
            </a:endParaRPr>
          </a:p>
          <a:p>
            <a:pPr>
              <a:buFont typeface="Wingdings"/>
              <a:buChar char="à"/>
            </a:pPr>
            <a:r>
              <a:rPr lang="de-DE" i="1" dirty="0" err="1">
                <a:sym typeface="Wingdings" pitchFamily="2" charset="2"/>
              </a:rPr>
              <a:t>Depending</a:t>
            </a:r>
            <a:r>
              <a:rPr lang="de-DE" i="1" dirty="0">
                <a:sym typeface="Wingdings" pitchFamily="2" charset="2"/>
              </a:rPr>
              <a:t> on </a:t>
            </a:r>
            <a:r>
              <a:rPr lang="de-DE" i="1" dirty="0" err="1">
                <a:sym typeface="Wingdings" pitchFamily="2" charset="2"/>
              </a:rPr>
              <a:t>the</a:t>
            </a:r>
            <a:r>
              <a:rPr lang="de-DE" i="1" dirty="0">
                <a:sym typeface="Wingdings" pitchFamily="2" charset="2"/>
              </a:rPr>
              <a:t> </a:t>
            </a:r>
            <a:r>
              <a:rPr lang="de-DE" i="1" dirty="0" err="1">
                <a:sym typeface="Wingdings" pitchFamily="2" charset="2"/>
              </a:rPr>
              <a:t>question</a:t>
            </a:r>
            <a:r>
              <a:rPr lang="de-DE" i="1" dirty="0">
                <a:sym typeface="Wingdings" pitchFamily="2" charset="2"/>
              </a:rPr>
              <a:t> </a:t>
            </a:r>
            <a:r>
              <a:rPr lang="de-DE" i="1" dirty="0" err="1">
                <a:sym typeface="Wingdings" pitchFamily="2" charset="2"/>
              </a:rPr>
              <a:t>whether</a:t>
            </a:r>
            <a:r>
              <a:rPr lang="de-DE" i="1" dirty="0">
                <a:sym typeface="Wingdings" pitchFamily="2" charset="2"/>
              </a:rPr>
              <a:t> </a:t>
            </a:r>
            <a:r>
              <a:rPr lang="de-DE" i="1" dirty="0" err="1">
                <a:sym typeface="Wingdings" pitchFamily="2" charset="2"/>
              </a:rPr>
              <a:t>the</a:t>
            </a:r>
            <a:r>
              <a:rPr lang="de-DE" i="1" dirty="0">
                <a:sym typeface="Wingdings" pitchFamily="2" charset="2"/>
              </a:rPr>
              <a:t>   </a:t>
            </a:r>
          </a:p>
          <a:p>
            <a:pPr marL="0" indent="0">
              <a:buNone/>
            </a:pPr>
            <a:r>
              <a:rPr lang="de-DE" i="1" dirty="0">
                <a:sym typeface="Wingdings" pitchFamily="2" charset="2"/>
              </a:rPr>
              <a:t>    </a:t>
            </a:r>
            <a:r>
              <a:rPr lang="de-DE" i="1" dirty="0" err="1">
                <a:sym typeface="Wingdings" pitchFamily="2" charset="2"/>
              </a:rPr>
              <a:t>presentation</a:t>
            </a:r>
            <a:r>
              <a:rPr lang="de-DE" i="1" dirty="0">
                <a:sym typeface="Wingdings" pitchFamily="2" charset="2"/>
              </a:rPr>
              <a:t> </a:t>
            </a:r>
            <a:r>
              <a:rPr lang="de-DE" i="1" dirty="0" err="1">
                <a:sym typeface="Wingdings" pitchFamily="2" charset="2"/>
              </a:rPr>
              <a:t>of</a:t>
            </a:r>
            <a:r>
              <a:rPr lang="de-DE" i="1" dirty="0">
                <a:sym typeface="Wingdings" pitchFamily="2" charset="2"/>
              </a:rPr>
              <a:t> </a:t>
            </a:r>
            <a:r>
              <a:rPr lang="de-DE" i="1" dirty="0" err="1">
                <a:sym typeface="Wingdings" pitchFamily="2" charset="2"/>
              </a:rPr>
              <a:t>the</a:t>
            </a:r>
            <a:r>
              <a:rPr lang="de-DE" i="1" dirty="0">
                <a:sym typeface="Wingdings" pitchFamily="2" charset="2"/>
              </a:rPr>
              <a:t> </a:t>
            </a:r>
            <a:r>
              <a:rPr lang="de-DE" i="1" dirty="0" err="1">
                <a:sym typeface="Wingdings" pitchFamily="2" charset="2"/>
              </a:rPr>
              <a:t>preserved</a:t>
            </a:r>
            <a:r>
              <a:rPr lang="de-DE" i="1" dirty="0">
                <a:sym typeface="Wingdings" pitchFamily="2" charset="2"/>
              </a:rPr>
              <a:t> </a:t>
            </a:r>
            <a:r>
              <a:rPr lang="de-DE" i="1" dirty="0" err="1">
                <a:sym typeface="Wingdings" pitchFamily="2" charset="2"/>
              </a:rPr>
              <a:t>data</a:t>
            </a:r>
            <a:r>
              <a:rPr lang="de-DE" i="1" dirty="0">
                <a:sym typeface="Wingdings" pitchFamily="2" charset="2"/>
              </a:rPr>
              <a:t> </a:t>
            </a:r>
            <a:r>
              <a:rPr lang="de-DE" i="1" dirty="0" err="1">
                <a:sym typeface="Wingdings" pitchFamily="2" charset="2"/>
              </a:rPr>
              <a:t>is</a:t>
            </a:r>
            <a:r>
              <a:rPr lang="de-DE" i="1" dirty="0">
                <a:sym typeface="Wingdings" pitchFamily="2" charset="2"/>
              </a:rPr>
              <a:t> </a:t>
            </a:r>
            <a:r>
              <a:rPr lang="de-DE" i="1" dirty="0" err="1">
                <a:sym typeface="Wingdings" pitchFamily="2" charset="2"/>
              </a:rPr>
              <a:t>altered</a:t>
            </a:r>
            <a:r>
              <a:rPr lang="de-DE" i="1" dirty="0">
                <a:sym typeface="Wingdings" pitchFamily="2" charset="2"/>
              </a:rPr>
              <a:t> </a:t>
            </a:r>
            <a:r>
              <a:rPr lang="de-DE" i="1" dirty="0" err="1">
                <a:sym typeface="Wingdings" pitchFamily="2" charset="2"/>
              </a:rPr>
              <a:t>or</a:t>
            </a:r>
            <a:r>
              <a:rPr lang="de-DE" i="1" dirty="0">
                <a:sym typeface="Wingdings" pitchFamily="2" charset="2"/>
              </a:rPr>
              <a:t>   </a:t>
            </a:r>
          </a:p>
          <a:p>
            <a:pPr marL="0" indent="0">
              <a:buNone/>
            </a:pPr>
            <a:r>
              <a:rPr lang="de-DE" i="1" dirty="0">
                <a:sym typeface="Wingdings" pitchFamily="2" charset="2"/>
              </a:rPr>
              <a:t>    not (</a:t>
            </a:r>
            <a:r>
              <a:rPr lang="de-DE" i="1" dirty="0" err="1">
                <a:sym typeface="Wingdings" pitchFamily="2" charset="2"/>
              </a:rPr>
              <a:t>concrete</a:t>
            </a:r>
            <a:r>
              <a:rPr lang="de-DE" i="1" dirty="0">
                <a:sym typeface="Wingdings" pitchFamily="2" charset="2"/>
              </a:rPr>
              <a:t> </a:t>
            </a:r>
            <a:r>
              <a:rPr lang="de-DE" i="1" dirty="0" err="1">
                <a:sym typeface="Wingdings" pitchFamily="2" charset="2"/>
              </a:rPr>
              <a:t>situation</a:t>
            </a:r>
            <a:r>
              <a:rPr lang="de-DE" i="1" dirty="0">
                <a:sym typeface="Wingdings" pitchFamily="2" charset="2"/>
              </a:rPr>
              <a:t>, </a:t>
            </a:r>
            <a:r>
              <a:rPr lang="de-DE" i="1" dirty="0" err="1">
                <a:sym typeface="Wingdings" pitchFamily="2" charset="2"/>
              </a:rPr>
              <a:t>specific</a:t>
            </a:r>
            <a:r>
              <a:rPr lang="de-DE" i="1" dirty="0">
                <a:sym typeface="Wingdings" pitchFamily="2" charset="2"/>
              </a:rPr>
              <a:t> </a:t>
            </a:r>
            <a:r>
              <a:rPr lang="de-DE" i="1" dirty="0" err="1">
                <a:sym typeface="Wingdings" pitchFamily="2" charset="2"/>
              </a:rPr>
              <a:t>technical</a:t>
            </a:r>
            <a:r>
              <a:rPr lang="de-DE" i="1" dirty="0">
                <a:sym typeface="Wingdings" pitchFamily="2" charset="2"/>
              </a:rPr>
              <a:t> </a:t>
            </a:r>
            <a:r>
              <a:rPr lang="de-DE" i="1" dirty="0" err="1">
                <a:sym typeface="Wingdings" pitchFamily="2" charset="2"/>
              </a:rPr>
              <a:t>process</a:t>
            </a:r>
            <a:r>
              <a:rPr lang="de-DE" i="1" dirty="0">
                <a:sym typeface="Wingdings" pitchFamily="2" charset="2"/>
              </a:rPr>
              <a:t> </a:t>
            </a:r>
          </a:p>
          <a:p>
            <a:pPr marL="0" indent="0">
              <a:buNone/>
            </a:pPr>
            <a:r>
              <a:rPr lang="de-DE" i="1" dirty="0">
                <a:sym typeface="Wingdings" pitchFamily="2" charset="2"/>
              </a:rPr>
              <a:t>    </a:t>
            </a:r>
            <a:r>
              <a:rPr lang="de-DE" i="1" dirty="0" err="1">
                <a:sym typeface="Wingdings" pitchFamily="2" charset="2"/>
              </a:rPr>
              <a:t>within</a:t>
            </a:r>
            <a:r>
              <a:rPr lang="de-DE" i="1" dirty="0">
                <a:sym typeface="Wingdings" pitchFamily="2" charset="2"/>
              </a:rPr>
              <a:t> </a:t>
            </a:r>
            <a:r>
              <a:rPr lang="de-DE" i="1" dirty="0" err="1">
                <a:sym typeface="Wingdings" pitchFamily="2" charset="2"/>
              </a:rPr>
              <a:t>the</a:t>
            </a:r>
            <a:r>
              <a:rPr lang="de-DE" i="1" dirty="0">
                <a:sym typeface="Wingdings" pitchFamily="2" charset="2"/>
              </a:rPr>
              <a:t> </a:t>
            </a:r>
            <a:r>
              <a:rPr lang="de-DE" i="1" dirty="0" err="1">
                <a:sym typeface="Wingdings" pitchFamily="2" charset="2"/>
              </a:rPr>
              <a:t>exhumation</a:t>
            </a:r>
            <a:r>
              <a:rPr lang="de-DE" i="1" dirty="0">
                <a:sym typeface="Wingdings" pitchFamily="2" charset="2"/>
              </a:rPr>
              <a:t>  </a:t>
            </a:r>
            <a:r>
              <a:rPr lang="de-DE" b="1" i="1" dirty="0" err="1">
                <a:sym typeface="Wingdings" pitchFamily="2" charset="2"/>
              </a:rPr>
              <a:t>case-by-case</a:t>
            </a:r>
            <a:r>
              <a:rPr lang="de-DE" b="1" i="1" dirty="0">
                <a:sym typeface="Wingdings" pitchFamily="2" charset="2"/>
              </a:rPr>
              <a:t> </a:t>
            </a:r>
            <a:r>
              <a:rPr lang="de-DE" b="1" i="1" dirty="0" err="1">
                <a:sym typeface="Wingdings" pitchFamily="2" charset="2"/>
              </a:rPr>
              <a:t>basis</a:t>
            </a:r>
            <a:r>
              <a:rPr lang="de-DE" i="1" dirty="0">
                <a:sym typeface="Wingdings" pitchFamily="2" charset="2"/>
              </a:rPr>
              <a:t>)</a:t>
            </a:r>
          </a:p>
          <a:p>
            <a:pPr>
              <a:buFont typeface="Wingdings"/>
              <a:buChar char="à"/>
            </a:pPr>
            <a:r>
              <a:rPr lang="de-DE" i="1" dirty="0" err="1">
                <a:sym typeface="Wingdings" pitchFamily="2" charset="2"/>
              </a:rPr>
              <a:t>Permitted</a:t>
            </a:r>
            <a:r>
              <a:rPr lang="de-DE" i="1" dirty="0">
                <a:sym typeface="Wingdings" pitchFamily="2" charset="2"/>
              </a:rPr>
              <a:t> </a:t>
            </a:r>
            <a:r>
              <a:rPr lang="de-DE" i="1" dirty="0" err="1">
                <a:sym typeface="Wingdings" pitchFamily="2" charset="2"/>
              </a:rPr>
              <a:t>if</a:t>
            </a:r>
            <a:r>
              <a:rPr lang="de-DE" i="1" dirty="0">
                <a:sym typeface="Wingdings" pitchFamily="2" charset="2"/>
              </a:rPr>
              <a:t> </a:t>
            </a:r>
            <a:r>
              <a:rPr lang="de-DE" i="1" dirty="0" err="1">
                <a:sym typeface="Wingdings" pitchFamily="2" charset="2"/>
              </a:rPr>
              <a:t>the</a:t>
            </a:r>
            <a:r>
              <a:rPr lang="de-DE" i="1" dirty="0">
                <a:sym typeface="Wingdings" pitchFamily="2" charset="2"/>
              </a:rPr>
              <a:t> </a:t>
            </a:r>
            <a:r>
              <a:rPr lang="de-DE" i="1" dirty="0" err="1">
                <a:sym typeface="Wingdings" pitchFamily="2" charset="2"/>
              </a:rPr>
              <a:t>copy</a:t>
            </a:r>
            <a:r>
              <a:rPr lang="de-DE" i="1" dirty="0">
                <a:sym typeface="Wingdings" pitchFamily="2" charset="2"/>
              </a:rPr>
              <a:t> </a:t>
            </a:r>
            <a:r>
              <a:rPr lang="de-DE" i="1" dirty="0" err="1">
                <a:sym typeface="Wingdings" pitchFamily="2" charset="2"/>
              </a:rPr>
              <a:t>right</a:t>
            </a:r>
            <a:r>
              <a:rPr lang="de-DE" i="1" dirty="0">
                <a:sym typeface="Wingdings" pitchFamily="2" charset="2"/>
              </a:rPr>
              <a:t> </a:t>
            </a:r>
            <a:r>
              <a:rPr lang="de-DE" i="1" dirty="0" err="1">
                <a:sym typeface="Wingdings" pitchFamily="2" charset="2"/>
              </a:rPr>
              <a:t>owner</a:t>
            </a:r>
            <a:r>
              <a:rPr lang="de-DE" i="1" dirty="0">
                <a:sym typeface="Wingdings" pitchFamily="2" charset="2"/>
              </a:rPr>
              <a:t> </a:t>
            </a:r>
            <a:r>
              <a:rPr lang="de-DE" i="1" dirty="0" err="1">
                <a:sym typeface="Wingdings" pitchFamily="2" charset="2"/>
              </a:rPr>
              <a:t>has</a:t>
            </a:r>
            <a:r>
              <a:rPr lang="de-DE" i="1" dirty="0">
                <a:sym typeface="Wingdings" pitchFamily="2" charset="2"/>
              </a:rPr>
              <a:t> </a:t>
            </a:r>
            <a:r>
              <a:rPr lang="de-DE" i="1" dirty="0" err="1">
                <a:sym typeface="Wingdings" pitchFamily="2" charset="2"/>
              </a:rPr>
              <a:t>approved</a:t>
            </a:r>
            <a:r>
              <a:rPr lang="de-DE" i="1" dirty="0">
                <a:sym typeface="Wingdings" pitchFamily="2" charset="2"/>
              </a:rPr>
              <a:t> </a:t>
            </a:r>
            <a:r>
              <a:rPr lang="de-DE" i="1" dirty="0" err="1">
                <a:sym typeface="Wingdings" pitchFamily="2" charset="2"/>
              </a:rPr>
              <a:t>the</a:t>
            </a:r>
            <a:r>
              <a:rPr lang="de-DE" i="1" dirty="0">
                <a:sym typeface="Wingdings" pitchFamily="2" charset="2"/>
              </a:rPr>
              <a:t> </a:t>
            </a:r>
            <a:r>
              <a:rPr lang="de-DE" i="1" dirty="0" err="1">
                <a:sym typeface="Wingdings" pitchFamily="2" charset="2"/>
              </a:rPr>
              <a:t>storage</a:t>
            </a:r>
            <a:r>
              <a:rPr lang="de-DE" i="1" dirty="0">
                <a:sym typeface="Wingdings" pitchFamily="2" charset="2"/>
              </a:rPr>
              <a:t> </a:t>
            </a:r>
            <a:r>
              <a:rPr lang="de-DE" i="1" dirty="0" err="1">
                <a:sym typeface="Wingdings" pitchFamily="2" charset="2"/>
              </a:rPr>
              <a:t>of</a:t>
            </a:r>
            <a:r>
              <a:rPr lang="de-DE" i="1" dirty="0">
                <a:sym typeface="Wingdings" pitchFamily="2" charset="2"/>
              </a:rPr>
              <a:t> </a:t>
            </a:r>
            <a:r>
              <a:rPr lang="de-DE" i="1" dirty="0" err="1">
                <a:sym typeface="Wingdings" pitchFamily="2" charset="2"/>
              </a:rPr>
              <a:t>his</a:t>
            </a:r>
            <a:r>
              <a:rPr lang="de-DE" i="1" dirty="0">
                <a:sym typeface="Wingdings" pitchFamily="2" charset="2"/>
              </a:rPr>
              <a:t> </a:t>
            </a:r>
            <a:r>
              <a:rPr lang="de-DE" i="1" dirty="0" err="1">
                <a:sym typeface="Wingdings" pitchFamily="2" charset="2"/>
              </a:rPr>
              <a:t>data</a:t>
            </a:r>
            <a:endParaRPr lang="de-DE" i="1" dirty="0">
              <a:sym typeface="Wingdings" pitchFamily="2" charset="2"/>
            </a:endParaRPr>
          </a:p>
          <a:p>
            <a:pPr marL="0" indent="0">
              <a:buNone/>
            </a:pPr>
            <a:endParaRPr lang="en-GB" dirty="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45</a:t>
            </a:fld>
            <a:endParaRPr lang="en-GB" dirty="0"/>
          </a:p>
        </p:txBody>
      </p:sp>
    </p:spTree>
    <p:extLst>
      <p:ext uri="{BB962C8B-B14F-4D97-AF65-F5344CB8AC3E}">
        <p14:creationId xmlns:p14="http://schemas.microsoft.com/office/powerpoint/2010/main" xmlns="" val="2754440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Legalities Life Cycle</a:t>
            </a:r>
            <a:endParaRPr lang="de-CH" dirty="0"/>
          </a:p>
        </p:txBody>
      </p:sp>
      <p:sp>
        <p:nvSpPr>
          <p:cNvPr id="14" name="Content Placeholder 2"/>
          <p:cNvSpPr>
            <a:spLocks noGrp="1"/>
          </p:cNvSpPr>
          <p:nvPr>
            <p:ph idx="1"/>
          </p:nvPr>
        </p:nvSpPr>
        <p:spPr/>
        <p:txBody>
          <a:bodyPr>
            <a:normAutofit/>
          </a:bodyPr>
          <a:lstStyle/>
          <a:p>
            <a:r>
              <a:rPr lang="de-AT" dirty="0" smtClean="0"/>
              <a:t>Data </a:t>
            </a:r>
            <a:r>
              <a:rPr lang="de-AT" dirty="0" err="1" smtClean="0"/>
              <a:t>format</a:t>
            </a:r>
            <a:r>
              <a:rPr lang="de-AT" dirty="0" smtClean="0"/>
              <a:t> </a:t>
            </a:r>
            <a:r>
              <a:rPr lang="de-AT" dirty="0" err="1" smtClean="0"/>
              <a:t>conversion</a:t>
            </a:r>
            <a:endParaRPr lang="de-AT" dirty="0" smtClean="0"/>
          </a:p>
          <a:p>
            <a:pPr lvl="1"/>
            <a:r>
              <a:rPr lang="de-AT" dirty="0" err="1" smtClean="0"/>
              <a:t>Lossless</a:t>
            </a:r>
            <a:r>
              <a:rPr lang="de-AT" dirty="0" smtClean="0"/>
              <a:t> </a:t>
            </a:r>
            <a:r>
              <a:rPr lang="de-AT" dirty="0" smtClean="0">
                <a:sym typeface="Wingdings" pitchFamily="2" charset="2"/>
              </a:rPr>
              <a:t> </a:t>
            </a:r>
            <a:r>
              <a:rPr lang="de-AT" dirty="0" err="1" smtClean="0">
                <a:sym typeface="Wingdings" pitchFamily="2" charset="2"/>
              </a:rPr>
              <a:t>equivalent</a:t>
            </a:r>
            <a:r>
              <a:rPr lang="de-AT" dirty="0" smtClean="0">
                <a:sym typeface="Wingdings" pitchFamily="2" charset="2"/>
              </a:rPr>
              <a:t> </a:t>
            </a:r>
            <a:r>
              <a:rPr lang="de-AT" dirty="0" err="1" smtClean="0">
                <a:sym typeface="Wingdings" pitchFamily="2" charset="2"/>
              </a:rPr>
              <a:t>to</a:t>
            </a:r>
            <a:r>
              <a:rPr lang="de-AT" dirty="0" smtClean="0">
                <a:sym typeface="Wingdings" pitchFamily="2" charset="2"/>
              </a:rPr>
              <a:t> </a:t>
            </a:r>
            <a:r>
              <a:rPr lang="de-AT" dirty="0" err="1" smtClean="0">
                <a:sym typeface="Wingdings" pitchFamily="2" charset="2"/>
              </a:rPr>
              <a:t>reproduction</a:t>
            </a:r>
            <a:endParaRPr lang="de-AT" dirty="0" smtClean="0">
              <a:sym typeface="Wingdings" pitchFamily="2" charset="2"/>
            </a:endParaRPr>
          </a:p>
          <a:p>
            <a:pPr lvl="2"/>
            <a:r>
              <a:rPr lang="de-AT" dirty="0" err="1" smtClean="0">
                <a:sym typeface="Wingdings" pitchFamily="2" charset="2"/>
              </a:rPr>
              <a:t>Might</a:t>
            </a:r>
            <a:r>
              <a:rPr lang="de-AT" dirty="0" smtClean="0">
                <a:sym typeface="Wingdings" pitchFamily="2" charset="2"/>
              </a:rPr>
              <a:t> </a:t>
            </a:r>
            <a:r>
              <a:rPr lang="de-AT" dirty="0" err="1" smtClean="0">
                <a:sym typeface="Wingdings" pitchFamily="2" charset="2"/>
              </a:rPr>
              <a:t>be</a:t>
            </a:r>
            <a:r>
              <a:rPr lang="de-AT" dirty="0" smtClean="0">
                <a:sym typeface="Wingdings" pitchFamily="2" charset="2"/>
              </a:rPr>
              <a:t> ok </a:t>
            </a:r>
            <a:r>
              <a:rPr lang="de-AT" dirty="0" err="1" smtClean="0">
                <a:sym typeface="Wingdings" pitchFamily="2" charset="2"/>
              </a:rPr>
              <a:t>for</a:t>
            </a:r>
            <a:r>
              <a:rPr lang="de-AT" dirty="0" smtClean="0">
                <a:sym typeface="Wingdings" pitchFamily="2" charset="2"/>
              </a:rPr>
              <a:t> private </a:t>
            </a:r>
            <a:r>
              <a:rPr lang="de-AT" dirty="0" err="1" smtClean="0">
                <a:sym typeface="Wingdings" pitchFamily="2" charset="2"/>
              </a:rPr>
              <a:t>purposes</a:t>
            </a:r>
            <a:r>
              <a:rPr lang="de-AT" dirty="0" smtClean="0">
                <a:sym typeface="Wingdings" pitchFamily="2" charset="2"/>
              </a:rPr>
              <a:t>, but not </a:t>
            </a:r>
            <a:r>
              <a:rPr lang="de-AT" dirty="0" err="1" smtClean="0">
                <a:sym typeface="Wingdings" pitchFamily="2" charset="2"/>
              </a:rPr>
              <a:t>for</a:t>
            </a:r>
            <a:r>
              <a:rPr lang="de-AT" dirty="0" smtClean="0">
                <a:sym typeface="Wingdings" pitchFamily="2" charset="2"/>
              </a:rPr>
              <a:t> </a:t>
            </a:r>
            <a:r>
              <a:rPr lang="de-AT" dirty="0" err="1" smtClean="0">
                <a:sym typeface="Wingdings" pitchFamily="2" charset="2"/>
              </a:rPr>
              <a:t>business</a:t>
            </a:r>
            <a:endParaRPr lang="de-AT" dirty="0" smtClean="0">
              <a:sym typeface="Wingdings" pitchFamily="2" charset="2"/>
            </a:endParaRPr>
          </a:p>
          <a:p>
            <a:pPr lvl="1"/>
            <a:r>
              <a:rPr lang="de-AT" dirty="0" err="1" smtClean="0">
                <a:sym typeface="Wingdings" pitchFamily="2" charset="2"/>
              </a:rPr>
              <a:t>Lossy</a:t>
            </a:r>
            <a:r>
              <a:rPr lang="de-AT" dirty="0" smtClean="0">
                <a:sym typeface="Wingdings" pitchFamily="2" charset="2"/>
              </a:rPr>
              <a:t>  </a:t>
            </a:r>
            <a:r>
              <a:rPr lang="de-AT" dirty="0" err="1" smtClean="0">
                <a:sym typeface="Wingdings" pitchFamily="2" charset="2"/>
              </a:rPr>
              <a:t>infringment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exclusive</a:t>
            </a:r>
            <a:r>
              <a:rPr lang="de-AT" dirty="0" smtClean="0">
                <a:sym typeface="Wingdings" pitchFamily="2" charset="2"/>
              </a:rPr>
              <a:t> </a:t>
            </a:r>
            <a:r>
              <a:rPr lang="de-AT" dirty="0" err="1" smtClean="0">
                <a:sym typeface="Wingdings" pitchFamily="2" charset="2"/>
              </a:rPr>
              <a:t>right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alteration</a:t>
            </a:r>
            <a:endParaRPr lang="de-AT" dirty="0" smtClean="0">
              <a:sym typeface="Wingdings" pitchFamily="2" charset="2"/>
            </a:endParaRPr>
          </a:p>
          <a:p>
            <a:pPr lvl="1"/>
            <a:endParaRPr lang="de-AT" dirty="0" smtClean="0">
              <a:sym typeface="Wingdings" pitchFamily="2" charset="2"/>
            </a:endParaRPr>
          </a:p>
          <a:p>
            <a:r>
              <a:rPr lang="de-AT" dirty="0" err="1" smtClean="0">
                <a:sym typeface="Wingdings" pitchFamily="2" charset="2"/>
              </a:rPr>
              <a:t>Preservation</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software</a:t>
            </a:r>
            <a:endParaRPr lang="de-AT" dirty="0" smtClean="0">
              <a:sym typeface="Wingdings" pitchFamily="2" charset="2"/>
            </a:endParaRPr>
          </a:p>
          <a:p>
            <a:pPr lvl="1"/>
            <a:r>
              <a:rPr lang="de-AT" dirty="0" err="1" smtClean="0">
                <a:sym typeface="Wingdings" pitchFamily="2" charset="2"/>
              </a:rPr>
              <a:t>Might</a:t>
            </a:r>
            <a:r>
              <a:rPr lang="de-AT" dirty="0" smtClean="0">
                <a:sym typeface="Wingdings" pitchFamily="2" charset="2"/>
              </a:rPr>
              <a:t> </a:t>
            </a:r>
            <a:r>
              <a:rPr lang="de-AT" dirty="0" err="1" smtClean="0">
                <a:sym typeface="Wingdings" pitchFamily="2" charset="2"/>
              </a:rPr>
              <a:t>require</a:t>
            </a:r>
            <a:r>
              <a:rPr lang="de-AT" dirty="0" smtClean="0">
                <a:sym typeface="Wingdings" pitchFamily="2" charset="2"/>
              </a:rPr>
              <a:t> </a:t>
            </a:r>
            <a:r>
              <a:rPr lang="de-AT" dirty="0" err="1" smtClean="0">
                <a:sym typeface="Wingdings" pitchFamily="2" charset="2"/>
              </a:rPr>
              <a:t>porting</a:t>
            </a:r>
            <a:r>
              <a:rPr lang="de-AT" dirty="0" smtClean="0">
                <a:sym typeface="Wingdings" pitchFamily="2" charset="2"/>
              </a:rPr>
              <a:t>, </a:t>
            </a:r>
            <a:r>
              <a:rPr lang="de-AT" dirty="0" err="1" smtClean="0">
                <a:sym typeface="Wingdings" pitchFamily="2" charset="2"/>
              </a:rPr>
              <a:t>decompiling</a:t>
            </a:r>
            <a:r>
              <a:rPr lang="de-AT" dirty="0" smtClean="0">
                <a:sym typeface="Wingdings" pitchFamily="2" charset="2"/>
              </a:rPr>
              <a:t>, …</a:t>
            </a:r>
          </a:p>
          <a:p>
            <a:pPr lvl="1"/>
            <a:r>
              <a:rPr lang="de-AT" dirty="0" err="1" smtClean="0">
                <a:sym typeface="Wingdings" pitchFamily="2" charset="2"/>
              </a:rPr>
              <a:t>Infrignement</a:t>
            </a:r>
            <a:r>
              <a:rPr lang="de-AT" dirty="0" smtClean="0">
                <a:sym typeface="Wingdings" pitchFamily="2" charset="2"/>
              </a:rPr>
              <a:t> on </a:t>
            </a:r>
            <a:r>
              <a:rPr lang="de-AT" dirty="0" err="1" smtClean="0">
                <a:sym typeface="Wingdings" pitchFamily="2" charset="2"/>
              </a:rPr>
              <a:t>right</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adaption</a:t>
            </a:r>
            <a:endParaRPr lang="de-AT" dirty="0" smtClean="0">
              <a:sym typeface="Wingdings" pitchFamily="2" charset="2"/>
            </a:endParaRPr>
          </a:p>
          <a:p>
            <a:pPr lvl="1"/>
            <a:endParaRPr lang="de-AT" dirty="0" smtClean="0">
              <a:sym typeface="Wingdings" pitchFamily="2" charset="2"/>
            </a:endParaRPr>
          </a:p>
          <a:p>
            <a:endParaRPr lang="en-GB" dirty="0" smtClean="0"/>
          </a:p>
        </p:txBody>
      </p:sp>
      <p:sp>
        <p:nvSpPr>
          <p:cNvPr id="15" name="Date Placeholder 3"/>
          <p:cNvSpPr>
            <a:spLocks noGrp="1"/>
          </p:cNvSpPr>
          <p:nvPr>
            <p:ph type="dt" sz="half" idx="10"/>
          </p:nvPr>
        </p:nvSpPr>
        <p:spPr/>
        <p:txBody>
          <a:bodyPr/>
          <a:lstStyle/>
          <a:p>
            <a:fld id="{8CE023FC-317D-421A-BDB2-26571814E6B6}" type="datetime3">
              <a:rPr lang="en-US" smtClean="0"/>
              <a:pPr/>
              <a:t>7 November 2012</a:t>
            </a:fld>
            <a:endParaRPr lang="en-GB" dirty="0"/>
          </a:p>
        </p:txBody>
      </p:sp>
      <p:sp>
        <p:nvSpPr>
          <p:cNvPr id="16" name="Footer Placeholder 4"/>
          <p:cNvSpPr>
            <a:spLocks noGrp="1"/>
          </p:cNvSpPr>
          <p:nvPr>
            <p:ph type="ftr" sz="quarter" idx="11"/>
          </p:nvPr>
        </p:nvSpPr>
        <p:spPr/>
        <p:txBody>
          <a:bodyPr/>
          <a:lstStyle/>
          <a:p>
            <a:r>
              <a:rPr lang="en-GB" smtClean="0"/>
              <a:t>timbusproject.net © 2011</a:t>
            </a:r>
            <a:endParaRPr lang="en-GB" dirty="0" smtClean="0"/>
          </a:p>
        </p:txBody>
      </p:sp>
      <p:sp>
        <p:nvSpPr>
          <p:cNvPr id="17" name="Slide Number Placeholder 5"/>
          <p:cNvSpPr>
            <a:spLocks noGrp="1"/>
          </p:cNvSpPr>
          <p:nvPr>
            <p:ph type="sldNum" sz="quarter" idx="12"/>
          </p:nvPr>
        </p:nvSpPr>
        <p:spPr/>
        <p:txBody>
          <a:bodyPr/>
          <a:lstStyle/>
          <a:p>
            <a:fld id="{1AF2269C-3E55-4721-B754-F6B5A2C2A0F6}" type="slidenum">
              <a:rPr lang="en-GB" smtClean="0"/>
              <a:pPr/>
              <a:t>46</a:t>
            </a:fld>
            <a:endParaRPr lang="en-GB" dirty="0"/>
          </a:p>
        </p:txBody>
      </p:sp>
    </p:spTree>
    <p:extLst>
      <p:ext uri="{BB962C8B-B14F-4D97-AF65-F5344CB8AC3E}">
        <p14:creationId xmlns="" xmlns:p14="http://schemas.microsoft.com/office/powerpoint/2010/main" val="16007403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DE" sz="3200" dirty="0" smtClean="0"/>
              <a:t>Legal </a:t>
            </a:r>
            <a:r>
              <a:rPr lang="de-DE" sz="3200" dirty="0" err="1" smtClean="0"/>
              <a:t>Aspects</a:t>
            </a:r>
            <a:r>
              <a:rPr lang="de-DE" sz="3200" dirty="0" smtClean="0"/>
              <a:t> </a:t>
            </a:r>
            <a:r>
              <a:rPr lang="de-DE" sz="3200" dirty="0" err="1" smtClean="0"/>
              <a:t>of</a:t>
            </a:r>
            <a:r>
              <a:rPr lang="de-DE" sz="3200" dirty="0" smtClean="0"/>
              <a:t> Digital </a:t>
            </a:r>
            <a:r>
              <a:rPr lang="de-DE" sz="3200" dirty="0" err="1" smtClean="0"/>
              <a:t>Preservation</a:t>
            </a:r>
            <a:endParaRPr lang="en-GB" sz="3200" dirty="0"/>
          </a:p>
        </p:txBody>
      </p:sp>
      <p:sp>
        <p:nvSpPr>
          <p:cNvPr id="3" name="Content Placeholder 2"/>
          <p:cNvSpPr>
            <a:spLocks noGrp="1"/>
          </p:cNvSpPr>
          <p:nvPr>
            <p:ph idx="1"/>
          </p:nvPr>
        </p:nvSpPr>
        <p:spPr/>
        <p:txBody>
          <a:bodyPr>
            <a:normAutofit/>
          </a:bodyPr>
          <a:lstStyle/>
          <a:p>
            <a:r>
              <a:rPr lang="de-AT" dirty="0" smtClean="0">
                <a:sym typeface="Wingdings" pitchFamily="2" charset="2"/>
              </a:rPr>
              <a:t> Digital </a:t>
            </a:r>
            <a:r>
              <a:rPr lang="de-AT" dirty="0" err="1" smtClean="0">
                <a:sym typeface="Wingdings" pitchFamily="2" charset="2"/>
              </a:rPr>
              <a:t>Preservation</a:t>
            </a:r>
            <a:r>
              <a:rPr lang="de-AT" dirty="0" smtClean="0">
                <a:sym typeface="Wingdings" pitchFamily="2" charset="2"/>
              </a:rPr>
              <a:t> (</a:t>
            </a:r>
            <a:r>
              <a:rPr lang="de-AT" dirty="0" err="1" smtClean="0">
                <a:sym typeface="Wingdings" pitchFamily="2" charset="2"/>
              </a:rPr>
              <a:t>of</a:t>
            </a:r>
            <a:r>
              <a:rPr lang="de-AT" dirty="0" smtClean="0">
                <a:sym typeface="Wingdings" pitchFamily="2" charset="2"/>
              </a:rPr>
              <a:t> </a:t>
            </a:r>
            <a:r>
              <a:rPr lang="de-AT" dirty="0" err="1" smtClean="0">
                <a:sym typeface="Wingdings" pitchFamily="2" charset="2"/>
              </a:rPr>
              <a:t>business</a:t>
            </a:r>
            <a:r>
              <a:rPr lang="de-AT" dirty="0" smtClean="0">
                <a:sym typeface="Wingdings" pitchFamily="2" charset="2"/>
              </a:rPr>
              <a:t> </a:t>
            </a:r>
            <a:r>
              <a:rPr lang="de-AT" dirty="0" err="1" smtClean="0">
                <a:sym typeface="Wingdings" pitchFamily="2" charset="2"/>
              </a:rPr>
              <a:t>processes</a:t>
            </a:r>
            <a:r>
              <a:rPr lang="de-AT" dirty="0" smtClean="0">
                <a:sym typeface="Wingdings" pitchFamily="2" charset="2"/>
              </a:rPr>
              <a:t>) </a:t>
            </a:r>
            <a:r>
              <a:rPr lang="de-AT" dirty="0" err="1" smtClean="0">
                <a:sym typeface="Wingdings" pitchFamily="2" charset="2"/>
              </a:rPr>
              <a:t>requires</a:t>
            </a:r>
            <a:r>
              <a:rPr lang="de-AT" dirty="0" smtClean="0">
                <a:sym typeface="Wingdings" pitchFamily="2" charset="2"/>
              </a:rPr>
              <a:t> </a:t>
            </a:r>
            <a:r>
              <a:rPr lang="de-AT" dirty="0" err="1" smtClean="0">
                <a:sym typeface="Wingdings" pitchFamily="2" charset="2"/>
              </a:rPr>
              <a:t>special-purpose</a:t>
            </a:r>
            <a:r>
              <a:rPr lang="de-AT" dirty="0" smtClean="0">
                <a:sym typeface="Wingdings" pitchFamily="2" charset="2"/>
              </a:rPr>
              <a:t> </a:t>
            </a:r>
            <a:r>
              <a:rPr lang="de-AT" dirty="0" err="1" smtClean="0">
                <a:sym typeface="Wingdings" pitchFamily="2" charset="2"/>
              </a:rPr>
              <a:t>license</a:t>
            </a:r>
            <a:r>
              <a:rPr lang="de-AT" dirty="0" smtClean="0">
                <a:sym typeface="Wingdings" pitchFamily="2" charset="2"/>
              </a:rPr>
              <a:t> </a:t>
            </a:r>
            <a:r>
              <a:rPr lang="de-AT" dirty="0" err="1" smtClean="0">
                <a:sym typeface="Wingdings" pitchFamily="2" charset="2"/>
              </a:rPr>
              <a:t>agreements</a:t>
            </a:r>
            <a:endParaRPr lang="de-AT" dirty="0" smtClean="0">
              <a:sym typeface="Wingdings" pitchFamily="2" charset="2"/>
            </a:endParaRPr>
          </a:p>
          <a:p>
            <a:pPr lvl="1"/>
            <a:r>
              <a:rPr lang="de-AT" dirty="0" err="1" smtClean="0">
                <a:sym typeface="Wingdings" pitchFamily="2" charset="2"/>
              </a:rPr>
              <a:t>For</a:t>
            </a:r>
            <a:r>
              <a:rPr lang="de-AT" dirty="0" smtClean="0">
                <a:sym typeface="Wingdings" pitchFamily="2" charset="2"/>
              </a:rPr>
              <a:t> </a:t>
            </a:r>
            <a:r>
              <a:rPr lang="de-AT" dirty="0" err="1" smtClean="0">
                <a:sym typeface="Wingdings" pitchFamily="2" charset="2"/>
              </a:rPr>
              <a:t>software</a:t>
            </a:r>
            <a:r>
              <a:rPr lang="de-AT" dirty="0" smtClean="0">
                <a:sym typeface="Wingdings" pitchFamily="2" charset="2"/>
              </a:rPr>
              <a:t>, </a:t>
            </a:r>
            <a:r>
              <a:rPr lang="de-AT" dirty="0" err="1" smtClean="0">
                <a:sym typeface="Wingdings" pitchFamily="2" charset="2"/>
              </a:rPr>
              <a:t>operating</a:t>
            </a:r>
            <a:r>
              <a:rPr lang="de-AT" dirty="0" smtClean="0">
                <a:sym typeface="Wingdings" pitchFamily="2" charset="2"/>
              </a:rPr>
              <a:t> </a:t>
            </a:r>
            <a:r>
              <a:rPr lang="de-AT" dirty="0" err="1" smtClean="0">
                <a:sym typeface="Wingdings" pitchFamily="2" charset="2"/>
              </a:rPr>
              <a:t>systems</a:t>
            </a:r>
            <a:r>
              <a:rPr lang="de-AT" dirty="0" smtClean="0">
                <a:sym typeface="Wingdings" pitchFamily="2" charset="2"/>
              </a:rPr>
              <a:t>, </a:t>
            </a:r>
            <a:r>
              <a:rPr lang="de-AT" dirty="0" err="1" smtClean="0">
                <a:sym typeface="Wingdings" pitchFamily="2" charset="2"/>
              </a:rPr>
              <a:t>hardware</a:t>
            </a:r>
            <a:r>
              <a:rPr lang="de-AT" dirty="0" smtClean="0">
                <a:sym typeface="Wingdings" pitchFamily="2" charset="2"/>
              </a:rPr>
              <a:t>, …</a:t>
            </a:r>
            <a:endParaRPr lang="de-DE" dirty="0" smtClean="0"/>
          </a:p>
          <a:p>
            <a:endParaRPr lang="de-DE" dirty="0" smtClean="0"/>
          </a:p>
          <a:p>
            <a:r>
              <a:rPr lang="de-DE" dirty="0" err="1" smtClean="0"/>
              <a:t>Deliverable</a:t>
            </a:r>
            <a:r>
              <a:rPr lang="de-DE" dirty="0" smtClean="0"/>
              <a:t> “</a:t>
            </a:r>
            <a:r>
              <a:rPr lang="en-GB" dirty="0" smtClean="0"/>
              <a:t>D4.4 Digital </a:t>
            </a:r>
            <a:r>
              <a:rPr lang="en-GB" dirty="0" smtClean="0"/>
              <a:t>Preservation and Legal </a:t>
            </a:r>
            <a:r>
              <a:rPr lang="en-GB" dirty="0" smtClean="0"/>
              <a:t>Issues”</a:t>
            </a:r>
            <a:endParaRPr lang="de-DE" dirty="0" smtClean="0"/>
          </a:p>
          <a:p>
            <a:pPr lvl="1"/>
            <a:r>
              <a:rPr lang="de-DE" dirty="0" err="1" smtClean="0"/>
              <a:t>Edited</a:t>
            </a:r>
            <a:r>
              <a:rPr lang="de-DE" dirty="0" smtClean="0"/>
              <a:t> </a:t>
            </a:r>
            <a:r>
              <a:rPr lang="de-DE" dirty="0" err="1" smtClean="0"/>
              <a:t>version</a:t>
            </a:r>
            <a:r>
              <a:rPr lang="de-DE" dirty="0" smtClean="0"/>
              <a:t> will </a:t>
            </a:r>
            <a:r>
              <a:rPr lang="de-DE" dirty="0" err="1" smtClean="0"/>
              <a:t>be</a:t>
            </a:r>
            <a:r>
              <a:rPr lang="de-DE" dirty="0" smtClean="0"/>
              <a:t> </a:t>
            </a:r>
            <a:r>
              <a:rPr lang="de-DE" dirty="0" err="1" smtClean="0"/>
              <a:t>published</a:t>
            </a:r>
            <a:r>
              <a:rPr lang="de-DE" dirty="0" smtClean="0"/>
              <a:t> </a:t>
            </a:r>
            <a:r>
              <a:rPr lang="de-DE" dirty="0" err="1" smtClean="0"/>
              <a:t>as</a:t>
            </a:r>
            <a:r>
              <a:rPr lang="de-DE" dirty="0" smtClean="0"/>
              <a:t> a </a:t>
            </a:r>
            <a:r>
              <a:rPr lang="de-DE" dirty="0" err="1" smtClean="0"/>
              <a:t>book</a:t>
            </a:r>
            <a:endParaRPr lang="de-DE" dirty="0" smtClean="0"/>
          </a:p>
          <a:p>
            <a:pPr lvl="2"/>
            <a:r>
              <a:rPr lang="de-DE" dirty="0" smtClean="0"/>
              <a:t>Early </a:t>
            </a:r>
            <a:r>
              <a:rPr lang="de-DE" dirty="0" smtClean="0"/>
              <a:t>2013</a:t>
            </a:r>
          </a:p>
          <a:p>
            <a:endParaRPr lang="de-DE" dirty="0" smtClean="0"/>
          </a:p>
        </p:txBody>
      </p:sp>
      <p:sp>
        <p:nvSpPr>
          <p:cNvPr id="4" name="Date Placeholder 3"/>
          <p:cNvSpPr>
            <a:spLocks noGrp="1"/>
          </p:cNvSpPr>
          <p:nvPr>
            <p:ph type="dt" sz="half" idx="10"/>
          </p:nvPr>
        </p:nvSpPr>
        <p:spPr/>
        <p:txBody>
          <a:bodyPr/>
          <a:lstStyle/>
          <a:p>
            <a:fld id="{AAE5A6D2-98E1-46DB-ACBC-F3DB2F81711B}"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47</a:t>
            </a:fld>
            <a:endParaRPr lang="en-GB" dirty="0"/>
          </a:p>
        </p:txBody>
      </p:sp>
    </p:spTree>
    <p:extLst>
      <p:ext uri="{BB962C8B-B14F-4D97-AF65-F5344CB8AC3E}">
        <p14:creationId xmlns:p14="http://schemas.microsoft.com/office/powerpoint/2010/main" xmlns="" val="19529617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Approach</a:t>
            </a:r>
            <a:endParaRPr lang="en-GB" dirty="0"/>
          </a:p>
        </p:txBody>
      </p:sp>
      <p:pic>
        <p:nvPicPr>
          <p:cNvPr id="10242" name="Picture 2" descr="C:\Users\angela\Documents\Timbus\Publicity Material\Approach.png"/>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820586" y="0"/>
            <a:ext cx="10433146" cy="737568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48</a:t>
            </a:fld>
            <a:endParaRPr lang="en-GB" dirty="0"/>
          </a:p>
        </p:txBody>
      </p:sp>
    </p:spTree>
    <p:extLst>
      <p:ext uri="{BB962C8B-B14F-4D97-AF65-F5344CB8AC3E}">
        <p14:creationId xmlns="" xmlns:p14="http://schemas.microsoft.com/office/powerpoint/2010/main" val="3063262625"/>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AT" dirty="0" err="1" smtClean="0"/>
              <a:t>Preservation</a:t>
            </a:r>
            <a:endParaRPr lang="en-GB" dirty="0"/>
          </a:p>
        </p:txBody>
      </p:sp>
      <p:sp>
        <p:nvSpPr>
          <p:cNvPr id="8" name="Inhaltsplatzhalter 7"/>
          <p:cNvSpPr>
            <a:spLocks noGrp="1"/>
          </p:cNvSpPr>
          <p:nvPr>
            <p:ph idx="1"/>
          </p:nvPr>
        </p:nvSpPr>
        <p:spPr/>
        <p:txBody>
          <a:bodyPr/>
          <a:lstStyle/>
          <a:p>
            <a:r>
              <a:rPr lang="de-AT" dirty="0" smtClean="0"/>
              <a:t>Mix </a:t>
            </a:r>
            <a:r>
              <a:rPr lang="de-AT" dirty="0" err="1" smtClean="0"/>
              <a:t>of</a:t>
            </a:r>
            <a:r>
              <a:rPr lang="de-AT" dirty="0" smtClean="0"/>
              <a:t> </a:t>
            </a:r>
            <a:r>
              <a:rPr lang="de-AT" dirty="0" err="1" smtClean="0"/>
              <a:t>existing</a:t>
            </a:r>
            <a:r>
              <a:rPr lang="de-AT" dirty="0" smtClean="0"/>
              <a:t> </a:t>
            </a:r>
            <a:r>
              <a:rPr lang="de-AT" dirty="0" err="1" smtClean="0"/>
              <a:t>technologies</a:t>
            </a:r>
            <a:endParaRPr lang="de-AT" dirty="0" smtClean="0"/>
          </a:p>
          <a:p>
            <a:pPr lvl="1"/>
            <a:r>
              <a:rPr lang="de-AT" dirty="0" smtClean="0"/>
              <a:t>Emulation, Migration …</a:t>
            </a:r>
          </a:p>
          <a:p>
            <a:pPr lvl="1"/>
            <a:endParaRPr lang="de-AT" dirty="0" smtClean="0"/>
          </a:p>
          <a:p>
            <a:r>
              <a:rPr lang="de-AT" dirty="0" err="1" smtClean="0"/>
              <a:t>Coupled</a:t>
            </a:r>
            <a:r>
              <a:rPr lang="de-AT" dirty="0" smtClean="0"/>
              <a:t> </a:t>
            </a:r>
            <a:r>
              <a:rPr lang="de-AT" dirty="0" err="1" smtClean="0"/>
              <a:t>with</a:t>
            </a:r>
            <a:r>
              <a:rPr lang="de-AT" dirty="0" smtClean="0"/>
              <a:t> </a:t>
            </a:r>
            <a:r>
              <a:rPr lang="de-AT" dirty="0" err="1" smtClean="0"/>
              <a:t>virtualisation</a:t>
            </a:r>
            <a:endParaRPr lang="de-AT" dirty="0" smtClean="0"/>
          </a:p>
          <a:p>
            <a:pPr lvl="1"/>
            <a:r>
              <a:rPr lang="de-AT" dirty="0" err="1" smtClean="0"/>
              <a:t>To</a:t>
            </a:r>
            <a:r>
              <a:rPr lang="de-AT" dirty="0" smtClean="0"/>
              <a:t> </a:t>
            </a:r>
            <a:r>
              <a:rPr lang="de-AT" dirty="0" err="1" smtClean="0"/>
              <a:t>allow</a:t>
            </a:r>
            <a:r>
              <a:rPr lang="de-AT" dirty="0" smtClean="0"/>
              <a:t> </a:t>
            </a:r>
            <a:r>
              <a:rPr lang="de-AT" dirty="0" err="1" smtClean="0"/>
              <a:t>archiving</a:t>
            </a:r>
            <a:r>
              <a:rPr lang="de-AT" dirty="0" smtClean="0"/>
              <a:t> </a:t>
            </a:r>
            <a:r>
              <a:rPr lang="de-AT" dirty="0" err="1" smtClean="0"/>
              <a:t>of</a:t>
            </a:r>
            <a:r>
              <a:rPr lang="de-AT" dirty="0" smtClean="0"/>
              <a:t> </a:t>
            </a:r>
            <a:r>
              <a:rPr lang="de-AT" dirty="0" err="1" smtClean="0"/>
              <a:t>systems</a:t>
            </a:r>
            <a:endParaRPr lang="de-AT" dirty="0" smtClean="0"/>
          </a:p>
          <a:p>
            <a:pPr lvl="1"/>
            <a:endParaRPr lang="de-AT" dirty="0" smtClean="0"/>
          </a:p>
          <a:p>
            <a:r>
              <a:rPr lang="de-AT" dirty="0" smtClean="0"/>
              <a:t>Special </a:t>
            </a:r>
            <a:r>
              <a:rPr lang="de-AT" dirty="0" err="1" smtClean="0"/>
              <a:t>treatment</a:t>
            </a:r>
            <a:r>
              <a:rPr lang="de-AT" dirty="0" smtClean="0"/>
              <a:t> </a:t>
            </a:r>
            <a:r>
              <a:rPr lang="de-AT" dirty="0" err="1" smtClean="0"/>
              <a:t>for</a:t>
            </a:r>
            <a:r>
              <a:rPr lang="de-AT" dirty="0" smtClean="0"/>
              <a:t> </a:t>
            </a:r>
            <a:r>
              <a:rPr lang="de-AT" dirty="0" err="1" smtClean="0"/>
              <a:t>external</a:t>
            </a:r>
            <a:r>
              <a:rPr lang="de-AT" dirty="0" smtClean="0"/>
              <a:t> </a:t>
            </a:r>
            <a:r>
              <a:rPr lang="de-AT" dirty="0" err="1" smtClean="0"/>
              <a:t>services</a:t>
            </a:r>
            <a:endParaRPr lang="de-AT" dirty="0" smtClean="0"/>
          </a:p>
          <a:p>
            <a:pPr lvl="1"/>
            <a:r>
              <a:rPr lang="de-AT" dirty="0" smtClean="0"/>
              <a:t>Emulation, Simulation, Service Level Agreements</a:t>
            </a:r>
            <a:endParaRPr lang="en-GB" dirty="0"/>
          </a:p>
        </p:txBody>
      </p:sp>
      <p:sp>
        <p:nvSpPr>
          <p:cNvPr id="4" name="Datumsplatzhalt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ußzeilenplatzhalter 4"/>
          <p:cNvSpPr>
            <a:spLocks noGrp="1"/>
          </p:cNvSpPr>
          <p:nvPr>
            <p:ph type="ftr" sz="quarter" idx="11"/>
          </p:nvPr>
        </p:nvSpPr>
        <p:spPr/>
        <p:txBody>
          <a:bodyPr/>
          <a:lstStyle/>
          <a:p>
            <a:r>
              <a:rPr lang="en-GB" smtClean="0"/>
              <a:t>timbusproject.net © 2011</a:t>
            </a:r>
            <a:endParaRPr lang="en-GB" dirty="0" smtClean="0"/>
          </a:p>
        </p:txBody>
      </p:sp>
      <p:sp>
        <p:nvSpPr>
          <p:cNvPr id="6" name="Foliennummernplatzhalter 5"/>
          <p:cNvSpPr>
            <a:spLocks noGrp="1"/>
          </p:cNvSpPr>
          <p:nvPr>
            <p:ph type="sldNum" sz="quarter" idx="12"/>
          </p:nvPr>
        </p:nvSpPr>
        <p:spPr/>
        <p:txBody>
          <a:bodyPr/>
          <a:lstStyle/>
          <a:p>
            <a:fld id="{1AF2269C-3E55-4721-B754-F6B5A2C2A0F6}" type="slidenum">
              <a:rPr lang="en-GB" smtClean="0"/>
              <a:pPr/>
              <a:t>49</a:t>
            </a:fld>
            <a:endParaRPr lang="en-GB" dirty="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6636" y="1315616"/>
            <a:ext cx="8604448" cy="4755148"/>
          </a:xfrm>
          <a:prstGeom prst="rect">
            <a:avLst/>
          </a:prstGeom>
          <a:noFill/>
        </p:spPr>
        <p:txBody>
          <a:bodyPr wrap="square" rtlCol="0">
            <a:spAutoFit/>
          </a:bodyPr>
          <a:lstStyle/>
          <a:p>
            <a:pPr marL="171450" indent="-171450">
              <a:spcAft>
                <a:spcPts val="600"/>
              </a:spcAft>
              <a:buFont typeface="Arial" pitchFamily="34" charset="0"/>
              <a:buChar char="•"/>
            </a:pPr>
            <a:r>
              <a:rPr lang="en-GB" sz="2000" b="1" dirty="0" smtClean="0"/>
              <a:t>Service and licensing models</a:t>
            </a:r>
            <a:r>
              <a:rPr lang="en-GB" sz="2000" dirty="0"/>
              <a:t>: </a:t>
            </a:r>
            <a:r>
              <a:rPr lang="en-GB" sz="2000" dirty="0" smtClean="0"/>
              <a:t/>
            </a:r>
            <a:br>
              <a:rPr lang="en-GB" sz="2000" dirty="0" smtClean="0"/>
            </a:br>
            <a:r>
              <a:rPr lang="en-GB" sz="2000" dirty="0" smtClean="0"/>
              <a:t>Declining </a:t>
            </a:r>
            <a:r>
              <a:rPr lang="en-GB" sz="2000" dirty="0"/>
              <a:t>popularity of centralized in-house </a:t>
            </a:r>
            <a:r>
              <a:rPr lang="en-GB" sz="2000" dirty="0" smtClean="0"/>
              <a:t>businesses.</a:t>
            </a:r>
            <a:br>
              <a:rPr lang="en-GB" sz="2000" dirty="0" smtClean="0"/>
            </a:br>
            <a:r>
              <a:rPr lang="en-GB" sz="2000" dirty="0" smtClean="0"/>
              <a:t>Increasing </a:t>
            </a:r>
            <a:r>
              <a:rPr lang="en-GB" sz="2000" dirty="0"/>
              <a:t>popularity of </a:t>
            </a:r>
            <a:r>
              <a:rPr lang="en-GB" sz="2000" dirty="0" err="1"/>
              <a:t>SaaS</a:t>
            </a:r>
            <a:r>
              <a:rPr lang="en-GB" sz="2000" dirty="0"/>
              <a:t>, </a:t>
            </a:r>
            <a:r>
              <a:rPr lang="en-GB" sz="2000" dirty="0" err="1"/>
              <a:t>PaaS</a:t>
            </a:r>
            <a:r>
              <a:rPr lang="en-GB" sz="2000" dirty="0"/>
              <a:t>, (*</a:t>
            </a:r>
            <a:r>
              <a:rPr lang="en-GB" sz="2000" dirty="0" err="1"/>
              <a:t>aaS</a:t>
            </a:r>
            <a:r>
              <a:rPr lang="en-GB" sz="2000" dirty="0"/>
              <a:t>), and </a:t>
            </a:r>
            <a:r>
              <a:rPr lang="en-GB" sz="2000" dirty="0" err="1"/>
              <a:t>IoS</a:t>
            </a:r>
            <a:r>
              <a:rPr lang="en-GB" sz="2000" dirty="0"/>
              <a:t>.</a:t>
            </a:r>
          </a:p>
          <a:p>
            <a:pPr marL="742950" lvl="1" indent="-285750">
              <a:spcAft>
                <a:spcPts val="1200"/>
              </a:spcAft>
              <a:buFont typeface="Wingdings" pitchFamily="2" charset="2"/>
              <a:buChar char="Ø"/>
            </a:pPr>
            <a:r>
              <a:rPr lang="de-AT" sz="2000" dirty="0" err="1" smtClean="0"/>
              <a:t>Availability</a:t>
            </a:r>
            <a:r>
              <a:rPr lang="de-AT" sz="2000" dirty="0" smtClean="0"/>
              <a:t> in </a:t>
            </a:r>
            <a:r>
              <a:rPr lang="de-AT" sz="2000" dirty="0" err="1" smtClean="0"/>
              <a:t>the</a:t>
            </a:r>
            <a:r>
              <a:rPr lang="de-AT" sz="2000" dirty="0" smtClean="0"/>
              <a:t> </a:t>
            </a:r>
            <a:r>
              <a:rPr lang="de-AT" sz="2000" dirty="0" err="1" smtClean="0"/>
              <a:t>future</a:t>
            </a:r>
            <a:r>
              <a:rPr lang="de-AT" sz="2000" dirty="0" smtClean="0"/>
              <a:t> </a:t>
            </a:r>
            <a:r>
              <a:rPr lang="de-AT" sz="2000" dirty="0" err="1" smtClean="0"/>
              <a:t>unclear</a:t>
            </a:r>
            <a:endParaRPr lang="en-GB" sz="2000" dirty="0" smtClean="0"/>
          </a:p>
          <a:p>
            <a:pPr marL="742950" lvl="1" indent="-285750">
              <a:spcAft>
                <a:spcPts val="1200"/>
              </a:spcAft>
              <a:buFont typeface="Wingdings" pitchFamily="2" charset="2"/>
              <a:buChar char="Ø"/>
            </a:pPr>
            <a:r>
              <a:rPr lang="en-GB" sz="2000" dirty="0" smtClean="0"/>
              <a:t>Protect </a:t>
            </a:r>
            <a:r>
              <a:rPr lang="en-GB" sz="2000" dirty="0"/>
              <a:t>data and </a:t>
            </a:r>
            <a:r>
              <a:rPr lang="en-GB" sz="2000" dirty="0" smtClean="0"/>
              <a:t>functionality</a:t>
            </a:r>
          </a:p>
          <a:p>
            <a:pPr marL="171450" indent="-171450">
              <a:buFont typeface="Arial" pitchFamily="34" charset="0"/>
              <a:buChar char="•"/>
            </a:pPr>
            <a:endParaRPr lang="en-GB" sz="2000" b="1" dirty="0" smtClean="0"/>
          </a:p>
          <a:p>
            <a:pPr marL="171450" indent="-171450">
              <a:buFont typeface="Arial" pitchFamily="34" charset="0"/>
              <a:buChar char="•"/>
            </a:pPr>
            <a:r>
              <a:rPr lang="en-GB" sz="2000" b="1" dirty="0" smtClean="0"/>
              <a:t>Changes in technical environments</a:t>
            </a:r>
            <a:r>
              <a:rPr lang="en-GB" sz="2000" dirty="0" smtClean="0"/>
              <a:t>:</a:t>
            </a:r>
          </a:p>
          <a:p>
            <a:pPr marL="742950" lvl="1" indent="-285750">
              <a:spcAft>
                <a:spcPts val="1200"/>
              </a:spcAft>
              <a:buFont typeface="Wingdings" pitchFamily="2" charset="2"/>
              <a:buChar char="Ø"/>
            </a:pPr>
            <a:r>
              <a:rPr lang="en-GB" sz="2000" dirty="0" smtClean="0"/>
              <a:t>Manage services across platforms</a:t>
            </a:r>
          </a:p>
          <a:p>
            <a:pPr marL="171450" indent="-171450">
              <a:buFont typeface="Arial" pitchFamily="34" charset="0"/>
              <a:buChar char="•"/>
            </a:pPr>
            <a:endParaRPr lang="en-GB" sz="2000" b="1" dirty="0" smtClean="0"/>
          </a:p>
          <a:p>
            <a:pPr marL="171450" indent="-171450">
              <a:buFont typeface="Arial" pitchFamily="34" charset="0"/>
              <a:buChar char="•"/>
            </a:pPr>
            <a:endParaRPr lang="en-GB" sz="2000" b="1" dirty="0"/>
          </a:p>
          <a:p>
            <a:pPr marL="171450" indent="-171450">
              <a:buFont typeface="Arial" pitchFamily="34" charset="0"/>
              <a:buChar char="•"/>
            </a:pPr>
            <a:r>
              <a:rPr lang="en-GB" sz="2000" b="1" dirty="0" smtClean="0"/>
              <a:t>Staff changes</a:t>
            </a:r>
            <a:r>
              <a:rPr lang="en-GB" sz="2000" dirty="0"/>
              <a:t>: </a:t>
            </a:r>
          </a:p>
          <a:p>
            <a:pPr marL="742950" lvl="1" indent="-285750">
              <a:spcAft>
                <a:spcPts val="1200"/>
              </a:spcAft>
              <a:buFont typeface="Wingdings" pitchFamily="2" charset="2"/>
              <a:buChar char="Ø"/>
            </a:pPr>
            <a:r>
              <a:rPr lang="en-GB" sz="2000" dirty="0"/>
              <a:t>Knowledge retention </a:t>
            </a:r>
          </a:p>
          <a:p>
            <a:pPr marL="742950" lvl="1" indent="-285750">
              <a:buFont typeface="Wingdings" pitchFamily="2" charset="2"/>
              <a:buChar char="Ø"/>
            </a:pPr>
            <a:endParaRPr lang="en-GB" dirty="0"/>
          </a:p>
        </p:txBody>
      </p:sp>
      <p:sp>
        <p:nvSpPr>
          <p:cNvPr id="2" name="Title 1"/>
          <p:cNvSpPr>
            <a:spLocks noGrp="1"/>
          </p:cNvSpPr>
          <p:nvPr>
            <p:ph type="title"/>
          </p:nvPr>
        </p:nvSpPr>
        <p:spPr/>
        <p:txBody>
          <a:bodyPr/>
          <a:lstStyle/>
          <a:p>
            <a:r>
              <a:rPr lang="en-GB" dirty="0" smtClean="0"/>
              <a:t>                 </a:t>
            </a:r>
            <a:r>
              <a:rPr lang="en-GB" dirty="0" smtClean="0"/>
              <a:t>Motivation #2</a:t>
            </a:r>
            <a:endParaRPr lang="en-GB" dirty="0"/>
          </a:p>
        </p:txBody>
      </p:sp>
      <p:pic>
        <p:nvPicPr>
          <p:cNvPr id="1026" name="Picture 2"/>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792259" y="4077072"/>
            <a:ext cx="5316245" cy="26144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fld id="{207E0708-EB6A-4C38-A3AC-21681088CA8A}" type="datetime3">
              <a:rPr lang="en-US" smtClean="0"/>
              <a:pPr/>
              <a:t>7 November 2012</a:t>
            </a:fld>
            <a:endParaRPr lang="en-GB" dirty="0"/>
          </a:p>
        </p:txBody>
      </p:sp>
      <p:sp>
        <p:nvSpPr>
          <p:cNvPr id="5" name="Footer Placeholder 4"/>
          <p:cNvSpPr>
            <a:spLocks noGrp="1"/>
          </p:cNvSpPr>
          <p:nvPr>
            <p:ph type="ftr" sz="quarter" idx="11"/>
          </p:nvPr>
        </p:nvSpPr>
        <p:spPr/>
        <p:txBody>
          <a:bodyPr/>
          <a:lstStyle/>
          <a:p>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fld id="{1AF2269C-3E55-4721-B754-F6B5A2C2A0F6}" type="slidenum">
              <a:rPr lang="en-GB" smtClean="0"/>
              <a:pPr/>
              <a:t>5</a:t>
            </a:fld>
            <a:endParaRPr lang="en-GB" dirty="0"/>
          </a:p>
        </p:txBody>
      </p:sp>
    </p:spTree>
    <p:extLst>
      <p:ext uri="{BB962C8B-B14F-4D97-AF65-F5344CB8AC3E}">
        <p14:creationId xmlns="" xmlns:p14="http://schemas.microsoft.com/office/powerpoint/2010/main" val="3308574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000" dirty="0" smtClean="0"/>
              <a:t>Thank you!</a:t>
            </a:r>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a:p>
          <a:p>
            <a:pPr marL="0" indent="0" algn="ctr">
              <a:buNone/>
            </a:pPr>
            <a:endParaRPr lang="en-GB" sz="1800" dirty="0" smtClean="0"/>
          </a:p>
          <a:p>
            <a:pPr marL="0" indent="0" algn="ctr">
              <a:buNone/>
            </a:pPr>
            <a:endParaRPr lang="en-GB" sz="1800" dirty="0" smtClean="0"/>
          </a:p>
          <a:p>
            <a:pPr marL="0" indent="0" algn="ctr">
              <a:buNone/>
            </a:pPr>
            <a:endParaRPr lang="en-GB" sz="1800" dirty="0" smtClean="0"/>
          </a:p>
          <a:p>
            <a:pPr marL="0" indent="0" algn="ctr">
              <a:buNone/>
            </a:pPr>
            <a:endParaRPr lang="en-GB" sz="1800" dirty="0"/>
          </a:p>
        </p:txBody>
      </p:sp>
      <p:pic>
        <p:nvPicPr>
          <p:cNvPr id="5" name="Picture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8889" y="3969060"/>
            <a:ext cx="5667277" cy="1944216"/>
          </a:xfrm>
          <a:prstGeom prst="rect">
            <a:avLst/>
          </a:prstGeom>
        </p:spPr>
      </p:pic>
    </p:spTree>
    <p:extLst>
      <p:ext uri="{BB962C8B-B14F-4D97-AF65-F5344CB8AC3E}">
        <p14:creationId xmlns="" xmlns:p14="http://schemas.microsoft.com/office/powerpoint/2010/main" val="223480559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63825" y="2955925"/>
            <a:ext cx="617538"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5"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913" y="1520825"/>
            <a:ext cx="2103437" cy="1576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56"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68313" y="4652963"/>
            <a:ext cx="13731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7" name="Title 1"/>
          <p:cNvSpPr>
            <a:spLocks noGrp="1"/>
          </p:cNvSpPr>
          <p:nvPr>
            <p:ph type="title"/>
          </p:nvPr>
        </p:nvSpPr>
        <p:spPr/>
        <p:txBody>
          <a:bodyPr>
            <a:normAutofit fontScale="90000"/>
          </a:bodyPr>
          <a:lstStyle/>
          <a:p>
            <a:r>
              <a:rPr lang="en-GB" dirty="0" smtClean="0"/>
              <a:t>Vision</a:t>
            </a:r>
            <a:br>
              <a:rPr lang="en-GB" dirty="0" smtClean="0"/>
            </a:br>
            <a:endParaRPr lang="en-GB" sz="1300" dirty="0" smtClean="0"/>
          </a:p>
        </p:txBody>
      </p:sp>
      <p:sp>
        <p:nvSpPr>
          <p:cNvPr id="2" name="Content Placeholder 1"/>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pPr>
              <a:defRPr/>
            </a:pPr>
            <a:fld id="{92C885B8-5A5F-4447-97BC-F68A34C9508B}" type="datetime3">
              <a:rPr lang="en-US" smtClean="0"/>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smtClean="0"/>
              <a:t>timbusproject.net © 2011</a:t>
            </a:r>
            <a:endParaRPr lang="en-GB" dirty="0" smtClean="0"/>
          </a:p>
        </p:txBody>
      </p:sp>
      <p:sp>
        <p:nvSpPr>
          <p:cNvPr id="6" name="Slide Number Placeholder 5"/>
          <p:cNvSpPr>
            <a:spLocks noGrp="1"/>
          </p:cNvSpPr>
          <p:nvPr>
            <p:ph type="sldNum" sz="quarter" idx="12"/>
          </p:nvPr>
        </p:nvSpPr>
        <p:spPr/>
        <p:txBody>
          <a:bodyPr/>
          <a:lstStyle/>
          <a:p>
            <a:pPr>
              <a:defRPr/>
            </a:pPr>
            <a:fld id="{CF2AB6FC-6259-427F-A9A4-2EBFD5C9808C}" type="slidenum">
              <a:rPr lang="en-GB" smtClean="0"/>
              <a:pPr>
                <a:defRPr/>
              </a:pPr>
              <a:t>6</a:t>
            </a:fld>
            <a:endParaRPr lang="en-GB" dirty="0"/>
          </a:p>
        </p:txBody>
      </p:sp>
      <p:pic>
        <p:nvPicPr>
          <p:cNvPr id="23561"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52500" y="3429000"/>
            <a:ext cx="503238"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Box 23"/>
          <p:cNvSpPr txBox="1"/>
          <p:nvPr/>
        </p:nvSpPr>
        <p:spPr>
          <a:xfrm>
            <a:off x="317500" y="1458913"/>
            <a:ext cx="635000" cy="400050"/>
          </a:xfrm>
          <a:prstGeom prst="rect">
            <a:avLst/>
          </a:prstGeom>
          <a:noFill/>
        </p:spPr>
        <p:txBody>
          <a:bodyPr wrap="none">
            <a:spAutoFit/>
          </a:bodyPr>
          <a:lstStyle/>
          <a:p>
            <a:pPr algn="ctr">
              <a:defRPr/>
            </a:pPr>
            <a:r>
              <a:rPr lang="en-GB" sz="2000" dirty="0">
                <a:solidFill>
                  <a:schemeClr val="accent2">
                    <a:lumMod val="50000"/>
                  </a:schemeClr>
                </a:solidFill>
              </a:rPr>
              <a:t> OS </a:t>
            </a:r>
          </a:p>
        </p:txBody>
      </p:sp>
      <p:cxnSp>
        <p:nvCxnSpPr>
          <p:cNvPr id="35" name="Straight Arrow Connector 34"/>
          <p:cNvCxnSpPr/>
          <p:nvPr/>
        </p:nvCxnSpPr>
        <p:spPr>
          <a:xfrm flipH="1">
            <a:off x="461963" y="3057525"/>
            <a:ext cx="1217612"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58888" y="2303463"/>
            <a:ext cx="1465262" cy="369887"/>
          </a:xfrm>
          <a:prstGeom prst="rect">
            <a:avLst/>
          </a:prstGeom>
          <a:noFill/>
        </p:spPr>
        <p:txBody>
          <a:bodyPr>
            <a:spAutoFit/>
          </a:bodyPr>
          <a:lstStyle/>
          <a:p>
            <a:pPr algn="ctr">
              <a:defRPr/>
            </a:pPr>
            <a:r>
              <a:rPr lang="en-GB" dirty="0" smtClean="0">
                <a:solidFill>
                  <a:schemeClr val="accent2">
                    <a:lumMod val="50000"/>
                  </a:schemeClr>
                </a:solidFill>
              </a:rPr>
              <a:t>SW</a:t>
            </a:r>
            <a:endParaRPr lang="en-IE" dirty="0">
              <a:solidFill>
                <a:schemeClr val="accent2">
                  <a:lumMod val="50000"/>
                </a:schemeClr>
              </a:solidFill>
            </a:endParaRPr>
          </a:p>
        </p:txBody>
      </p:sp>
      <p:sp>
        <p:nvSpPr>
          <p:cNvPr id="30" name="TextBox 29"/>
          <p:cNvSpPr txBox="1"/>
          <p:nvPr/>
        </p:nvSpPr>
        <p:spPr>
          <a:xfrm>
            <a:off x="465138" y="5653088"/>
            <a:ext cx="1320800" cy="584200"/>
          </a:xfrm>
          <a:prstGeom prst="rect">
            <a:avLst/>
          </a:prstGeom>
          <a:noFill/>
        </p:spPr>
        <p:txBody>
          <a:bodyPr>
            <a:spAutoFit/>
          </a:bodyPr>
          <a:lstStyle/>
          <a:p>
            <a:pPr algn="ctr">
              <a:defRPr/>
            </a:pPr>
            <a:r>
              <a:rPr lang="en-GB" sz="1600" b="1" dirty="0">
                <a:solidFill>
                  <a:schemeClr val="accent2">
                    <a:lumMod val="50000"/>
                  </a:schemeClr>
                </a:solidFill>
              </a:rPr>
              <a:t>Business Processes</a:t>
            </a:r>
            <a:endParaRPr lang="en-IE" sz="1600" b="1" dirty="0">
              <a:solidFill>
                <a:schemeClr val="accent2">
                  <a:lumMod val="50000"/>
                </a:schemeClr>
              </a:solidFill>
            </a:endParaRPr>
          </a:p>
        </p:txBody>
      </p:sp>
      <p:cxnSp>
        <p:nvCxnSpPr>
          <p:cNvPr id="36" name="Straight Arrow Connector 35"/>
          <p:cNvCxnSpPr/>
          <p:nvPr/>
        </p:nvCxnSpPr>
        <p:spPr>
          <a:xfrm>
            <a:off x="1992313" y="3863975"/>
            <a:ext cx="336550" cy="422275"/>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Right Brace 44"/>
          <p:cNvSpPr/>
          <p:nvPr/>
        </p:nvSpPr>
        <p:spPr>
          <a:xfrm>
            <a:off x="2411413" y="1257300"/>
            <a:ext cx="252412" cy="5041900"/>
          </a:xfrm>
          <a:prstGeom prst="rightBrace">
            <a:avLst>
              <a:gd name="adj1" fmla="val 39882"/>
              <a:gd name="adj2" fmla="val 5046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a:p>
        </p:txBody>
      </p:sp>
      <p:pic>
        <p:nvPicPr>
          <p:cNvPr id="23568" name="Picture 2"/>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740150" y="2290763"/>
            <a:ext cx="1541463" cy="1533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69"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125538" y="1268413"/>
            <a:ext cx="1119187" cy="1035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Rectangle 39"/>
          <p:cNvSpPr/>
          <p:nvPr/>
        </p:nvSpPr>
        <p:spPr>
          <a:xfrm>
            <a:off x="1112838" y="1252538"/>
            <a:ext cx="1131887" cy="10509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cxnSp>
        <p:nvCxnSpPr>
          <p:cNvPr id="27" name="Straight Arrow Connector 26"/>
          <p:cNvCxnSpPr/>
          <p:nvPr/>
        </p:nvCxnSpPr>
        <p:spPr>
          <a:xfrm>
            <a:off x="1042988" y="3057525"/>
            <a:ext cx="1587" cy="2190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461963" y="4329113"/>
            <a:ext cx="1217612"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042988" y="4333875"/>
            <a:ext cx="0" cy="2952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913" y="3854450"/>
            <a:ext cx="984250" cy="368300"/>
          </a:xfrm>
          <a:prstGeom prst="rect">
            <a:avLst/>
          </a:prstGeom>
          <a:noFill/>
        </p:spPr>
        <p:txBody>
          <a:bodyPr>
            <a:spAutoFit/>
          </a:bodyPr>
          <a:lstStyle/>
          <a:p>
            <a:pPr algn="ctr">
              <a:defRPr/>
            </a:pPr>
            <a:r>
              <a:rPr lang="en-GB" dirty="0">
                <a:solidFill>
                  <a:schemeClr val="accent2">
                    <a:lumMod val="50000"/>
                  </a:schemeClr>
                </a:solidFill>
              </a:rPr>
              <a:t>Device</a:t>
            </a:r>
            <a:endParaRPr lang="en-IE" dirty="0">
              <a:solidFill>
                <a:schemeClr val="accent2">
                  <a:lumMod val="50000"/>
                </a:schemeClr>
              </a:solidFill>
            </a:endParaRPr>
          </a:p>
        </p:txBody>
      </p:sp>
      <p:sp>
        <p:nvSpPr>
          <p:cNvPr id="47" name="Right Arrow 46"/>
          <p:cNvSpPr/>
          <p:nvPr/>
        </p:nvSpPr>
        <p:spPr>
          <a:xfrm>
            <a:off x="2697163" y="3471863"/>
            <a:ext cx="3530600" cy="671512"/>
          </a:xfrm>
          <a:prstGeom prst="rightArrow">
            <a:avLst/>
          </a:prstGeom>
          <a:gradFill flip="none" rotWithShape="1">
            <a:gsLst>
              <a:gs pos="0">
                <a:schemeClr val="accent2"/>
              </a:gs>
              <a:gs pos="50000">
                <a:schemeClr val="accent2">
                  <a:lumMod val="40000"/>
                  <a:lumOff val="60000"/>
                </a:schemeClr>
              </a:gs>
              <a:gs pos="100000">
                <a:schemeClr val="accent2">
                  <a:lumMod val="20000"/>
                  <a:lumOff val="80000"/>
                </a:schemeClr>
              </a:gs>
            </a:gsLst>
            <a:lin ang="8100000" scaled="1"/>
            <a:tileRect/>
          </a:gra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48" name="TextBox 47"/>
          <p:cNvSpPr txBox="1"/>
          <p:nvPr/>
        </p:nvSpPr>
        <p:spPr>
          <a:xfrm>
            <a:off x="2616200" y="1766888"/>
            <a:ext cx="1966913" cy="923925"/>
          </a:xfrm>
          <a:prstGeom prst="rect">
            <a:avLst/>
          </a:prstGeom>
          <a:noFill/>
        </p:spPr>
        <p:txBody>
          <a:bodyPr>
            <a:spAutoFit/>
          </a:bodyPr>
          <a:lstStyle/>
          <a:p>
            <a:pPr>
              <a:defRPr/>
            </a:pPr>
            <a:r>
              <a:rPr lang="en-GB" dirty="0">
                <a:solidFill>
                  <a:schemeClr val="accent2">
                    <a:lumMod val="50000"/>
                  </a:schemeClr>
                </a:solidFill>
              </a:rPr>
              <a:t>Preservation of Business Processes </a:t>
            </a:r>
            <a:endParaRPr lang="en-IE" i="1" dirty="0">
              <a:solidFill>
                <a:schemeClr val="accent2">
                  <a:lumMod val="50000"/>
                </a:schemeClr>
              </a:solidFill>
            </a:endParaRPr>
          </a:p>
        </p:txBody>
      </p:sp>
      <p:pic>
        <p:nvPicPr>
          <p:cNvPr id="23577" name="Picture 6"/>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32638" y="1300163"/>
            <a:ext cx="1512887" cy="1897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 name="Rectangle 45"/>
          <p:cNvSpPr/>
          <p:nvPr/>
        </p:nvSpPr>
        <p:spPr>
          <a:xfrm>
            <a:off x="7121525" y="1257300"/>
            <a:ext cx="1524000" cy="1939925"/>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23579" name="Picture 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7677150" y="2228850"/>
            <a:ext cx="1216025"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5" name="TextBox 54"/>
          <p:cNvSpPr txBox="1"/>
          <p:nvPr/>
        </p:nvSpPr>
        <p:spPr>
          <a:xfrm>
            <a:off x="6402388" y="1268413"/>
            <a:ext cx="755650" cy="708025"/>
          </a:xfrm>
          <a:prstGeom prst="rect">
            <a:avLst/>
          </a:prstGeom>
          <a:noFill/>
        </p:spPr>
        <p:txBody>
          <a:bodyPr wrap="none">
            <a:spAutoFit/>
          </a:bodyPr>
          <a:lstStyle/>
          <a:p>
            <a:pPr algn="ctr">
              <a:defRPr/>
            </a:pPr>
            <a:r>
              <a:rPr lang="en-GB" sz="2000" dirty="0">
                <a:solidFill>
                  <a:schemeClr val="accent2">
                    <a:lumMod val="50000"/>
                  </a:schemeClr>
                </a:solidFill>
              </a:rPr>
              <a:t>New </a:t>
            </a:r>
          </a:p>
          <a:p>
            <a:pPr algn="ctr">
              <a:defRPr/>
            </a:pPr>
            <a:r>
              <a:rPr lang="en-GB" sz="2000" dirty="0">
                <a:solidFill>
                  <a:schemeClr val="accent2">
                    <a:lumMod val="50000"/>
                  </a:schemeClr>
                </a:solidFill>
              </a:rPr>
              <a:t>OS </a:t>
            </a:r>
          </a:p>
        </p:txBody>
      </p:sp>
      <p:sp>
        <p:nvSpPr>
          <p:cNvPr id="56" name="TextBox 55"/>
          <p:cNvSpPr txBox="1"/>
          <p:nvPr/>
        </p:nvSpPr>
        <p:spPr>
          <a:xfrm>
            <a:off x="8340725" y="2943225"/>
            <a:ext cx="608013" cy="307975"/>
          </a:xfrm>
          <a:prstGeom prst="rect">
            <a:avLst/>
          </a:prstGeom>
          <a:noFill/>
        </p:spPr>
        <p:txBody>
          <a:bodyPr>
            <a:spAutoFit/>
          </a:bodyPr>
          <a:lstStyle/>
          <a:p>
            <a:pPr algn="ctr">
              <a:defRPr/>
            </a:pPr>
            <a:r>
              <a:rPr lang="en-GB" sz="1400" dirty="0" smtClean="0">
                <a:solidFill>
                  <a:schemeClr val="accent2">
                    <a:lumMod val="50000"/>
                  </a:schemeClr>
                </a:solidFill>
              </a:rPr>
              <a:t>SW</a:t>
            </a:r>
            <a:endParaRPr lang="en-IE" sz="1400" dirty="0">
              <a:solidFill>
                <a:schemeClr val="accent2">
                  <a:lumMod val="50000"/>
                </a:schemeClr>
              </a:solidFill>
            </a:endParaRPr>
          </a:p>
        </p:txBody>
      </p:sp>
      <p:pic>
        <p:nvPicPr>
          <p:cNvPr id="23582" name="Picture 10"/>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272338" y="4724400"/>
            <a:ext cx="1373187" cy="1000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59" name="Straight Arrow Connector 58"/>
          <p:cNvCxnSpPr/>
          <p:nvPr/>
        </p:nvCxnSpPr>
        <p:spPr>
          <a:xfrm flipH="1">
            <a:off x="7265988" y="3424238"/>
            <a:ext cx="1216025"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331075" y="5724525"/>
            <a:ext cx="1320800" cy="584200"/>
          </a:xfrm>
          <a:prstGeom prst="rect">
            <a:avLst/>
          </a:prstGeom>
          <a:noFill/>
        </p:spPr>
        <p:txBody>
          <a:bodyPr>
            <a:spAutoFit/>
          </a:bodyPr>
          <a:lstStyle/>
          <a:p>
            <a:pPr algn="ctr">
              <a:defRPr/>
            </a:pPr>
            <a:r>
              <a:rPr lang="en-GB" sz="1600" b="1" dirty="0">
                <a:solidFill>
                  <a:schemeClr val="accent2">
                    <a:lumMod val="50000"/>
                  </a:schemeClr>
                </a:solidFill>
              </a:rPr>
              <a:t>Business Processes</a:t>
            </a:r>
            <a:endParaRPr lang="en-IE" sz="1600" b="1" dirty="0">
              <a:solidFill>
                <a:schemeClr val="accent2">
                  <a:lumMod val="50000"/>
                </a:schemeClr>
              </a:solidFill>
            </a:endParaRPr>
          </a:p>
        </p:txBody>
      </p:sp>
      <p:cxnSp>
        <p:nvCxnSpPr>
          <p:cNvPr id="61" name="Straight Arrow Connector 60"/>
          <p:cNvCxnSpPr/>
          <p:nvPr/>
        </p:nvCxnSpPr>
        <p:spPr>
          <a:xfrm>
            <a:off x="7847013" y="3424238"/>
            <a:ext cx="1587" cy="2190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7265988" y="4583113"/>
            <a:ext cx="1216025" cy="0"/>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7847013" y="4587875"/>
            <a:ext cx="0" cy="295275"/>
          </a:xfrm>
          <a:prstGeom prst="straightConnector1">
            <a:avLst/>
          </a:prstGeom>
          <a:ln w="28575">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3588" name="Picture 9"/>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085013" y="3613150"/>
            <a:ext cx="1217612" cy="912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TextBox 63"/>
          <p:cNvSpPr txBox="1"/>
          <p:nvPr/>
        </p:nvSpPr>
        <p:spPr>
          <a:xfrm>
            <a:off x="8159750" y="3430588"/>
            <a:ext cx="984250" cy="646112"/>
          </a:xfrm>
          <a:prstGeom prst="rect">
            <a:avLst/>
          </a:prstGeom>
          <a:noFill/>
        </p:spPr>
        <p:txBody>
          <a:bodyPr>
            <a:spAutoFit/>
          </a:bodyPr>
          <a:lstStyle/>
          <a:p>
            <a:pPr algn="ctr">
              <a:defRPr/>
            </a:pPr>
            <a:r>
              <a:rPr lang="en-GB" dirty="0">
                <a:solidFill>
                  <a:schemeClr val="accent2">
                    <a:lumMod val="50000"/>
                  </a:schemeClr>
                </a:solidFill>
              </a:rPr>
              <a:t>New</a:t>
            </a:r>
          </a:p>
          <a:p>
            <a:pPr algn="ctr">
              <a:defRPr/>
            </a:pPr>
            <a:r>
              <a:rPr lang="en-GB" dirty="0">
                <a:solidFill>
                  <a:schemeClr val="accent2">
                    <a:lumMod val="50000"/>
                  </a:schemeClr>
                </a:solidFill>
              </a:rPr>
              <a:t>Device</a:t>
            </a:r>
            <a:endParaRPr lang="en-IE" dirty="0">
              <a:solidFill>
                <a:schemeClr val="accent2">
                  <a:lumMod val="50000"/>
                </a:schemeClr>
              </a:solidFill>
            </a:endParaRPr>
          </a:p>
        </p:txBody>
      </p:sp>
      <p:sp>
        <p:nvSpPr>
          <p:cNvPr id="66" name="Right Brace 65"/>
          <p:cNvSpPr/>
          <p:nvPr/>
        </p:nvSpPr>
        <p:spPr>
          <a:xfrm flipH="1">
            <a:off x="6291263" y="1233488"/>
            <a:ext cx="215900" cy="5148262"/>
          </a:xfrm>
          <a:prstGeom prst="rightBrace">
            <a:avLst>
              <a:gd name="adj1" fmla="val 59864"/>
              <a:gd name="adj2" fmla="val 5046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IE"/>
          </a:p>
        </p:txBody>
      </p:sp>
      <p:pic>
        <p:nvPicPr>
          <p:cNvPr id="23591"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51500" y="4179888"/>
            <a:ext cx="617538" cy="6175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 name="TextBox 68"/>
          <p:cNvSpPr txBox="1"/>
          <p:nvPr/>
        </p:nvSpPr>
        <p:spPr>
          <a:xfrm>
            <a:off x="4305300" y="4759325"/>
            <a:ext cx="1966913" cy="1016000"/>
          </a:xfrm>
          <a:prstGeom prst="rect">
            <a:avLst/>
          </a:prstGeom>
          <a:noFill/>
        </p:spPr>
        <p:txBody>
          <a:bodyPr>
            <a:spAutoFit/>
          </a:bodyPr>
          <a:lstStyle/>
          <a:p>
            <a:pPr algn="r">
              <a:defRPr/>
            </a:pPr>
            <a:r>
              <a:rPr lang="en-GB" sz="2000" dirty="0">
                <a:solidFill>
                  <a:schemeClr val="accent2">
                    <a:lumMod val="50000"/>
                  </a:schemeClr>
                </a:solidFill>
              </a:rPr>
              <a:t>Redeployment of Business Processes </a:t>
            </a:r>
            <a:endParaRPr lang="en-IE" sz="2000" i="1" dirty="0">
              <a:solidFill>
                <a:schemeClr val="accent2">
                  <a:lumMod val="50000"/>
                </a:schemeClr>
              </a:solidFill>
            </a:endParaRPr>
          </a:p>
        </p:txBody>
      </p:sp>
    </p:spTree>
    <p:extLst>
      <p:ext uri="{BB962C8B-B14F-4D97-AF65-F5344CB8AC3E}">
        <p14:creationId xmlns="" xmlns:p14="http://schemas.microsoft.com/office/powerpoint/2010/main" val="24200868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Text Placeholder 2"/>
          <p:cNvSpPr txBox="1">
            <a:spLocks/>
          </p:cNvSpPr>
          <p:nvPr/>
        </p:nvSpPr>
        <p:spPr bwMode="auto">
          <a:xfrm>
            <a:off x="7380312" y="6080305"/>
            <a:ext cx="1763688" cy="44503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Complexity</a:t>
            </a:r>
            <a:endParaRPr lang="en-GB" dirty="0"/>
          </a:p>
        </p:txBody>
      </p:sp>
      <p:sp>
        <p:nvSpPr>
          <p:cNvPr id="32" name="Text Placeholder 2"/>
          <p:cNvSpPr txBox="1">
            <a:spLocks/>
          </p:cNvSpPr>
          <p:nvPr/>
        </p:nvSpPr>
        <p:spPr bwMode="auto">
          <a:xfrm>
            <a:off x="-252536" y="1287839"/>
            <a:ext cx="1488110" cy="435869"/>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 Longevity</a:t>
            </a:r>
            <a:endParaRPr lang="en-GB" dirty="0"/>
          </a:p>
        </p:txBody>
      </p:sp>
      <p:sp>
        <p:nvSpPr>
          <p:cNvPr id="614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A Preservation Continuum</a:t>
            </a:r>
            <a:endParaRPr lang="en-GB" dirty="0"/>
          </a:p>
        </p:txBody>
      </p:sp>
      <p:sp>
        <p:nvSpPr>
          <p:cNvPr id="6146" name="Rectangle 2"/>
          <p:cNvSpPr>
            <a:spLocks noGrp="1" noChangeArrowheads="1"/>
          </p:cNvSpPr>
          <p:nvPr>
            <p:ph idx="1"/>
          </p:nvPr>
        </p:nvSpPr>
        <p:spPr bwMode="auto">
          <a:xfrm>
            <a:off x="611559" y="1797373"/>
            <a:ext cx="4773933" cy="3649763"/>
          </a:xfrm>
          <a:prstGeom prst="rect">
            <a:avLst/>
          </a:prstGeom>
          <a:gradFill flip="none" rotWithShape="1">
            <a:gsLst>
              <a:gs pos="0">
                <a:schemeClr val="accent5">
                  <a:tint val="50000"/>
                  <a:satMod val="300000"/>
                </a:schemeClr>
              </a:gs>
              <a:gs pos="6000">
                <a:schemeClr val="accent1"/>
              </a:gs>
              <a:gs pos="100000">
                <a:schemeClr val="accent5">
                  <a:tint val="15000"/>
                  <a:satMod val="350000"/>
                </a:schemeClr>
              </a:gs>
            </a:gsLst>
            <a:lin ang="2700000" scaled="1"/>
            <a:tileRect/>
          </a:gradFill>
          <a:ln>
            <a:noFill/>
            <a:headEnd/>
            <a:tailEnd/>
          </a:ln>
        </p:spPr>
        <p:style>
          <a:lnRef idx="1">
            <a:schemeClr val="accent5"/>
          </a:lnRef>
          <a:fillRef idx="2">
            <a:schemeClr val="accent5"/>
          </a:fillRef>
          <a:effectRef idx="1">
            <a:schemeClr val="accent5"/>
          </a:effectRef>
          <a:fontRef idx="minor">
            <a:schemeClr val="dk1"/>
          </a:fontRef>
        </p:style>
        <p:txBody>
          <a:bodyPr lIns="0" tIns="0" rIns="0" bIns="0" anchor="t" anchorCtr="0"/>
          <a:lstStyle/>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Digital </a:t>
            </a:r>
            <a:r>
              <a:rPr lang="en-GB" dirty="0" smtClean="0"/>
              <a:t>Preservation</a:t>
            </a:r>
            <a:endParaRPr lang="en-GB" dirty="0"/>
          </a:p>
        </p:txBody>
      </p:sp>
      <p:sp>
        <p:nvSpPr>
          <p:cNvPr id="3" name="Text Placeholder 2"/>
          <p:cNvSpPr>
            <a:spLocks noGrp="1"/>
          </p:cNvSpPr>
          <p:nvPr>
            <p:ph type="body" sz="quarter" idx="4294967295"/>
          </p:nvPr>
        </p:nvSpPr>
        <p:spPr>
          <a:xfrm>
            <a:off x="3948113" y="3386138"/>
            <a:ext cx="5195887" cy="2779712"/>
          </a:xfrm>
          <a:gradFill flip="none" rotWithShape="1">
            <a:gsLst>
              <a:gs pos="0">
                <a:schemeClr val="accent5">
                  <a:tint val="50000"/>
                  <a:satMod val="300000"/>
                </a:schemeClr>
              </a:gs>
              <a:gs pos="6000">
                <a:schemeClr val="accent1"/>
              </a:gs>
              <a:gs pos="100000">
                <a:schemeClr val="accent5">
                  <a:tint val="15000"/>
                  <a:satMod val="350000"/>
                </a:schemeClr>
              </a:gs>
            </a:gsLst>
            <a:lin ang="13500000" scaled="1"/>
            <a:tileRect/>
          </a:gradFill>
          <a:ln>
            <a:noFill/>
            <a:headEnd/>
            <a:tailEnd/>
          </a:ln>
          <a:effectLst/>
        </p:spPr>
        <p:style>
          <a:lnRef idx="1">
            <a:schemeClr val="accent5"/>
          </a:lnRef>
          <a:fillRef idx="2">
            <a:schemeClr val="accent5"/>
          </a:fillRef>
          <a:effectRef idx="1">
            <a:schemeClr val="accent5"/>
          </a:effectRef>
          <a:fontRef idx="minor">
            <a:schemeClr val="dk1"/>
          </a:fontRef>
        </p:style>
        <p:txBody>
          <a:bodyPr vert="horz" wrap="square" lIns="0" tIns="0" rIns="0" bIns="0" numCol="1" anchor="t" anchorCtr="0" compatLnSpc="1">
            <a:prstTxWarp prst="textNoShape">
              <a:avLst/>
            </a:prstTxWarp>
            <a:normAutofit/>
          </a:bodyPr>
          <a:lstStyle/>
          <a:p>
            <a:pPr marL="0"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Business Continuity </a:t>
            </a:r>
          </a:p>
          <a:p>
            <a:pPr marL="0" indent="0" algn="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a:t>Management</a:t>
            </a:r>
          </a:p>
        </p:txBody>
      </p:sp>
      <p:sp>
        <p:nvSpPr>
          <p:cNvPr id="10" name="Text Placeholder 2"/>
          <p:cNvSpPr txBox="1">
            <a:spLocks/>
          </p:cNvSpPr>
          <p:nvPr/>
        </p:nvSpPr>
        <p:spPr bwMode="auto">
          <a:xfrm>
            <a:off x="2347844" y="2494808"/>
            <a:ext cx="1294317" cy="671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Data</a:t>
            </a:r>
            <a:endParaRPr lang="en-GB" dirty="0"/>
          </a:p>
        </p:txBody>
      </p:sp>
      <p:sp>
        <p:nvSpPr>
          <p:cNvPr id="11" name="Text Placeholder 2"/>
          <p:cNvSpPr txBox="1">
            <a:spLocks/>
          </p:cNvSpPr>
          <p:nvPr/>
        </p:nvSpPr>
        <p:spPr bwMode="auto">
          <a:xfrm>
            <a:off x="1701336" y="4362414"/>
            <a:ext cx="1488110" cy="43586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Semantics</a:t>
            </a:r>
            <a:endParaRPr lang="en-GB" dirty="0"/>
          </a:p>
        </p:txBody>
      </p:sp>
      <p:sp>
        <p:nvSpPr>
          <p:cNvPr id="12" name="Text Placeholder 2"/>
          <p:cNvSpPr txBox="1">
            <a:spLocks/>
          </p:cNvSpPr>
          <p:nvPr/>
        </p:nvSpPr>
        <p:spPr bwMode="auto">
          <a:xfrm>
            <a:off x="1455457" y="3581512"/>
            <a:ext cx="2135172" cy="69643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Representation Information</a:t>
            </a:r>
            <a:endParaRPr lang="en-GB" sz="2000" dirty="0"/>
          </a:p>
        </p:txBody>
      </p:sp>
      <p:sp>
        <p:nvSpPr>
          <p:cNvPr id="13" name="Text Placeholder 2"/>
          <p:cNvSpPr txBox="1">
            <a:spLocks/>
          </p:cNvSpPr>
          <p:nvPr/>
        </p:nvSpPr>
        <p:spPr bwMode="auto">
          <a:xfrm>
            <a:off x="3972448" y="4068978"/>
            <a:ext cx="1344249" cy="58687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Software</a:t>
            </a:r>
            <a:endParaRPr lang="en-GB" dirty="0"/>
          </a:p>
        </p:txBody>
      </p:sp>
      <p:sp>
        <p:nvSpPr>
          <p:cNvPr id="14" name="Text Placeholder 2"/>
          <p:cNvSpPr txBox="1">
            <a:spLocks/>
          </p:cNvSpPr>
          <p:nvPr/>
        </p:nvSpPr>
        <p:spPr bwMode="auto">
          <a:xfrm>
            <a:off x="3972448" y="4794558"/>
            <a:ext cx="1344249" cy="58057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Hardware</a:t>
            </a:r>
            <a:endParaRPr lang="en-GB" dirty="0"/>
          </a:p>
        </p:txBody>
      </p:sp>
      <p:sp>
        <p:nvSpPr>
          <p:cNvPr id="16" name="Text Placeholder 2"/>
          <p:cNvSpPr txBox="1">
            <a:spLocks/>
          </p:cNvSpPr>
          <p:nvPr/>
        </p:nvSpPr>
        <p:spPr bwMode="auto">
          <a:xfrm>
            <a:off x="7507040" y="5117224"/>
            <a:ext cx="1457448" cy="6179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Processes</a:t>
            </a:r>
            <a:endParaRPr lang="en-GB" dirty="0"/>
          </a:p>
        </p:txBody>
      </p:sp>
      <p:sp>
        <p:nvSpPr>
          <p:cNvPr id="5" name="Right Arrow 4"/>
          <p:cNvSpPr/>
          <p:nvPr/>
        </p:nvSpPr>
        <p:spPr bwMode="auto">
          <a:xfrm rot="2692600">
            <a:off x="1462726" y="3322820"/>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6" name="Up Arrow 5"/>
          <p:cNvSpPr/>
          <p:nvPr/>
        </p:nvSpPr>
        <p:spPr bwMode="auto">
          <a:xfrm flipV="1">
            <a:off x="2798284" y="3180951"/>
            <a:ext cx="196719" cy="409319"/>
          </a:xfrm>
          <a:prstGeom prst="up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21" name="Right Arrow 20"/>
          <p:cNvSpPr/>
          <p:nvPr/>
        </p:nvSpPr>
        <p:spPr bwMode="auto">
          <a:xfrm rot="734129">
            <a:off x="7106855" y="5169321"/>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0" name="Down Arrow 29"/>
          <p:cNvSpPr/>
          <p:nvPr/>
        </p:nvSpPr>
        <p:spPr bwMode="auto">
          <a:xfrm rot="18000000">
            <a:off x="5492506" y="4587453"/>
            <a:ext cx="196617" cy="360652"/>
          </a:xfrm>
          <a:prstGeom prst="down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1" name="Up Arrow 30"/>
          <p:cNvSpPr/>
          <p:nvPr/>
        </p:nvSpPr>
        <p:spPr bwMode="auto">
          <a:xfrm rot="3600000">
            <a:off x="5437933" y="4925191"/>
            <a:ext cx="196617" cy="393439"/>
          </a:xfrm>
          <a:prstGeom prst="up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3" name="Text Placeholder 2"/>
          <p:cNvSpPr txBox="1">
            <a:spLocks/>
          </p:cNvSpPr>
          <p:nvPr/>
        </p:nvSpPr>
        <p:spPr bwMode="auto">
          <a:xfrm>
            <a:off x="5643778" y="5445224"/>
            <a:ext cx="1488110" cy="72008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a:t>Cloud </a:t>
            </a:r>
            <a:r>
              <a:rPr lang="en-GB" sz="2000" dirty="0" smtClean="0"/>
              <a:t>computing</a:t>
            </a:r>
            <a:endParaRPr lang="en-GB" sz="2000" dirty="0"/>
          </a:p>
        </p:txBody>
      </p:sp>
      <p:cxnSp>
        <p:nvCxnSpPr>
          <p:cNvPr id="4" name="Straight Arrow Connector 3"/>
          <p:cNvCxnSpPr/>
          <p:nvPr/>
        </p:nvCxnSpPr>
        <p:spPr bwMode="auto">
          <a:xfrm>
            <a:off x="467544" y="6453336"/>
            <a:ext cx="7272808" cy="0"/>
          </a:xfrm>
          <a:prstGeom prst="straightConnector1">
            <a:avLst/>
          </a:prstGeom>
          <a:solidFill>
            <a:srgbClr val="00B8FF"/>
          </a:solidFill>
          <a:ln w="57150" cap="flat" cmpd="sng" algn="ctr">
            <a:solidFill>
              <a:schemeClr val="tx1"/>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 name="Straight Arrow Connector 25"/>
          <p:cNvCxnSpPr>
            <a:endCxn id="32" idx="2"/>
          </p:cNvCxnSpPr>
          <p:nvPr/>
        </p:nvCxnSpPr>
        <p:spPr bwMode="auto">
          <a:xfrm flipV="1">
            <a:off x="490088" y="1723708"/>
            <a:ext cx="1431" cy="4733804"/>
          </a:xfrm>
          <a:prstGeom prst="straightConnector1">
            <a:avLst/>
          </a:prstGeom>
          <a:solidFill>
            <a:srgbClr val="00B8FF"/>
          </a:solidFill>
          <a:ln w="57150" cap="flat" cmpd="sng" algn="ctr">
            <a:solidFill>
              <a:schemeClr val="tx1"/>
            </a:solidFill>
            <a:prstDash val="solid"/>
            <a:round/>
            <a:headEnd type="none" w="med" len="med"/>
            <a:tailEnd type="arrow" w="lg" len="lg"/>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5" name="Right Arrow 34"/>
          <p:cNvSpPr/>
          <p:nvPr/>
        </p:nvSpPr>
        <p:spPr bwMode="auto">
          <a:xfrm>
            <a:off x="1921061" y="2782403"/>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15" name="Text Placeholder 2"/>
          <p:cNvSpPr txBox="1">
            <a:spLocks/>
          </p:cNvSpPr>
          <p:nvPr/>
        </p:nvSpPr>
        <p:spPr bwMode="auto">
          <a:xfrm>
            <a:off x="5736566" y="4851249"/>
            <a:ext cx="1350607" cy="59588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Services</a:t>
            </a:r>
            <a:endParaRPr lang="en-GB" dirty="0"/>
          </a:p>
        </p:txBody>
      </p:sp>
      <p:sp>
        <p:nvSpPr>
          <p:cNvPr id="36" name="Right Arrow 35"/>
          <p:cNvSpPr/>
          <p:nvPr/>
        </p:nvSpPr>
        <p:spPr bwMode="auto">
          <a:xfrm rot="1277001">
            <a:off x="3597898" y="4100664"/>
            <a:ext cx="426225" cy="196617"/>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37" name="Right Arrow 36"/>
          <p:cNvSpPr/>
          <p:nvPr/>
        </p:nvSpPr>
        <p:spPr bwMode="auto">
          <a:xfrm rot="2692600">
            <a:off x="3220422" y="4499276"/>
            <a:ext cx="771931" cy="195252"/>
          </a:xfrm>
          <a:prstGeom prst="rightArrow">
            <a:avLst/>
          </a:prstGeom>
          <a:solidFill>
            <a:srgbClr val="D4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9" name="Text Placeholder 2"/>
          <p:cNvSpPr txBox="1">
            <a:spLocks/>
          </p:cNvSpPr>
          <p:nvPr/>
        </p:nvSpPr>
        <p:spPr bwMode="auto">
          <a:xfrm>
            <a:off x="905356" y="2527759"/>
            <a:ext cx="983596" cy="67123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vert="horz" wrap="square" lIns="90000" tIns="46800" rIns="90000" bIns="46800" numCol="1" anchor="ctr" anchorCtr="0" compatLnSpc="1">
            <a:prstTxWarp prst="textNoShape">
              <a:avLst/>
            </a:prstTxWarp>
          </a:bodyPr>
          <a:lstStyle>
            <a:lvl1pPr marL="0" indent="0" algn="l" defTabSz="449263" rtl="0" eaLnBrk="0" fontAlgn="base" hangingPunct="0">
              <a:spcBef>
                <a:spcPts val="800"/>
              </a:spcBef>
              <a:spcAft>
                <a:spcPct val="0"/>
              </a:spcAft>
              <a:buClr>
                <a:srgbClr val="000000"/>
              </a:buClr>
              <a:buSzPct val="100000"/>
              <a:buFont typeface="Times New Roman" pitchFamily="16" charset="0"/>
              <a:buNone/>
              <a:defRPr sz="2400" b="1">
                <a:solidFill>
                  <a:schemeClr val="dk1"/>
                </a:solidFill>
                <a:latin typeface="+mn-lt"/>
                <a:ea typeface="+mn-ea"/>
                <a:cs typeface="+mn-cs"/>
              </a:defRPr>
            </a:lvl1pPr>
            <a:lvl2pPr marL="457200" indent="0" algn="l" defTabSz="449263" rtl="0" eaLnBrk="0" fontAlgn="base" hangingPunct="0">
              <a:spcBef>
                <a:spcPts val="700"/>
              </a:spcBef>
              <a:spcAft>
                <a:spcPct val="0"/>
              </a:spcAft>
              <a:buClr>
                <a:srgbClr val="000000"/>
              </a:buClr>
              <a:buSzPct val="100000"/>
              <a:buFont typeface="Times New Roman" pitchFamily="16" charset="0"/>
              <a:buNone/>
              <a:defRPr sz="2000" b="1">
                <a:solidFill>
                  <a:schemeClr val="dk1"/>
                </a:solidFill>
                <a:latin typeface="+mn-lt"/>
                <a:ea typeface="+mn-ea"/>
                <a:cs typeface="+mn-cs"/>
              </a:defRPr>
            </a:lvl2pPr>
            <a:lvl3pPr marL="914400" indent="0" algn="l" defTabSz="449263" rtl="0" eaLnBrk="0" fontAlgn="base" hangingPunct="0">
              <a:spcBef>
                <a:spcPts val="600"/>
              </a:spcBef>
              <a:spcAft>
                <a:spcPct val="0"/>
              </a:spcAft>
              <a:buClr>
                <a:srgbClr val="000000"/>
              </a:buClr>
              <a:buSzPct val="100000"/>
              <a:buFont typeface="Times New Roman" pitchFamily="16" charset="0"/>
              <a:buNone/>
              <a:defRPr sz="1800" b="1">
                <a:solidFill>
                  <a:schemeClr val="dk1"/>
                </a:solidFill>
                <a:latin typeface="+mn-lt"/>
                <a:ea typeface="+mn-ea"/>
                <a:cs typeface="+mn-cs"/>
              </a:defRPr>
            </a:lvl3pPr>
            <a:lvl4pPr marL="1371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4pPr>
            <a:lvl5pPr marL="18288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5pPr>
            <a:lvl6pPr marL="22860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6pPr>
            <a:lvl7pPr marL="27432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7pPr>
            <a:lvl8pPr marL="32004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8pPr>
            <a:lvl9pPr marL="3657600" indent="0" algn="l" defTabSz="449263" rtl="0" eaLnBrk="0" fontAlgn="base" hangingPunct="0">
              <a:spcBef>
                <a:spcPts val="500"/>
              </a:spcBef>
              <a:spcAft>
                <a:spcPct val="0"/>
              </a:spcAft>
              <a:buClr>
                <a:srgbClr val="000000"/>
              </a:buClr>
              <a:buSzPct val="100000"/>
              <a:buFont typeface="Times New Roman" pitchFamily="16" charset="0"/>
              <a:buNone/>
              <a:defRPr sz="1600" b="1">
                <a:solidFill>
                  <a:schemeClr val="dk1"/>
                </a:solidFill>
                <a:latin typeface="+mn-lt"/>
                <a:ea typeface="+mn-ea"/>
                <a:cs typeface="+mn-cs"/>
              </a:defRPr>
            </a:lvl9pPr>
          </a:lstStyle>
          <a:p>
            <a:pPr algn="ctr"/>
            <a:r>
              <a:rPr lang="en-GB" sz="2000" dirty="0" smtClean="0"/>
              <a:t>Files</a:t>
            </a:r>
            <a:endParaRPr lang="en-GB" dirty="0"/>
          </a:p>
        </p:txBody>
      </p:sp>
      <p:pic>
        <p:nvPicPr>
          <p:cNvPr id="4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63776" y="1797373"/>
            <a:ext cx="2016125" cy="730386"/>
          </a:xfrm>
          <a:prstGeom prst="rect">
            <a:avLst/>
          </a:prstGeom>
          <a:noFill/>
          <a:ln>
            <a:noFill/>
          </a:ln>
          <a:effectLst/>
          <a:extLst>
            <a:ext uri="{909E8E84-426E-40DD-AFC4-6F175D3DCCD1}">
              <a14:hiddenFill xmlns="" xmlns:a14="http://schemas.microsoft.com/office/drawing/2010/main">
                <a:solidFill>
                  <a:srgbClr val="00B8FF"/>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3" name="Right Arrow 42"/>
          <p:cNvSpPr/>
          <p:nvPr/>
        </p:nvSpPr>
        <p:spPr bwMode="auto">
          <a:xfrm>
            <a:off x="5385493" y="1916832"/>
            <a:ext cx="1020192" cy="385100"/>
          </a:xfrm>
          <a:prstGeom prst="rightArrow">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
        <p:nvSpPr>
          <p:cNvPr id="44" name="Right Arrow 43"/>
          <p:cNvSpPr/>
          <p:nvPr/>
        </p:nvSpPr>
        <p:spPr bwMode="auto">
          <a:xfrm rot="16200000">
            <a:off x="7153471" y="2705758"/>
            <a:ext cx="836778" cy="3851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en-GB" sz="1800" b="0" i="0" u="none" strike="noStrike" cap="none" normalizeH="0" baseline="0" smtClean="0">
              <a:ln>
                <a:noFill/>
              </a:ln>
              <a:solidFill>
                <a:schemeClr val="bg1"/>
              </a:solidFill>
              <a:effectLst/>
              <a:latin typeface="Arial" charset="0"/>
              <a:cs typeface="Arial" charset="0"/>
            </a:endParaRPr>
          </a:p>
        </p:txBody>
      </p:sp>
    </p:spTree>
    <p:extLst>
      <p:ext uri="{BB962C8B-B14F-4D97-AF65-F5344CB8AC3E}">
        <p14:creationId xmlns="" xmlns:p14="http://schemas.microsoft.com/office/powerpoint/2010/main" val="12945886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GB" sz="3200" dirty="0" smtClean="0"/>
              <a:t>TIMBUS Approach</a:t>
            </a:r>
            <a:r>
              <a:rPr lang="en-GB" sz="3200" dirty="0"/>
              <a:t/>
            </a:r>
            <a:br>
              <a:rPr lang="en-GB" sz="3200" dirty="0"/>
            </a:br>
            <a:endParaRPr lang="en-GB" sz="1100" dirty="0" smtClean="0"/>
          </a:p>
        </p:txBody>
      </p:sp>
      <p:sp>
        <p:nvSpPr>
          <p:cNvPr id="14339" name="Content Placeholder 2"/>
          <p:cNvSpPr>
            <a:spLocks noGrp="1"/>
          </p:cNvSpPr>
          <p:nvPr>
            <p:ph idx="1"/>
          </p:nvPr>
        </p:nvSpPr>
        <p:spPr/>
        <p:txBody>
          <a:bodyPr>
            <a:normAutofit/>
          </a:bodyPr>
          <a:lstStyle/>
          <a:p>
            <a:pPr>
              <a:defRPr/>
            </a:pPr>
            <a:r>
              <a:rPr lang="en-GB" dirty="0" smtClean="0"/>
              <a:t>Methods, processes, architecture </a:t>
            </a:r>
            <a:r>
              <a:rPr lang="en-GB" dirty="0"/>
              <a:t>and tools </a:t>
            </a:r>
            <a:endParaRPr lang="en-GB" dirty="0" smtClean="0"/>
          </a:p>
          <a:p>
            <a:pPr lvl="1">
              <a:defRPr/>
            </a:pPr>
            <a:r>
              <a:rPr lang="en-GB" dirty="0" smtClean="0"/>
              <a:t>ensure </a:t>
            </a:r>
            <a:r>
              <a:rPr lang="en-GB" dirty="0"/>
              <a:t>continued access </a:t>
            </a:r>
            <a:r>
              <a:rPr lang="en-GB" dirty="0" smtClean="0"/>
              <a:t>to</a:t>
            </a:r>
          </a:p>
          <a:p>
            <a:pPr lvl="1">
              <a:defRPr/>
            </a:pPr>
            <a:r>
              <a:rPr lang="en-GB" dirty="0" smtClean="0"/>
              <a:t>business </a:t>
            </a:r>
            <a:r>
              <a:rPr lang="en-GB" dirty="0"/>
              <a:t>processes and </a:t>
            </a:r>
            <a:endParaRPr lang="en-GB" dirty="0" smtClean="0"/>
          </a:p>
          <a:p>
            <a:pPr lvl="1">
              <a:defRPr/>
            </a:pPr>
            <a:r>
              <a:rPr lang="en-GB" dirty="0" smtClean="0"/>
              <a:t>supporting </a:t>
            </a:r>
            <a:r>
              <a:rPr lang="en-GB" dirty="0"/>
              <a:t>services and </a:t>
            </a:r>
            <a:r>
              <a:rPr lang="en-GB" dirty="0" smtClean="0"/>
              <a:t>infrastructure.</a:t>
            </a:r>
          </a:p>
          <a:p>
            <a:pPr lvl="1">
              <a:defRPr/>
            </a:pPr>
            <a:endParaRPr lang="en-GB" dirty="0" smtClean="0"/>
          </a:p>
          <a:p>
            <a:pPr marL="2160000">
              <a:defRPr/>
            </a:pPr>
            <a:r>
              <a:rPr lang="en-GB" dirty="0" smtClean="0"/>
              <a:t>Align </a:t>
            </a:r>
          </a:p>
          <a:p>
            <a:pPr marL="2520000" lvl="1">
              <a:defRPr/>
            </a:pPr>
            <a:r>
              <a:rPr lang="en-GB" dirty="0" smtClean="0"/>
              <a:t>digital preservation (DP) with </a:t>
            </a:r>
          </a:p>
          <a:p>
            <a:pPr marL="2520000" lvl="1">
              <a:defRPr/>
            </a:pPr>
            <a:r>
              <a:rPr lang="en-GB" dirty="0" smtClean="0"/>
              <a:t>enterprise </a:t>
            </a:r>
            <a:r>
              <a:rPr lang="en-GB" dirty="0"/>
              <a:t>risk management (ERM) and </a:t>
            </a:r>
            <a:endParaRPr lang="en-GB" dirty="0" smtClean="0"/>
          </a:p>
          <a:p>
            <a:pPr marL="2520000" lvl="1">
              <a:defRPr/>
            </a:pPr>
            <a:r>
              <a:rPr lang="en-GB" dirty="0" smtClean="0"/>
              <a:t>business </a:t>
            </a:r>
            <a:r>
              <a:rPr lang="en-GB" dirty="0"/>
              <a:t>continuity management (BCM</a:t>
            </a:r>
            <a:r>
              <a:rPr lang="en-GB" dirty="0" smtClean="0"/>
              <a:t>).</a:t>
            </a:r>
          </a:p>
          <a:p>
            <a:pPr marL="2160000" lvl="1">
              <a:defRPr/>
            </a:pPr>
            <a:endParaRPr lang="en-GB" dirty="0" smtClean="0"/>
          </a:p>
          <a:p>
            <a:pPr>
              <a:defRPr/>
            </a:pPr>
            <a:endParaRPr lang="en-GB" dirty="0"/>
          </a:p>
        </p:txBody>
      </p:sp>
      <p:sp>
        <p:nvSpPr>
          <p:cNvPr id="4" name="Date Placeholder 3"/>
          <p:cNvSpPr>
            <a:spLocks noGrp="1"/>
          </p:cNvSpPr>
          <p:nvPr>
            <p:ph type="dt" sz="half" idx="10"/>
          </p:nvPr>
        </p:nvSpPr>
        <p:spPr/>
        <p:txBody>
          <a:bodyPr/>
          <a:lstStyle/>
          <a:p>
            <a:pPr>
              <a:defRPr/>
            </a:pPr>
            <a:fld id="{42B8003D-6EA2-41B8-BC1E-B98A8B17C5FC}" type="datetime3">
              <a:rPr lang="en-US"/>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BD34EA5-9627-4594-BE4D-97AC528FAFF6}" type="slidenum">
              <a:rPr lang="en-GB"/>
              <a:pPr>
                <a:defRPr/>
              </a:pPr>
              <a:t>8</a:t>
            </a:fld>
            <a:endParaRPr lang="en-GB"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5576" y="3356992"/>
            <a:ext cx="1296144" cy="1296144"/>
          </a:xfrm>
          <a:prstGeom prst="rect">
            <a:avLst/>
          </a:prstGeom>
          <a:noFill/>
          <a:ln>
            <a:noFill/>
          </a:ln>
          <a:effectLst/>
          <a:scene3d>
            <a:camera prst="orthographicFront">
              <a:rot lat="0" lon="20999997" rev="0"/>
            </a:camera>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895892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1"/>
          <p:cNvSpPr>
            <a:spLocks noGrp="1"/>
          </p:cNvSpPr>
          <p:nvPr>
            <p:ph type="title"/>
          </p:nvPr>
        </p:nvSpPr>
        <p:spPr/>
        <p:txBody>
          <a:bodyPr/>
          <a:lstStyle/>
          <a:p>
            <a:pPr eaLnBrk="1" hangingPunct="1"/>
            <a:r>
              <a:rPr lang="en-GB" sz="3000" dirty="0" smtClean="0"/>
              <a:t>Use Case: Civil Engineering (LNEC)</a:t>
            </a:r>
          </a:p>
        </p:txBody>
      </p:sp>
      <p:sp>
        <p:nvSpPr>
          <p:cNvPr id="4" name="Date Placeholder 3"/>
          <p:cNvSpPr>
            <a:spLocks noGrp="1"/>
          </p:cNvSpPr>
          <p:nvPr>
            <p:ph type="dt" sz="half" idx="10"/>
          </p:nvPr>
        </p:nvSpPr>
        <p:spPr/>
        <p:txBody>
          <a:bodyPr/>
          <a:lstStyle/>
          <a:p>
            <a:pPr>
              <a:defRPr/>
            </a:pPr>
            <a:fld id="{F410BAF3-4263-4430-AB96-5CE88A8D8D18}" type="datetime3">
              <a:rPr lang="en-US"/>
              <a:pPr>
                <a:defRPr/>
              </a:pPr>
              <a:t>7 November 2012</a:t>
            </a:fld>
            <a:endParaRPr lang="en-GB" dirty="0"/>
          </a:p>
        </p:txBody>
      </p:sp>
      <p:sp>
        <p:nvSpPr>
          <p:cNvPr id="5" name="Footer Placeholder 4"/>
          <p:cNvSpPr>
            <a:spLocks noGrp="1"/>
          </p:cNvSpPr>
          <p:nvPr>
            <p:ph type="ftr" sz="quarter" idx="11"/>
          </p:nvPr>
        </p:nvSpPr>
        <p:spPr/>
        <p:txBody>
          <a:bodyPr/>
          <a:lstStyle/>
          <a:p>
            <a:pPr>
              <a:defRPr/>
            </a:pPr>
            <a:r>
              <a:rPr lang="en-GB"/>
              <a:t>timbusproject.net © 2011</a:t>
            </a:r>
          </a:p>
        </p:txBody>
      </p:sp>
      <p:sp>
        <p:nvSpPr>
          <p:cNvPr id="6" name="Slide Number Placeholder 5"/>
          <p:cNvSpPr>
            <a:spLocks noGrp="1"/>
          </p:cNvSpPr>
          <p:nvPr>
            <p:ph type="sldNum" sz="quarter" idx="12"/>
          </p:nvPr>
        </p:nvSpPr>
        <p:spPr/>
        <p:txBody>
          <a:bodyPr/>
          <a:lstStyle/>
          <a:p>
            <a:pPr>
              <a:defRPr/>
            </a:pPr>
            <a:fld id="{98B053F8-A36B-47D5-B6E1-1869E7E3F07B}" type="slidenum">
              <a:rPr lang="en-GB"/>
              <a:pPr>
                <a:defRPr/>
              </a:pPr>
              <a:t>9</a:t>
            </a:fld>
            <a:endParaRPr lang="en-GB" dirty="0"/>
          </a:p>
        </p:txBody>
      </p:sp>
      <p:sp>
        <p:nvSpPr>
          <p:cNvPr id="9" name="Rectangle 8"/>
          <p:cNvSpPr/>
          <p:nvPr/>
        </p:nvSpPr>
        <p:spPr>
          <a:xfrm>
            <a:off x="2232025" y="4437063"/>
            <a:ext cx="6804025" cy="2413000"/>
          </a:xfrm>
          <a:prstGeom prst="rect">
            <a:avLst/>
          </a:prstGeom>
          <a:solidFill>
            <a:schemeClr val="bg1">
              <a:lumMod val="95000"/>
            </a:schemeClr>
          </a:solidFill>
        </p:spPr>
        <p:txBody>
          <a:bodyPr>
            <a:spAutoFit/>
          </a:bodyPr>
          <a:lstStyle/>
          <a:p>
            <a:pPr marL="342900" indent="-342900" algn="just">
              <a:spcBef>
                <a:spcPct val="20000"/>
              </a:spcBef>
              <a:buClr>
                <a:schemeClr val="accent5"/>
              </a:buClr>
              <a:defRPr/>
            </a:pPr>
            <a:endParaRPr lang="en-GB" sz="1600" b="1" dirty="0">
              <a:latin typeface="+mn-lt"/>
              <a:cs typeface="+mn-cs"/>
            </a:endParaRPr>
          </a:p>
          <a:p>
            <a:pPr marL="800100" lvl="2" indent="-342900" algn="just">
              <a:spcBef>
                <a:spcPct val="20000"/>
              </a:spcBef>
              <a:buClr>
                <a:schemeClr val="accent5"/>
              </a:buClr>
              <a:buFont typeface="Wingdings" pitchFamily="2" charset="2"/>
              <a:buChar char="§"/>
              <a:defRPr/>
            </a:pPr>
            <a:r>
              <a:rPr lang="en-GB" sz="1600" dirty="0">
                <a:latin typeface="+mn-lt"/>
                <a:cs typeface="+mn-cs"/>
              </a:rPr>
              <a:t>Definition and requirements specification for a large-scale, long-term civil engineering scenario (dam) involving sensors/devices and CAD/CAM services. </a:t>
            </a:r>
          </a:p>
          <a:p>
            <a:pPr marL="800100" lvl="2" indent="-342900" algn="just">
              <a:spcBef>
                <a:spcPct val="20000"/>
              </a:spcBef>
              <a:buClr>
                <a:schemeClr val="accent5"/>
              </a:buClr>
              <a:buFont typeface="Wingdings" pitchFamily="2" charset="2"/>
              <a:buChar char="§"/>
              <a:defRPr/>
            </a:pPr>
            <a:r>
              <a:rPr lang="en-GB" sz="1600" dirty="0">
                <a:latin typeface="+mn-lt"/>
                <a:cs typeface="+mn-cs"/>
              </a:rPr>
              <a:t>Use case defined and requirements for DP provided for the preservation of the processes of acquisition / management of sensor data for </a:t>
            </a:r>
            <a:r>
              <a:rPr lang="en-US" sz="1600" dirty="0"/>
              <a:t>civil engineering structural safety monitoring. </a:t>
            </a:r>
          </a:p>
          <a:p>
            <a:pPr marL="800100" lvl="2" indent="-342900" algn="just">
              <a:spcBef>
                <a:spcPct val="20000"/>
              </a:spcBef>
              <a:buClr>
                <a:schemeClr val="accent5"/>
              </a:buClr>
              <a:defRPr/>
            </a:pPr>
            <a:endParaRPr lang="en-GB" sz="1600" dirty="0">
              <a:latin typeface="+mn-lt"/>
              <a:cs typeface="+mn-cs"/>
            </a:endParaRPr>
          </a:p>
          <a:p>
            <a:pPr marL="342900" lvl="1" indent="-342900" algn="just">
              <a:spcBef>
                <a:spcPct val="20000"/>
              </a:spcBef>
              <a:buClr>
                <a:schemeClr val="accent5"/>
              </a:buClr>
              <a:buFont typeface="Wingdings" pitchFamily="2" charset="2"/>
              <a:buChar char="§"/>
              <a:defRPr/>
            </a:pPr>
            <a:endParaRPr lang="en-GB" sz="1100" dirty="0">
              <a:latin typeface="+mn-lt"/>
              <a:cs typeface="+mn-cs"/>
            </a:endParaRPr>
          </a:p>
        </p:txBody>
      </p:sp>
      <p:pic>
        <p:nvPicPr>
          <p:cNvPr id="17415" name="Picture 2" descr="C:\Users\I045894\AppData\Local\Microsoft\Windows\Temporary Internet Files\Content.Outlook\E016BGCE\WP8 (2).png"/>
          <p:cNvPicPr>
            <a:picLocks noChangeAspect="1" noChangeArrowheads="1"/>
          </p:cNvPicPr>
          <p:nvPr/>
        </p:nvPicPr>
        <p:blipFill>
          <a:blip r:embed="rId3" cstate="print"/>
          <a:srcRect/>
          <a:stretch>
            <a:fillRect/>
          </a:stretch>
        </p:blipFill>
        <p:spPr bwMode="auto">
          <a:xfrm>
            <a:off x="323850" y="1196975"/>
            <a:ext cx="7704138" cy="3240088"/>
          </a:xfrm>
          <a:prstGeom prst="rect">
            <a:avLst/>
          </a:prstGeom>
          <a:noFill/>
          <a:ln w="9525">
            <a:solidFill>
              <a:schemeClr val="tx1"/>
            </a:solidFill>
            <a:miter lim="800000"/>
            <a:headEnd/>
            <a:tailEnd/>
          </a:ln>
        </p:spPr>
      </p:pic>
      <p:grpSp>
        <p:nvGrpSpPr>
          <p:cNvPr id="2" name="Group 9"/>
          <p:cNvGrpSpPr/>
          <p:nvPr/>
        </p:nvGrpSpPr>
        <p:grpSpPr>
          <a:xfrm>
            <a:off x="107504" y="4847362"/>
            <a:ext cx="2929285" cy="1461959"/>
            <a:chOff x="0" y="1537272"/>
            <a:chExt cx="2929285" cy="1461959"/>
          </a:xfrm>
          <a:solidFill>
            <a:schemeClr val="accent5"/>
          </a:solidFill>
        </p:grpSpPr>
        <p:sp>
          <p:nvSpPr>
            <p:cNvPr id="11" name="Rounded Rectangle 10"/>
            <p:cNvSpPr/>
            <p:nvPr/>
          </p:nvSpPr>
          <p:spPr>
            <a:xfrm>
              <a:off x="0" y="1537272"/>
              <a:ext cx="2929285" cy="1461959"/>
            </a:xfrm>
            <a:prstGeom prst="roundRect">
              <a:avLst/>
            </a:prstGeom>
            <a:grp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Rounded Rectangle 4"/>
            <p:cNvSpPr/>
            <p:nvPr/>
          </p:nvSpPr>
          <p:spPr>
            <a:xfrm>
              <a:off x="71367" y="1608639"/>
              <a:ext cx="2786551" cy="1319225"/>
            </a:xfrm>
            <a:prstGeom prst="rect">
              <a:avLst/>
            </a:prstGeom>
            <a:grpFill/>
          </p:spPr>
          <p:style>
            <a:lnRef idx="0">
              <a:scrgbClr r="0" g="0" b="0"/>
            </a:lnRef>
            <a:fillRef idx="0">
              <a:scrgbClr r="0" g="0" b="0"/>
            </a:fillRef>
            <a:effectRef idx="0">
              <a:scrgbClr r="0" g="0" b="0"/>
            </a:effectRef>
            <a:fontRef idx="minor">
              <a:schemeClr val="lt1"/>
            </a:fontRef>
          </p:style>
          <p:txBody>
            <a:bodyPr lIns="76200" tIns="38100" rIns="76200" bIns="38100" spcCol="1270" anchor="ctr"/>
            <a:lstStyle/>
            <a:p>
              <a:pPr algn="ctr" defTabSz="889000">
                <a:lnSpc>
                  <a:spcPct val="90000"/>
                </a:lnSpc>
                <a:spcAft>
                  <a:spcPct val="35000"/>
                </a:spcAft>
                <a:defRPr/>
              </a:pPr>
              <a:r>
                <a:rPr lang="en-US" sz="2000" dirty="0"/>
                <a:t>Civil engineering structural safety monitoring</a:t>
              </a:r>
            </a:p>
          </p:txBody>
        </p:sp>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TIMBUS">
      <a:dk1>
        <a:sysClr val="windowText" lastClr="000000"/>
      </a:dk1>
      <a:lt1>
        <a:sysClr val="window" lastClr="FFFFFF"/>
      </a:lt1>
      <a:dk2>
        <a:srgbClr val="009EDB"/>
      </a:dk2>
      <a:lt2>
        <a:srgbClr val="EEECE1"/>
      </a:lt2>
      <a:accent1>
        <a:srgbClr val="009EDB"/>
      </a:accent1>
      <a:accent2>
        <a:srgbClr val="AB37C8"/>
      </a:accent2>
      <a:accent3>
        <a:srgbClr val="D40000"/>
      </a:accent3>
      <a:accent4>
        <a:srgbClr val="F2963F"/>
      </a:accent4>
      <a:accent5>
        <a:srgbClr val="008000"/>
      </a:accent5>
      <a:accent6>
        <a:srgbClr val="004F6D"/>
      </a:accent6>
      <a:hlink>
        <a:srgbClr val="0000FF"/>
      </a:hlink>
      <a:folHlink>
        <a:srgbClr val="800080"/>
      </a:folHlink>
    </a:clrScheme>
    <a:fontScheme name="TIMBUS">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4134</Words>
  <Application>Microsoft Office PowerPoint</Application>
  <PresentationFormat>Bildschirmpräsentation (4:3)</PresentationFormat>
  <Paragraphs>760</Paragraphs>
  <Slides>50</Slides>
  <Notes>36</Notes>
  <HiddenSlides>2</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2" baseType="lpstr">
      <vt:lpstr>Office Theme</vt:lpstr>
      <vt:lpstr>Drawing</vt:lpstr>
      <vt:lpstr>Rudolf Mayer Secure Business Austria, Vienna     The TIMBUS Project </vt:lpstr>
      <vt:lpstr>TIMBUS</vt:lpstr>
      <vt:lpstr>The TIMBUS Consortium</vt:lpstr>
      <vt:lpstr>                 Motivation #1</vt:lpstr>
      <vt:lpstr>                 Motivation #2</vt:lpstr>
      <vt:lpstr>Vision </vt:lpstr>
      <vt:lpstr>A Preservation Continuum</vt:lpstr>
      <vt:lpstr>TIMBUS Approach </vt:lpstr>
      <vt:lpstr>Use Case: Civil Engineering (LNEC)</vt:lpstr>
      <vt:lpstr>Structural Safety</vt:lpstr>
      <vt:lpstr>Structural Safety</vt:lpstr>
      <vt:lpstr>LNEC Scenario: The GestBarragens Information System</vt:lpstr>
      <vt:lpstr>Structural Safety: Legal Issues</vt:lpstr>
      <vt:lpstr>Use Case: High-Energy Physics (LIP)</vt:lpstr>
      <vt:lpstr>High-Energy Physics</vt:lpstr>
      <vt:lpstr>The Need for Preservation</vt:lpstr>
      <vt:lpstr>Use Case: Service-based process</vt:lpstr>
      <vt:lpstr>Business Process: Services</vt:lpstr>
      <vt:lpstr>Approach</vt:lpstr>
      <vt:lpstr>Approach</vt:lpstr>
      <vt:lpstr>Process Context</vt:lpstr>
      <vt:lpstr>Context Components and Proxys</vt:lpstr>
      <vt:lpstr>Business Process Contexts Model</vt:lpstr>
      <vt:lpstr>Process Context: Example</vt:lpstr>
      <vt:lpstr>Process Context: Example</vt:lpstr>
      <vt:lpstr>Approach</vt:lpstr>
      <vt:lpstr>Enterprise Risk Management</vt:lpstr>
      <vt:lpstr>Align DP and Risk Management</vt:lpstr>
      <vt:lpstr>ISO 31000 Standard </vt:lpstr>
      <vt:lpstr>ISO 31000 Standard – Establish Context</vt:lpstr>
      <vt:lpstr>ISO 31000 Standard - Identification</vt:lpstr>
      <vt:lpstr>ISO 31000 Standard - Identification</vt:lpstr>
      <vt:lpstr>Enterprise Risk Management</vt:lpstr>
      <vt:lpstr>Approach</vt:lpstr>
      <vt:lpstr>Legalities Life Cycle</vt:lpstr>
      <vt:lpstr>Intentions of preservation</vt:lpstr>
      <vt:lpstr>Preservation of Substance (1)</vt:lpstr>
      <vt:lpstr>Preservation of Substance (2)</vt:lpstr>
      <vt:lpstr>Preservation of Substance (3)</vt:lpstr>
      <vt:lpstr>Preservation of operability</vt:lpstr>
      <vt:lpstr>Porting</vt:lpstr>
      <vt:lpstr>Migration (Data and Software)</vt:lpstr>
      <vt:lpstr>Software Migration</vt:lpstr>
      <vt:lpstr>Emulation (1)</vt:lpstr>
      <vt:lpstr>Emulation (2)</vt:lpstr>
      <vt:lpstr>Legalities Life Cycle</vt:lpstr>
      <vt:lpstr>Legal Aspects of Digital Preservation</vt:lpstr>
      <vt:lpstr>Approach</vt:lpstr>
      <vt:lpstr>Preservation</vt:lpstr>
      <vt:lpstr>Folie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Rudolf Mayer</cp:lastModifiedBy>
  <cp:revision>222</cp:revision>
  <dcterms:created xsi:type="dcterms:W3CDTF">2011-09-26T18:59:43Z</dcterms:created>
  <dcterms:modified xsi:type="dcterms:W3CDTF">2012-11-07T14:48:34Z</dcterms:modified>
</cp:coreProperties>
</file>