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431" r:id="rId2"/>
    <p:sldId id="513" r:id="rId3"/>
    <p:sldId id="512" r:id="rId4"/>
    <p:sldId id="519" r:id="rId5"/>
    <p:sldId id="510" r:id="rId6"/>
    <p:sldId id="520" r:id="rId7"/>
    <p:sldId id="509" r:id="rId8"/>
  </p:sldIdLst>
  <p:sldSz cx="9144000" cy="6858000" type="screen4x3"/>
  <p:notesSz cx="6881813" cy="100155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000099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66CCFF"/>
    <a:srgbClr val="FF0000"/>
    <a:srgbClr val="023FAE"/>
    <a:srgbClr val="0000CC"/>
    <a:srgbClr val="09035D"/>
    <a:srgbClr val="000099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43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E2815-17DB-44F6-8BF4-BC5DA6423B35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AU"/>
        </a:p>
      </dgm:t>
    </dgm:pt>
    <dgm:pt modelId="{2A39590E-DE33-464F-88A4-01DDBF4524DA}">
      <dgm:prSet phldrT="[Text]" custT="1"/>
      <dgm:spPr/>
      <dgm:t>
        <a:bodyPr/>
        <a:lstStyle/>
        <a:p>
          <a:r>
            <a:rPr lang="en-AU" sz="2000" dirty="0">
              <a:latin typeface="Arial Narrow" pitchFamily="34" charset="0"/>
            </a:rPr>
            <a:t>Researchers</a:t>
          </a:r>
        </a:p>
      </dgm:t>
    </dgm:pt>
    <dgm:pt modelId="{7F549566-CCBB-48C6-85D5-356B3C5460B7}" type="parTrans" cxnId="{8B3623AC-F0FB-4937-AE13-B1B2039E8D0D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2FBC7DAE-888B-4F09-B43B-2C75475F6F5B}" type="sibTrans" cxnId="{8B3623AC-F0FB-4937-AE13-B1B2039E8D0D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22AAD8B8-6DF5-4793-8E2F-3315E63429C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Save time and improve data quality: repetitious handling is (semi-) automated; data is better organised and easier to find; collections and methodologies are not duplicated</a:t>
          </a:r>
        </a:p>
      </dgm:t>
    </dgm:pt>
    <dgm:pt modelId="{CDF53E3B-ADD4-42F7-8C53-7B97E6F68740}" type="parTrans" cxnId="{7B98F479-CB49-491E-B906-E48D0FDBFD0C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8E9B67C9-6207-46F0-A3F7-CC042FA007EC}" type="sibTrans" cxnId="{7B98F479-CB49-491E-B906-E48D0FDBFD0C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AF2AEAEE-A8CC-4238-A282-1C8583D8B353}">
      <dgm:prSet phldrT="[Text]" custT="1"/>
      <dgm:spPr/>
      <dgm:t>
        <a:bodyPr/>
        <a:lstStyle/>
        <a:p>
          <a:r>
            <a:rPr lang="en-AU" sz="2000" dirty="0">
              <a:latin typeface="Arial Narrow" pitchFamily="34" charset="0"/>
            </a:rPr>
            <a:t>Institution</a:t>
          </a:r>
        </a:p>
      </dgm:t>
    </dgm:pt>
    <dgm:pt modelId="{CDDCEBA2-A6DB-4881-B4C4-411440DBBB70}" type="parTrans" cxnId="{A9A0EA43-74CB-42F1-AA75-D4974631BFD7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CBAF9813-BD87-42C4-9554-82A4EDF98029}" type="sibTrans" cxnId="{A9A0EA43-74CB-42F1-AA75-D4974631BFD7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ECCE9DB2-AB0B-4A78-8CB4-A858D1C2F3CD}">
      <dgm:prSet phldrT="[Text]" custT="1"/>
      <dgm:spPr/>
      <dgm:t>
        <a:bodyPr/>
        <a:lstStyle/>
        <a:p>
          <a:r>
            <a:rPr lang="en-AU" sz="2000" dirty="0">
              <a:latin typeface="Arial Narrow" pitchFamily="34" charset="0"/>
            </a:rPr>
            <a:t>Capability partners</a:t>
          </a:r>
        </a:p>
        <a:p>
          <a:r>
            <a:rPr lang="en-AU" sz="1600" dirty="0">
              <a:latin typeface="Arial Narrow" pitchFamily="34" charset="0"/>
            </a:rPr>
            <a:t>(</a:t>
          </a:r>
          <a:r>
            <a:rPr lang="en-AU" sz="1600" dirty="0" err="1">
              <a:latin typeface="Arial Narrow" pitchFamily="34" charset="0"/>
            </a:rPr>
            <a:t>eSolutions</a:t>
          </a:r>
          <a:r>
            <a:rPr lang="en-AU" sz="1600" dirty="0">
              <a:latin typeface="Arial Narrow" pitchFamily="34" charset="0"/>
            </a:rPr>
            <a:t>, e-Research Centre, University Library) </a:t>
          </a:r>
        </a:p>
      </dgm:t>
    </dgm:pt>
    <dgm:pt modelId="{0113D2EC-9AD3-419B-9EE2-8723759B953E}" type="parTrans" cxnId="{A4828DDE-329E-4F4E-9514-C6B99C4ADA6F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9DBEC879-AD44-4AD8-8744-D536277B7637}" type="sibTrans" cxnId="{A4828DDE-329E-4F4E-9514-C6B99C4ADA6F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8A757622-5994-42AF-8740-2881876B978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Improve forward planning and seek economies of scale</a:t>
          </a:r>
        </a:p>
      </dgm:t>
    </dgm:pt>
    <dgm:pt modelId="{6C73CF89-5BA4-406C-8E5B-8524C4B92677}" type="parTrans" cxnId="{8E9F932D-BE9F-4A1B-B811-219F6AAC0268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B8DD438E-FA27-4B22-8897-285F11F4C730}" type="sibTrans" cxnId="{8E9F932D-BE9F-4A1B-B811-219F6AAC0268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38E4688F-93A0-4104-A2F1-CBA21ECD869F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Get easier access to both raw and processed data they need</a:t>
          </a:r>
        </a:p>
      </dgm:t>
    </dgm:pt>
    <dgm:pt modelId="{03934F90-F481-4DB0-BEC0-3AA7EDBA3D3C}" type="parTrans" cxnId="{115D8298-F689-4190-BD4A-C2F723F3395B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A468D048-D236-4B5A-9C80-8B7927BFC096}" type="sibTrans" cxnId="{115D8298-F689-4190-BD4A-C2F723F3395B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37CCD147-DA97-4E0C-B302-8279C7AFD293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Build skills in data management that enhance employability</a:t>
          </a:r>
        </a:p>
      </dgm:t>
    </dgm:pt>
    <dgm:pt modelId="{157AD807-D0E7-4DFA-A0DC-F5166E8EF158}" type="parTrans" cxnId="{7EE51F6F-8C66-43BA-B756-055E7F2BD67A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466988B8-126A-425F-9228-866564016509}" type="sibTrans" cxnId="{7EE51F6F-8C66-43BA-B756-055E7F2BD67A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3FC64129-4B8A-4C94-9A6C-3609951D4BA3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Can more easily find and get access to expertise and infrastructure</a:t>
          </a:r>
        </a:p>
      </dgm:t>
    </dgm:pt>
    <dgm:pt modelId="{C58644BC-5051-4324-A7F7-B7BCB2EE2A9B}" type="parTrans" cxnId="{E750BEB6-7650-4442-B10E-626EB6F8009D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8A35F991-69E1-4351-83B2-6EC0BED983F1}" type="sibTrans" cxnId="{E750BEB6-7650-4442-B10E-626EB6F8009D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F8D28C2F-2EF9-4D3E-B299-78C78FCC1BB4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Increase their profiles through data dissemination and subsequent citation and re-use</a:t>
          </a:r>
        </a:p>
      </dgm:t>
    </dgm:pt>
    <dgm:pt modelId="{77805BF2-28EF-45C0-B602-ECFDA2A0224E}" type="parTrans" cxnId="{A1DE5A1F-5EBE-42B1-A18A-BED4099E061D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BF959405-8F49-4DCB-8065-3E7FCFA20884}" type="sibTrans" cxnId="{A1DE5A1F-5EBE-42B1-A18A-BED4099E061D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BA9D43AE-34DE-455A-BD76-C16072B88BE4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Find new audiences and new collaborators</a:t>
          </a:r>
        </a:p>
      </dgm:t>
    </dgm:pt>
    <dgm:pt modelId="{B9CDA3AC-8562-4D5D-A7F2-E76751404ACD}" type="parTrans" cxnId="{F9DF5F31-3ADA-49DD-BE6E-3B8BCF186100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4DAD41C4-1B89-4EE9-AB77-E75FA910AA75}" type="sibTrans" cxnId="{F9DF5F31-3ADA-49DD-BE6E-3B8BCF186100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A47D7C6E-F100-4E8A-BD04-72E41205C80B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Gain clarity of ownership of copyright and intellectual property, and terms and condition of re-use</a:t>
          </a:r>
        </a:p>
      </dgm:t>
    </dgm:pt>
    <dgm:pt modelId="{948176ED-41D5-47A8-BC67-D717EC603D78}" type="parTrans" cxnId="{AAE0352E-CDF0-48C2-B9AC-52660C3EDABF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0791F6E7-C7CE-451D-9CE4-11A0A1C7A1D3}" type="sibTrans" cxnId="{AAE0352E-CDF0-48C2-B9AC-52660C3EDABF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066E7F1D-2665-499D-846C-6F38AB7B4088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Are rewarded for sharing and disseminating data</a:t>
          </a:r>
        </a:p>
      </dgm:t>
    </dgm:pt>
    <dgm:pt modelId="{1CB6D52D-B0A6-4622-8247-C899AA4D3CA3}" type="parTrans" cxnId="{88019DF3-E432-4DA9-8F30-8D95B65B7D60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0D42702F-ABAA-45DE-A7C7-593BD78D08AD}" type="sibTrans" cxnId="{88019DF3-E432-4DA9-8F30-8D95B65B7D60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8D1B03F3-C23D-4101-A4A6-81EB0DDC0360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Increase funding opportunities</a:t>
          </a:r>
        </a:p>
      </dgm:t>
    </dgm:pt>
    <dgm:pt modelId="{89928759-AAC1-4FAB-BA8D-35AC8EED8A78}" type="sibTrans" cxnId="{FC29528A-94DC-45D4-BFE9-BF746D3C9FD7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30F795A1-DD80-4C3E-B09D-B6AD9A36E4F1}" type="parTrans" cxnId="{FC29528A-94DC-45D4-BFE9-BF746D3C9FD7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2EB97679-AB6A-421F-A888-657AAC16999A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Increase compliance and reduce risk</a:t>
          </a:r>
        </a:p>
      </dgm:t>
    </dgm:pt>
    <dgm:pt modelId="{825F7812-F8F7-4F27-B833-E76732C9EC72}" type="sibTrans" cxnId="{7A965281-5A11-46FA-9676-5DEF28502E25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735D4306-21D9-4810-8FF9-C9ABB5EABE60}" type="parTrans" cxnId="{7A965281-5A11-46FA-9676-5DEF28502E25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989EFF25-0663-41CF-B0C1-936C8692CF65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Stimulate new networks and collaborations (research, research platforms, and professional communities of practice)</a:t>
          </a:r>
        </a:p>
      </dgm:t>
    </dgm:pt>
    <dgm:pt modelId="{DF0150DE-C531-46A7-99C8-35ACAE92D914}" type="sibTrans" cxnId="{EA9C9876-54DF-4571-80F0-E0C391A53879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D949CEB6-BF6D-42F0-860B-05A378C2C512}" type="parTrans" cxnId="{EA9C9876-54DF-4571-80F0-E0C391A53879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144088A3-81B3-49F0-8F02-B3DFE47F46B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Identify more research outputs, and measure citation/re-use of those outputs</a:t>
          </a:r>
        </a:p>
      </dgm:t>
    </dgm:pt>
    <dgm:pt modelId="{2F72B8DE-8BC6-4B89-8BE4-5F0E5D3FA654}" type="sibTrans" cxnId="{FBD9FF0D-6AF9-4916-982F-92E3C518219A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76CC1382-6899-4F4A-9485-E7EA538D6F70}" type="parTrans" cxnId="{FBD9FF0D-6AF9-4916-982F-92E3C518219A}">
      <dgm:prSet/>
      <dgm:spPr/>
      <dgm:t>
        <a:bodyPr/>
        <a:lstStyle/>
        <a:p>
          <a:endParaRPr lang="en-AU" sz="1100">
            <a:latin typeface="Arial Narrow" pitchFamily="34" charset="0"/>
          </a:endParaRPr>
        </a:p>
      </dgm:t>
    </dgm:pt>
    <dgm:pt modelId="{792F69BF-22FB-435D-90B5-9144E25D3B84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Greater uptake, and more effective use of platforms and facilities</a:t>
          </a:r>
        </a:p>
      </dgm:t>
    </dgm:pt>
    <dgm:pt modelId="{CA69E393-08EA-419A-9A14-C5D01BDEB65D}" type="parTrans" cxnId="{43A3019B-955A-4ED5-8D1C-196A411ECC9A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1792F61D-AF2B-46E6-9092-C8394B30BBC8}" type="sibTrans" cxnId="{43A3019B-955A-4ED5-8D1C-196A411ECC9A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C1941971-AB9B-4B9F-A5CD-F3281EF88205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Increased awareness of researchers’ needs</a:t>
          </a:r>
        </a:p>
      </dgm:t>
    </dgm:pt>
    <dgm:pt modelId="{A4C61D49-C357-41B1-83B8-A150E48B0B38}" type="parTrans" cxnId="{55057676-8686-4147-8D79-E77C45DE6AB1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5AA0D826-C7C4-4FE4-9E6E-BF95161BDDE5}" type="sibTrans" cxnId="{55057676-8686-4147-8D79-E77C45DE6AB1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86176987-070F-4577-B0A7-52140766D316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More streamlined processes for delivering advice and information</a:t>
          </a:r>
        </a:p>
      </dgm:t>
    </dgm:pt>
    <dgm:pt modelId="{FC1BB50B-25A2-4B1E-BE69-7D0A7C60EBAD}" type="parTrans" cxnId="{E41DF14D-7A34-45FF-8461-81F34AA8907E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3D949FF7-E496-4F7B-A32E-4E3606FE723D}" type="sibTrans" cxnId="{E41DF14D-7A34-45FF-8461-81F34AA8907E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01BEE180-11BA-4AF3-B577-FB0653843115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Sustainability through sharing of expertise and re-use of infrastructure – at Monash University and with other institutions</a:t>
          </a:r>
        </a:p>
      </dgm:t>
    </dgm:pt>
    <dgm:pt modelId="{4C30F5FF-6886-44A6-AB64-9BF05D9962AF}" type="parTrans" cxnId="{F2C32FDD-DD95-4E52-B2A7-4E6F22229BFE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A4E2E0CB-A90D-43B8-BD37-4BA6BCE368F7}" type="sibTrans" cxnId="{F2C32FDD-DD95-4E52-B2A7-4E6F22229BFE}">
      <dgm:prSet/>
      <dgm:spPr/>
      <dgm:t>
        <a:bodyPr/>
        <a:lstStyle/>
        <a:p>
          <a:endParaRPr lang="en-AU">
            <a:latin typeface="Arial Narrow" pitchFamily="34" charset="0"/>
          </a:endParaRPr>
        </a:p>
      </dgm:t>
    </dgm:pt>
    <dgm:pt modelId="{BAEBD140-8EEC-4800-A8C2-623873E6AF96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Reduce risk of theft, loss or </a:t>
          </a:r>
          <a:r>
            <a:rPr lang="en-AU" sz="1200" dirty="0" err="1">
              <a:latin typeface="Arial Narrow" pitchFamily="34" charset="0"/>
            </a:rPr>
            <a:t>mis</a:t>
          </a:r>
          <a:r>
            <a:rPr lang="en-AU" sz="1200" dirty="0">
              <a:latin typeface="Arial Narrow" pitchFamily="34" charset="0"/>
            </a:rPr>
            <a:t>-use of data, and damage to reputation that may result</a:t>
          </a:r>
        </a:p>
      </dgm:t>
    </dgm:pt>
    <dgm:pt modelId="{0459726B-C62F-44EA-A28D-92E9364C9BC7}" type="parTrans" cxnId="{AB855843-BD27-4E93-AF6F-99F6AF8E686A}">
      <dgm:prSet/>
      <dgm:spPr/>
      <dgm:t>
        <a:bodyPr/>
        <a:lstStyle/>
        <a:p>
          <a:endParaRPr lang="en-AU"/>
        </a:p>
      </dgm:t>
    </dgm:pt>
    <dgm:pt modelId="{DBCFEF34-6691-4DE9-BD7E-D9B7ADABF571}" type="sibTrans" cxnId="{AB855843-BD27-4E93-AF6F-99F6AF8E686A}">
      <dgm:prSet/>
      <dgm:spPr/>
      <dgm:t>
        <a:bodyPr/>
        <a:lstStyle/>
        <a:p>
          <a:endParaRPr lang="en-AU"/>
        </a:p>
      </dgm:t>
    </dgm:pt>
    <dgm:pt modelId="{7F293B2F-3E8E-463C-A01E-E75F6E28653F}">
      <dgm:prSet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Improve readiness for audits and changes in funding agency requirements</a:t>
          </a:r>
        </a:p>
      </dgm:t>
    </dgm:pt>
    <dgm:pt modelId="{C9B73E42-D739-4A7E-AF28-27C19B7D29FF}" type="parTrans" cxnId="{1B30305D-B094-45DE-AEDC-D9C7294AC7AE}">
      <dgm:prSet/>
      <dgm:spPr/>
      <dgm:t>
        <a:bodyPr/>
        <a:lstStyle/>
        <a:p>
          <a:endParaRPr lang="en-AU"/>
        </a:p>
      </dgm:t>
    </dgm:pt>
    <dgm:pt modelId="{BBC902DB-D0A5-49A1-92FA-7B9DC8409D7E}" type="sibTrans" cxnId="{1B30305D-B094-45DE-AEDC-D9C7294AC7AE}">
      <dgm:prSet/>
      <dgm:spPr/>
      <dgm:t>
        <a:bodyPr/>
        <a:lstStyle/>
        <a:p>
          <a:endParaRPr lang="en-AU"/>
        </a:p>
      </dgm:t>
    </dgm:pt>
    <dgm:pt modelId="{10F3606F-2C96-4204-A404-3EB3022DF33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100"/>
            </a:spcBef>
            <a:spcAft>
              <a:spcPts val="100"/>
            </a:spcAft>
          </a:pPr>
          <a:r>
            <a:rPr lang="en-AU" sz="1200" dirty="0">
              <a:latin typeface="Arial Narrow" pitchFamily="34" charset="0"/>
            </a:rPr>
            <a:t>Improve awareness of research practices and opportunities</a:t>
          </a:r>
        </a:p>
      </dgm:t>
    </dgm:pt>
    <dgm:pt modelId="{42FA5172-9DFE-44E1-BF1D-84A08B0E5755}" type="parTrans" cxnId="{02E976DA-7615-4529-9C67-5408245C5B16}">
      <dgm:prSet/>
      <dgm:spPr/>
      <dgm:t>
        <a:bodyPr/>
        <a:lstStyle/>
        <a:p>
          <a:endParaRPr lang="en-AU"/>
        </a:p>
      </dgm:t>
    </dgm:pt>
    <dgm:pt modelId="{0196ACD0-72F6-4998-9630-9FF29509E4C8}" type="sibTrans" cxnId="{02E976DA-7615-4529-9C67-5408245C5B16}">
      <dgm:prSet/>
      <dgm:spPr/>
      <dgm:t>
        <a:bodyPr/>
        <a:lstStyle/>
        <a:p>
          <a:endParaRPr lang="en-AU"/>
        </a:p>
      </dgm:t>
    </dgm:pt>
    <dgm:pt modelId="{E02A2A0B-9E05-4109-988D-835260C3265B}" type="pres">
      <dgm:prSet presAssocID="{7FBE2815-17DB-44F6-8BF4-BC5DA6423B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1D9FAB17-F054-4E53-AD24-0C0950C75309}" type="pres">
      <dgm:prSet presAssocID="{2A39590E-DE33-464F-88A4-01DDBF4524DA}" presName="composite" presStyleCnt="0"/>
      <dgm:spPr/>
      <dgm:t>
        <a:bodyPr/>
        <a:lstStyle/>
        <a:p>
          <a:endParaRPr lang="en-AU"/>
        </a:p>
      </dgm:t>
    </dgm:pt>
    <dgm:pt modelId="{867BA282-CE99-4E98-AC75-D666658A4B3E}" type="pres">
      <dgm:prSet presAssocID="{2A39590E-DE33-464F-88A4-01DDBF4524D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3236C83-D640-4453-9B49-F7C0E2D5DB0A}" type="pres">
      <dgm:prSet presAssocID="{2A39590E-DE33-464F-88A4-01DDBF4524D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ABFB439-8606-4F8F-8766-DE083B9BDC45}" type="pres">
      <dgm:prSet presAssocID="{2FBC7DAE-888B-4F09-B43B-2C75475F6F5B}" presName="space" presStyleCnt="0"/>
      <dgm:spPr/>
      <dgm:t>
        <a:bodyPr/>
        <a:lstStyle/>
        <a:p>
          <a:endParaRPr lang="en-AU"/>
        </a:p>
      </dgm:t>
    </dgm:pt>
    <dgm:pt modelId="{D979886E-0DBA-4362-A53B-F1696AE37437}" type="pres">
      <dgm:prSet presAssocID="{AF2AEAEE-A8CC-4238-A282-1C8583D8B353}" presName="composite" presStyleCnt="0"/>
      <dgm:spPr/>
      <dgm:t>
        <a:bodyPr/>
        <a:lstStyle/>
        <a:p>
          <a:endParaRPr lang="en-AU"/>
        </a:p>
      </dgm:t>
    </dgm:pt>
    <dgm:pt modelId="{22C97AD7-C064-4D12-8F85-8C63D07F4E42}" type="pres">
      <dgm:prSet presAssocID="{AF2AEAEE-A8CC-4238-A282-1C8583D8B35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22E67DF-DD74-47B7-B8ED-6176E4FB6C6D}" type="pres">
      <dgm:prSet presAssocID="{AF2AEAEE-A8CC-4238-A282-1C8583D8B35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EF13D46-F926-431B-891F-98B5C1617DD0}" type="pres">
      <dgm:prSet presAssocID="{CBAF9813-BD87-42C4-9554-82A4EDF98029}" presName="space" presStyleCnt="0"/>
      <dgm:spPr/>
      <dgm:t>
        <a:bodyPr/>
        <a:lstStyle/>
        <a:p>
          <a:endParaRPr lang="en-AU"/>
        </a:p>
      </dgm:t>
    </dgm:pt>
    <dgm:pt modelId="{20F948E0-1252-4E97-80D3-DCF415932127}" type="pres">
      <dgm:prSet presAssocID="{ECCE9DB2-AB0B-4A78-8CB4-A858D1C2F3CD}" presName="composite" presStyleCnt="0"/>
      <dgm:spPr/>
      <dgm:t>
        <a:bodyPr/>
        <a:lstStyle/>
        <a:p>
          <a:endParaRPr lang="en-AU"/>
        </a:p>
      </dgm:t>
    </dgm:pt>
    <dgm:pt modelId="{74491A7E-DE02-4794-812A-C8CB23F350F8}" type="pres">
      <dgm:prSet presAssocID="{ECCE9DB2-AB0B-4A78-8CB4-A858D1C2F3C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77FFD50-37C9-49FE-9B20-67CEC2F1EAF3}" type="pres">
      <dgm:prSet presAssocID="{ECCE9DB2-AB0B-4A78-8CB4-A858D1C2F3C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1270E11-D6D1-4A1B-9F97-60C656C58DA9}" type="presOf" srcId="{792F69BF-22FB-435D-90B5-9144E25D3B84}" destId="{077FFD50-37C9-49FE-9B20-67CEC2F1EAF3}" srcOrd="0" destOrd="1" presId="urn:microsoft.com/office/officeart/2005/8/layout/hList1"/>
    <dgm:cxn modelId="{D1C2FE2A-BFCA-464C-BD95-41AAC2D85ED7}" type="presOf" srcId="{ECCE9DB2-AB0B-4A78-8CB4-A858D1C2F3CD}" destId="{74491A7E-DE02-4794-812A-C8CB23F350F8}" srcOrd="0" destOrd="0" presId="urn:microsoft.com/office/officeart/2005/8/layout/hList1"/>
    <dgm:cxn modelId="{1AFD3B17-A2B2-47BD-9FDF-2962CDF97489}" type="presOf" srcId="{10F3606F-2C96-4204-A404-3EB3022DF338}" destId="{122E67DF-DD74-47B7-B8ED-6176E4FB6C6D}" srcOrd="0" destOrd="0" presId="urn:microsoft.com/office/officeart/2005/8/layout/hList1"/>
    <dgm:cxn modelId="{2F5F818D-DEE7-412D-B900-C4A1C3C443C2}" type="presOf" srcId="{7F293B2F-3E8E-463C-A01E-E75F6E28653F}" destId="{122E67DF-DD74-47B7-B8ED-6176E4FB6C6D}" srcOrd="0" destOrd="4" presId="urn:microsoft.com/office/officeart/2005/8/layout/hList1"/>
    <dgm:cxn modelId="{AF19B7DC-D0F0-4959-B7F8-3E53774FCE4C}" type="presOf" srcId="{F8D28C2F-2EF9-4D3E-B299-78C78FCC1BB4}" destId="{F3236C83-D640-4453-9B49-F7C0E2D5DB0A}" srcOrd="0" destOrd="4" presId="urn:microsoft.com/office/officeart/2005/8/layout/hList1"/>
    <dgm:cxn modelId="{12B54271-55D5-4139-8E79-57D147555D21}" type="presOf" srcId="{AF2AEAEE-A8CC-4238-A282-1C8583D8B353}" destId="{22C97AD7-C064-4D12-8F85-8C63D07F4E42}" srcOrd="0" destOrd="0" presId="urn:microsoft.com/office/officeart/2005/8/layout/hList1"/>
    <dgm:cxn modelId="{AB855843-BD27-4E93-AF6F-99F6AF8E686A}" srcId="{2A39590E-DE33-464F-88A4-01DDBF4524DA}" destId="{BAEBD140-8EEC-4800-A8C2-623873E6AF96}" srcOrd="7" destOrd="0" parTransId="{0459726B-C62F-44EA-A28D-92E9364C9BC7}" sibTransId="{DBCFEF34-6691-4DE9-BD7E-D9B7ADABF571}"/>
    <dgm:cxn modelId="{F79EE8A2-3720-4BEE-983B-BAD5CE7D08B3}" type="presOf" srcId="{7FBE2815-17DB-44F6-8BF4-BC5DA6423B35}" destId="{E02A2A0B-9E05-4109-988D-835260C3265B}" srcOrd="0" destOrd="0" presId="urn:microsoft.com/office/officeart/2005/8/layout/hList1"/>
    <dgm:cxn modelId="{A4828DDE-329E-4F4E-9514-C6B99C4ADA6F}" srcId="{7FBE2815-17DB-44F6-8BF4-BC5DA6423B35}" destId="{ECCE9DB2-AB0B-4A78-8CB4-A858D1C2F3CD}" srcOrd="2" destOrd="0" parTransId="{0113D2EC-9AD3-419B-9EE2-8723759B953E}" sibTransId="{9DBEC879-AD44-4AD8-8744-D536277B7637}"/>
    <dgm:cxn modelId="{7B98F479-CB49-491E-B906-E48D0FDBFD0C}" srcId="{2A39590E-DE33-464F-88A4-01DDBF4524DA}" destId="{22AAD8B8-6DF5-4793-8E2F-3315E63429C5}" srcOrd="0" destOrd="0" parTransId="{CDF53E3B-ADD4-42F7-8C53-7B97E6F68740}" sibTransId="{8E9B67C9-6207-46F0-A3F7-CC042FA007EC}"/>
    <dgm:cxn modelId="{115D8298-F689-4190-BD4A-C2F723F3395B}" srcId="{2A39590E-DE33-464F-88A4-01DDBF4524DA}" destId="{38E4688F-93A0-4104-A2F1-CBA21ECD869F}" srcOrd="1" destOrd="0" parTransId="{03934F90-F481-4DB0-BEC0-3AA7EDBA3D3C}" sibTransId="{A468D048-D236-4B5A-9C80-8B7927BFC096}"/>
    <dgm:cxn modelId="{AAE0352E-CDF0-48C2-B9AC-52660C3EDABF}" srcId="{2A39590E-DE33-464F-88A4-01DDBF4524DA}" destId="{A47D7C6E-F100-4E8A-BD04-72E41205C80B}" srcOrd="6" destOrd="0" parTransId="{948176ED-41D5-47A8-BC67-D717EC603D78}" sibTransId="{0791F6E7-C7CE-451D-9CE4-11A0A1C7A1D3}"/>
    <dgm:cxn modelId="{7A8EE521-3EC5-467D-BD43-A1DF4C355EE2}" type="presOf" srcId="{A47D7C6E-F100-4E8A-BD04-72E41205C80B}" destId="{F3236C83-D640-4453-9B49-F7C0E2D5DB0A}" srcOrd="0" destOrd="6" presId="urn:microsoft.com/office/officeart/2005/8/layout/hList1"/>
    <dgm:cxn modelId="{F2C32FDD-DD95-4E52-B2A7-4E6F22229BFE}" srcId="{ECCE9DB2-AB0B-4A78-8CB4-A858D1C2F3CD}" destId="{01BEE180-11BA-4AF3-B577-FB0653843115}" srcOrd="4" destOrd="0" parTransId="{4C30F5FF-6886-44A6-AB64-9BF05D9962AF}" sibTransId="{A4E2E0CB-A90D-43B8-BD37-4BA6BCE368F7}"/>
    <dgm:cxn modelId="{1B30305D-B094-45DE-AEDC-D9C7294AC7AE}" srcId="{AF2AEAEE-A8CC-4238-A282-1C8583D8B353}" destId="{7F293B2F-3E8E-463C-A01E-E75F6E28653F}" srcOrd="4" destOrd="0" parTransId="{C9B73E42-D739-4A7E-AF28-27C19B7D29FF}" sibTransId="{BBC902DB-D0A5-49A1-92FA-7B9DC8409D7E}"/>
    <dgm:cxn modelId="{7A965281-5A11-46FA-9676-5DEF28502E25}" srcId="{AF2AEAEE-A8CC-4238-A282-1C8583D8B353}" destId="{2EB97679-AB6A-421F-A888-657AAC16999A}" srcOrd="3" destOrd="0" parTransId="{735D4306-21D9-4810-8FF9-C9ABB5EABE60}" sibTransId="{825F7812-F8F7-4F27-B833-E76732C9EC72}"/>
    <dgm:cxn modelId="{55057676-8686-4147-8D79-E77C45DE6AB1}" srcId="{ECCE9DB2-AB0B-4A78-8CB4-A858D1C2F3CD}" destId="{C1941971-AB9B-4B9F-A5CD-F3281EF88205}" srcOrd="2" destOrd="0" parTransId="{A4C61D49-C357-41B1-83B8-A150E48B0B38}" sibTransId="{5AA0D826-C7C4-4FE4-9E6E-BF95161BDDE5}"/>
    <dgm:cxn modelId="{8B3623AC-F0FB-4937-AE13-B1B2039E8D0D}" srcId="{7FBE2815-17DB-44F6-8BF4-BC5DA6423B35}" destId="{2A39590E-DE33-464F-88A4-01DDBF4524DA}" srcOrd="0" destOrd="0" parTransId="{7F549566-CCBB-48C6-85D5-356B3C5460B7}" sibTransId="{2FBC7DAE-888B-4F09-B43B-2C75475F6F5B}"/>
    <dgm:cxn modelId="{388FE0DC-49F3-4B52-9D44-3871D8F2C227}" type="presOf" srcId="{2A39590E-DE33-464F-88A4-01DDBF4524DA}" destId="{867BA282-CE99-4E98-AC75-D666658A4B3E}" srcOrd="0" destOrd="0" presId="urn:microsoft.com/office/officeart/2005/8/layout/hList1"/>
    <dgm:cxn modelId="{F6857A19-BDAA-4461-B661-15B74EDF8F05}" type="presOf" srcId="{2EB97679-AB6A-421F-A888-657AAC16999A}" destId="{122E67DF-DD74-47B7-B8ED-6176E4FB6C6D}" srcOrd="0" destOrd="3" presId="urn:microsoft.com/office/officeart/2005/8/layout/hList1"/>
    <dgm:cxn modelId="{859E03C3-486F-472B-B48F-345EA8363C8A}" type="presOf" srcId="{989EFF25-0663-41CF-B0C1-936C8692CF65}" destId="{122E67DF-DD74-47B7-B8ED-6176E4FB6C6D}" srcOrd="0" destOrd="2" presId="urn:microsoft.com/office/officeart/2005/8/layout/hList1"/>
    <dgm:cxn modelId="{82E80C8C-4AE6-4514-A4EB-D1253417D13D}" type="presOf" srcId="{BA9D43AE-34DE-455A-BD76-C16072B88BE4}" destId="{F3236C83-D640-4453-9B49-F7C0E2D5DB0A}" srcOrd="0" destOrd="5" presId="urn:microsoft.com/office/officeart/2005/8/layout/hList1"/>
    <dgm:cxn modelId="{91282A01-B7D1-486D-B165-A51DED068CB7}" type="presOf" srcId="{38E4688F-93A0-4104-A2F1-CBA21ECD869F}" destId="{F3236C83-D640-4453-9B49-F7C0E2D5DB0A}" srcOrd="0" destOrd="1" presId="urn:microsoft.com/office/officeart/2005/8/layout/hList1"/>
    <dgm:cxn modelId="{A9A0EA43-74CB-42F1-AA75-D4974631BFD7}" srcId="{7FBE2815-17DB-44F6-8BF4-BC5DA6423B35}" destId="{AF2AEAEE-A8CC-4238-A282-1C8583D8B353}" srcOrd="1" destOrd="0" parTransId="{CDDCEBA2-A6DB-4881-B4C4-411440DBBB70}" sibTransId="{CBAF9813-BD87-42C4-9554-82A4EDF98029}"/>
    <dgm:cxn modelId="{6F7652E1-418A-4B0F-92A6-B848F0397CB9}" type="presOf" srcId="{8A757622-5994-42AF-8740-2881876B9783}" destId="{077FFD50-37C9-49FE-9B20-67CEC2F1EAF3}" srcOrd="0" destOrd="0" presId="urn:microsoft.com/office/officeart/2005/8/layout/hList1"/>
    <dgm:cxn modelId="{5E6BBDF9-357C-4292-909E-1E65223926AC}" type="presOf" srcId="{22AAD8B8-6DF5-4793-8E2F-3315E63429C5}" destId="{F3236C83-D640-4453-9B49-F7C0E2D5DB0A}" srcOrd="0" destOrd="0" presId="urn:microsoft.com/office/officeart/2005/8/layout/hList1"/>
    <dgm:cxn modelId="{DED36368-4629-4765-AFBA-31BE784D61E6}" type="presOf" srcId="{3FC64129-4B8A-4C94-9A6C-3609951D4BA3}" destId="{F3236C83-D640-4453-9B49-F7C0E2D5DB0A}" srcOrd="0" destOrd="3" presId="urn:microsoft.com/office/officeart/2005/8/layout/hList1"/>
    <dgm:cxn modelId="{02E976DA-7615-4529-9C67-5408245C5B16}" srcId="{AF2AEAEE-A8CC-4238-A282-1C8583D8B353}" destId="{10F3606F-2C96-4204-A404-3EB3022DF338}" srcOrd="0" destOrd="0" parTransId="{42FA5172-9DFE-44E1-BF1D-84A08B0E5755}" sibTransId="{0196ACD0-72F6-4998-9630-9FF29509E4C8}"/>
    <dgm:cxn modelId="{CDC593CF-02C1-41C2-B28B-BA06552D4FF2}" type="presOf" srcId="{37CCD147-DA97-4E0C-B302-8279C7AFD293}" destId="{F3236C83-D640-4453-9B49-F7C0E2D5DB0A}" srcOrd="0" destOrd="2" presId="urn:microsoft.com/office/officeart/2005/8/layout/hList1"/>
    <dgm:cxn modelId="{4D256F19-C69A-4BB3-B2DF-C2E9FBD70DFF}" type="presOf" srcId="{01BEE180-11BA-4AF3-B577-FB0653843115}" destId="{077FFD50-37C9-49FE-9B20-67CEC2F1EAF3}" srcOrd="0" destOrd="4" presId="urn:microsoft.com/office/officeart/2005/8/layout/hList1"/>
    <dgm:cxn modelId="{BFA9A60F-9DA4-4BE4-BB66-22CB3F9342BF}" type="presOf" srcId="{C1941971-AB9B-4B9F-A5CD-F3281EF88205}" destId="{077FFD50-37C9-49FE-9B20-67CEC2F1EAF3}" srcOrd="0" destOrd="2" presId="urn:microsoft.com/office/officeart/2005/8/layout/hList1"/>
    <dgm:cxn modelId="{FC29528A-94DC-45D4-BFE9-BF746D3C9FD7}" srcId="{AF2AEAEE-A8CC-4238-A282-1C8583D8B353}" destId="{8D1B03F3-C23D-4101-A4A6-81EB0DDC0360}" srcOrd="5" destOrd="0" parTransId="{30F795A1-DD80-4C3E-B09D-B6AD9A36E4F1}" sibTransId="{89928759-AAC1-4FAB-BA8D-35AC8EED8A78}"/>
    <dgm:cxn modelId="{F9DF5F31-3ADA-49DD-BE6E-3B8BCF186100}" srcId="{2A39590E-DE33-464F-88A4-01DDBF4524DA}" destId="{BA9D43AE-34DE-455A-BD76-C16072B88BE4}" srcOrd="5" destOrd="0" parTransId="{B9CDA3AC-8562-4D5D-A7F2-E76751404ACD}" sibTransId="{4DAD41C4-1B89-4EE9-AB77-E75FA910AA75}"/>
    <dgm:cxn modelId="{A1DE5A1F-5EBE-42B1-A18A-BED4099E061D}" srcId="{2A39590E-DE33-464F-88A4-01DDBF4524DA}" destId="{F8D28C2F-2EF9-4D3E-B299-78C78FCC1BB4}" srcOrd="4" destOrd="0" parTransId="{77805BF2-28EF-45C0-B602-ECFDA2A0224E}" sibTransId="{BF959405-8F49-4DCB-8065-3E7FCFA20884}"/>
    <dgm:cxn modelId="{7EE51F6F-8C66-43BA-B756-055E7F2BD67A}" srcId="{2A39590E-DE33-464F-88A4-01DDBF4524DA}" destId="{37CCD147-DA97-4E0C-B302-8279C7AFD293}" srcOrd="2" destOrd="0" parTransId="{157AD807-D0E7-4DFA-A0DC-F5166E8EF158}" sibTransId="{466988B8-126A-425F-9228-866564016509}"/>
    <dgm:cxn modelId="{FBD9FF0D-6AF9-4916-982F-92E3C518219A}" srcId="{AF2AEAEE-A8CC-4238-A282-1C8583D8B353}" destId="{144088A3-81B3-49F0-8F02-B3DFE47F46B0}" srcOrd="1" destOrd="0" parTransId="{76CC1382-6899-4F4A-9485-E7EA538D6F70}" sibTransId="{2F72B8DE-8BC6-4B89-8BE4-5F0E5D3FA654}"/>
    <dgm:cxn modelId="{8E9F932D-BE9F-4A1B-B811-219F6AAC0268}" srcId="{ECCE9DB2-AB0B-4A78-8CB4-A858D1C2F3CD}" destId="{8A757622-5994-42AF-8740-2881876B9783}" srcOrd="0" destOrd="0" parTransId="{6C73CF89-5BA4-406C-8E5B-8524C4B92677}" sibTransId="{B8DD438E-FA27-4B22-8897-285F11F4C730}"/>
    <dgm:cxn modelId="{43A3019B-955A-4ED5-8D1C-196A411ECC9A}" srcId="{ECCE9DB2-AB0B-4A78-8CB4-A858D1C2F3CD}" destId="{792F69BF-22FB-435D-90B5-9144E25D3B84}" srcOrd="1" destOrd="0" parTransId="{CA69E393-08EA-419A-9A14-C5D01BDEB65D}" sibTransId="{1792F61D-AF2B-46E6-9092-C8394B30BBC8}"/>
    <dgm:cxn modelId="{88019DF3-E432-4DA9-8F30-8D95B65B7D60}" srcId="{2A39590E-DE33-464F-88A4-01DDBF4524DA}" destId="{066E7F1D-2665-499D-846C-6F38AB7B4088}" srcOrd="8" destOrd="0" parTransId="{1CB6D52D-B0A6-4622-8247-C899AA4D3CA3}" sibTransId="{0D42702F-ABAA-45DE-A7C7-593BD78D08AD}"/>
    <dgm:cxn modelId="{927E2D66-FF75-4BC9-B434-D9605194597E}" type="presOf" srcId="{8D1B03F3-C23D-4101-A4A6-81EB0DDC0360}" destId="{122E67DF-DD74-47B7-B8ED-6176E4FB6C6D}" srcOrd="0" destOrd="5" presId="urn:microsoft.com/office/officeart/2005/8/layout/hList1"/>
    <dgm:cxn modelId="{E41DF14D-7A34-45FF-8461-81F34AA8907E}" srcId="{ECCE9DB2-AB0B-4A78-8CB4-A858D1C2F3CD}" destId="{86176987-070F-4577-B0A7-52140766D316}" srcOrd="3" destOrd="0" parTransId="{FC1BB50B-25A2-4B1E-BE69-7D0A7C60EBAD}" sibTransId="{3D949FF7-E496-4F7B-A32E-4E3606FE723D}"/>
    <dgm:cxn modelId="{FADA30C4-3122-477F-8CED-B1053717D8BE}" type="presOf" srcId="{BAEBD140-8EEC-4800-A8C2-623873E6AF96}" destId="{F3236C83-D640-4453-9B49-F7C0E2D5DB0A}" srcOrd="0" destOrd="7" presId="urn:microsoft.com/office/officeart/2005/8/layout/hList1"/>
    <dgm:cxn modelId="{A3CA5021-974B-4965-8769-627D0B0F2C0C}" type="presOf" srcId="{144088A3-81B3-49F0-8F02-B3DFE47F46B0}" destId="{122E67DF-DD74-47B7-B8ED-6176E4FB6C6D}" srcOrd="0" destOrd="1" presId="urn:microsoft.com/office/officeart/2005/8/layout/hList1"/>
    <dgm:cxn modelId="{E750BEB6-7650-4442-B10E-626EB6F8009D}" srcId="{2A39590E-DE33-464F-88A4-01DDBF4524DA}" destId="{3FC64129-4B8A-4C94-9A6C-3609951D4BA3}" srcOrd="3" destOrd="0" parTransId="{C58644BC-5051-4324-A7F7-B7BCB2EE2A9B}" sibTransId="{8A35F991-69E1-4351-83B2-6EC0BED983F1}"/>
    <dgm:cxn modelId="{DF4A0123-9B6D-4D75-BFF3-B613BA154113}" type="presOf" srcId="{066E7F1D-2665-499D-846C-6F38AB7B4088}" destId="{F3236C83-D640-4453-9B49-F7C0E2D5DB0A}" srcOrd="0" destOrd="8" presId="urn:microsoft.com/office/officeart/2005/8/layout/hList1"/>
    <dgm:cxn modelId="{1D0B417C-630C-46F7-BBE5-2896B2CEF920}" type="presOf" srcId="{86176987-070F-4577-B0A7-52140766D316}" destId="{077FFD50-37C9-49FE-9B20-67CEC2F1EAF3}" srcOrd="0" destOrd="3" presId="urn:microsoft.com/office/officeart/2005/8/layout/hList1"/>
    <dgm:cxn modelId="{EA9C9876-54DF-4571-80F0-E0C391A53879}" srcId="{AF2AEAEE-A8CC-4238-A282-1C8583D8B353}" destId="{989EFF25-0663-41CF-B0C1-936C8692CF65}" srcOrd="2" destOrd="0" parTransId="{D949CEB6-BF6D-42F0-860B-05A378C2C512}" sibTransId="{DF0150DE-C531-46A7-99C8-35ACAE92D914}"/>
    <dgm:cxn modelId="{236DFF58-AA23-4803-BAD4-6F15F5A09035}" type="presParOf" srcId="{E02A2A0B-9E05-4109-988D-835260C3265B}" destId="{1D9FAB17-F054-4E53-AD24-0C0950C75309}" srcOrd="0" destOrd="0" presId="urn:microsoft.com/office/officeart/2005/8/layout/hList1"/>
    <dgm:cxn modelId="{F58EF6C5-BC47-41DD-9E12-4ACDC24CEA82}" type="presParOf" srcId="{1D9FAB17-F054-4E53-AD24-0C0950C75309}" destId="{867BA282-CE99-4E98-AC75-D666658A4B3E}" srcOrd="0" destOrd="0" presId="urn:microsoft.com/office/officeart/2005/8/layout/hList1"/>
    <dgm:cxn modelId="{F82E5618-3BF7-47B8-8CA8-A23E6D1CD7DF}" type="presParOf" srcId="{1D9FAB17-F054-4E53-AD24-0C0950C75309}" destId="{F3236C83-D640-4453-9B49-F7C0E2D5DB0A}" srcOrd="1" destOrd="0" presId="urn:microsoft.com/office/officeart/2005/8/layout/hList1"/>
    <dgm:cxn modelId="{A4900458-F2FB-43B5-ADDB-D57FE421710D}" type="presParOf" srcId="{E02A2A0B-9E05-4109-988D-835260C3265B}" destId="{0ABFB439-8606-4F8F-8766-DE083B9BDC45}" srcOrd="1" destOrd="0" presId="urn:microsoft.com/office/officeart/2005/8/layout/hList1"/>
    <dgm:cxn modelId="{1F7A65A6-CA5A-4442-B169-3E8D96D7F0EF}" type="presParOf" srcId="{E02A2A0B-9E05-4109-988D-835260C3265B}" destId="{D979886E-0DBA-4362-A53B-F1696AE37437}" srcOrd="2" destOrd="0" presId="urn:microsoft.com/office/officeart/2005/8/layout/hList1"/>
    <dgm:cxn modelId="{27902E42-312E-4CA5-B9C5-AFBE833FAE3B}" type="presParOf" srcId="{D979886E-0DBA-4362-A53B-F1696AE37437}" destId="{22C97AD7-C064-4D12-8F85-8C63D07F4E42}" srcOrd="0" destOrd="0" presId="urn:microsoft.com/office/officeart/2005/8/layout/hList1"/>
    <dgm:cxn modelId="{D4CABD65-056E-4686-B5E1-9D81ADA3E1B5}" type="presParOf" srcId="{D979886E-0DBA-4362-A53B-F1696AE37437}" destId="{122E67DF-DD74-47B7-B8ED-6176E4FB6C6D}" srcOrd="1" destOrd="0" presId="urn:microsoft.com/office/officeart/2005/8/layout/hList1"/>
    <dgm:cxn modelId="{4358B1B7-83D1-4D87-AA7B-AC48FAEF6248}" type="presParOf" srcId="{E02A2A0B-9E05-4109-988D-835260C3265B}" destId="{3EF13D46-F926-431B-891F-98B5C1617DD0}" srcOrd="3" destOrd="0" presId="urn:microsoft.com/office/officeart/2005/8/layout/hList1"/>
    <dgm:cxn modelId="{3990DF48-2F53-41CC-9213-776C155F2F5A}" type="presParOf" srcId="{E02A2A0B-9E05-4109-988D-835260C3265B}" destId="{20F948E0-1252-4E97-80D3-DCF415932127}" srcOrd="4" destOrd="0" presId="urn:microsoft.com/office/officeart/2005/8/layout/hList1"/>
    <dgm:cxn modelId="{68B03DDD-11F1-42A9-B007-468CD4B87076}" type="presParOf" srcId="{20F948E0-1252-4E97-80D3-DCF415932127}" destId="{74491A7E-DE02-4794-812A-C8CB23F350F8}" srcOrd="0" destOrd="0" presId="urn:microsoft.com/office/officeart/2005/8/layout/hList1"/>
    <dgm:cxn modelId="{72D4417A-FB26-4D47-B828-027DEDD9F377}" type="presParOf" srcId="{20F948E0-1252-4E97-80D3-DCF415932127}" destId="{077FFD50-37C9-49FE-9B20-67CEC2F1EA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7BA282-CE99-4E98-AC75-D666658A4B3E}">
      <dsp:nvSpPr>
        <dsp:cNvPr id="0" name=""/>
        <dsp:cNvSpPr/>
      </dsp:nvSpPr>
      <dsp:spPr>
        <a:xfrm>
          <a:off x="2837" y="18023"/>
          <a:ext cx="2766768" cy="1036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>
              <a:latin typeface="Arial Narrow" pitchFamily="34" charset="0"/>
            </a:rPr>
            <a:t>Researchers</a:t>
          </a:r>
        </a:p>
      </dsp:txBody>
      <dsp:txXfrm>
        <a:off x="2837" y="18023"/>
        <a:ext cx="2766768" cy="1036800"/>
      </dsp:txXfrm>
    </dsp:sp>
    <dsp:sp modelId="{F3236C83-D640-4453-9B49-F7C0E2D5DB0A}">
      <dsp:nvSpPr>
        <dsp:cNvPr id="0" name=""/>
        <dsp:cNvSpPr/>
      </dsp:nvSpPr>
      <dsp:spPr>
        <a:xfrm>
          <a:off x="2837" y="1054823"/>
          <a:ext cx="2766768" cy="41504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Save time and improve data quality: repetitious handling is (semi-) automated; data is better organised and easier to find; collections and methodologies are not duplicated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Get easier access to both raw and processed data they need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Build skills in data management that enhance employability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Can more easily find and get access to expertise and infrastructure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Increase their profiles through data dissemination and subsequent citation and re-use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Find new audiences and new collaborators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Gain clarity of ownership of copyright and intellectual property, and terms and condition of re-use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Reduce risk of theft, loss or </a:t>
          </a:r>
          <a:r>
            <a:rPr lang="en-AU" sz="1200" kern="1200" dirty="0" err="1">
              <a:latin typeface="Arial Narrow" pitchFamily="34" charset="0"/>
            </a:rPr>
            <a:t>mis</a:t>
          </a:r>
          <a:r>
            <a:rPr lang="en-AU" sz="1200" kern="1200" dirty="0">
              <a:latin typeface="Arial Narrow" pitchFamily="34" charset="0"/>
            </a:rPr>
            <a:t>-use of data, and damage to reputation that may result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Are rewarded for sharing and disseminating data</a:t>
          </a:r>
        </a:p>
      </dsp:txBody>
      <dsp:txXfrm>
        <a:off x="2837" y="1054823"/>
        <a:ext cx="2766768" cy="4150440"/>
      </dsp:txXfrm>
    </dsp:sp>
    <dsp:sp modelId="{22C97AD7-C064-4D12-8F85-8C63D07F4E42}">
      <dsp:nvSpPr>
        <dsp:cNvPr id="0" name=""/>
        <dsp:cNvSpPr/>
      </dsp:nvSpPr>
      <dsp:spPr>
        <a:xfrm>
          <a:off x="3156954" y="18023"/>
          <a:ext cx="2766768" cy="1036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>
              <a:latin typeface="Arial Narrow" pitchFamily="34" charset="0"/>
            </a:rPr>
            <a:t>Institution</a:t>
          </a:r>
        </a:p>
      </dsp:txBody>
      <dsp:txXfrm>
        <a:off x="3156954" y="18023"/>
        <a:ext cx="2766768" cy="1036800"/>
      </dsp:txXfrm>
    </dsp:sp>
    <dsp:sp modelId="{122E67DF-DD74-47B7-B8ED-6176E4FB6C6D}">
      <dsp:nvSpPr>
        <dsp:cNvPr id="0" name=""/>
        <dsp:cNvSpPr/>
      </dsp:nvSpPr>
      <dsp:spPr>
        <a:xfrm>
          <a:off x="3156954" y="1054823"/>
          <a:ext cx="2766768" cy="41504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Improve awareness of research practices and opportunities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Identify more research outputs, and measure citation/re-use of those outputs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Stimulate new networks and collaborations (research, research platforms, and professional communities of practice)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Increase compliance and reduce risk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Improve readiness for audits and changes in funding agency requirements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Increase funding opportunities</a:t>
          </a:r>
        </a:p>
      </dsp:txBody>
      <dsp:txXfrm>
        <a:off x="3156954" y="1054823"/>
        <a:ext cx="2766768" cy="4150440"/>
      </dsp:txXfrm>
    </dsp:sp>
    <dsp:sp modelId="{74491A7E-DE02-4794-812A-C8CB23F350F8}">
      <dsp:nvSpPr>
        <dsp:cNvPr id="0" name=""/>
        <dsp:cNvSpPr/>
      </dsp:nvSpPr>
      <dsp:spPr>
        <a:xfrm>
          <a:off x="6311070" y="18023"/>
          <a:ext cx="2766768" cy="1036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>
              <a:latin typeface="Arial Narrow" pitchFamily="34" charset="0"/>
            </a:rPr>
            <a:t>Capability partners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>
              <a:latin typeface="Arial Narrow" pitchFamily="34" charset="0"/>
            </a:rPr>
            <a:t>(</a:t>
          </a:r>
          <a:r>
            <a:rPr lang="en-AU" sz="1600" kern="1200" dirty="0" err="1">
              <a:latin typeface="Arial Narrow" pitchFamily="34" charset="0"/>
            </a:rPr>
            <a:t>eSolutions</a:t>
          </a:r>
          <a:r>
            <a:rPr lang="en-AU" sz="1600" kern="1200" dirty="0">
              <a:latin typeface="Arial Narrow" pitchFamily="34" charset="0"/>
            </a:rPr>
            <a:t>, e-Research Centre, University Library) </a:t>
          </a:r>
        </a:p>
      </dsp:txBody>
      <dsp:txXfrm>
        <a:off x="6311070" y="18023"/>
        <a:ext cx="2766768" cy="1036800"/>
      </dsp:txXfrm>
    </dsp:sp>
    <dsp:sp modelId="{077FFD50-37C9-49FE-9B20-67CEC2F1EAF3}">
      <dsp:nvSpPr>
        <dsp:cNvPr id="0" name=""/>
        <dsp:cNvSpPr/>
      </dsp:nvSpPr>
      <dsp:spPr>
        <a:xfrm>
          <a:off x="6311070" y="1054823"/>
          <a:ext cx="2766768" cy="41504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Improve forward planning and seek economies of scale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Greater uptake, and more effective use of platforms and facilities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Increased awareness of researchers’ needs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More streamlined processes for delivering advice and information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AU" sz="1200" kern="1200" dirty="0">
              <a:latin typeface="Arial Narrow" pitchFamily="34" charset="0"/>
            </a:rPr>
            <a:t>Sustainability through sharing of expertise and re-use of infrastructure – at Monash University and with other institutions</a:t>
          </a:r>
        </a:p>
      </dsp:txBody>
      <dsp:txXfrm>
        <a:off x="6311070" y="1054823"/>
        <a:ext cx="2766768" cy="4150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3888"/>
            <a:ext cx="29813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3888"/>
            <a:ext cx="29813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04725C4-B1AD-4D85-98DC-9EEAE94554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19138"/>
            <a:ext cx="5013325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97425"/>
            <a:ext cx="5046663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13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5475"/>
            <a:ext cx="29813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5" rIns="92510" bIns="4625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B2EFA11-D167-4A12-AAB1-59373C5C61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71708-B0BB-42CA-B623-47079CBDF200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CB1BC-A4C7-4DCE-BF14-56E80BFD99E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89967-0675-4EBF-AD88-EA13FA1861D4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B764E-3856-451D-ABCF-D189FD1B2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4E3B-7788-4E8F-A51F-3E4C656F4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B2519-3F74-42C6-976E-8C9CD0C7A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827E-5625-4656-B8DB-6EAE044B0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40286-1CC9-448F-84A7-48EE28994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31812-9BE4-4ED9-8C99-B19D7C84A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E37E7-ADA4-47FE-8970-6DD9DDAB6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0854B-9FDA-4E62-91B0-8C9DF8874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20498-BAC3-49D3-A56B-0D6E1CBD0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0ED-3AA4-43E6-8792-530864930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D00DD-2928-434B-874A-CE547E465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0C96C7C-2C09-4F81-8559-03F59364E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rc.ac.uk/_images/ESDS_Economic_Impact_Evaluation_tcm8-22229.pdf" TargetMode="External"/><Relationship Id="rId2" Type="http://schemas.openxmlformats.org/officeDocument/2006/relationships/hyperlink" Target="http://www.beagrie.com/krds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beagrie.com/badc.php" TargetMode="External"/><Relationship Id="rId4" Type="http://schemas.openxmlformats.org/officeDocument/2006/relationships/hyperlink" Target="http://archaeologydataservice.ac.uk/research/impa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918450" cy="1470025"/>
          </a:xfrm>
        </p:spPr>
        <p:txBody>
          <a:bodyPr/>
          <a:lstStyle/>
          <a:p>
            <a:pPr algn="l"/>
            <a:r>
              <a:rPr lang="en-GB" smtClean="0">
                <a:solidFill>
                  <a:schemeClr val="accent2"/>
                </a:solidFill>
              </a:rPr>
              <a:t>Keeping Research Data Safe: </a:t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z="2800" smtClean="0">
                <a:solidFill>
                  <a:schemeClr val="accent2"/>
                </a:solidFill>
              </a:rPr>
              <a:t>        benefits of research data preservation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8888" y="5516563"/>
            <a:ext cx="6265862" cy="936625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/>
              <a:t>Neil Beagrie (Charles Beagrie Ltd) 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APA conference Nov 2012</a:t>
            </a:r>
            <a:endParaRPr lang="en-GB" sz="2400" dirty="0" smtClean="0">
              <a:solidFill>
                <a:schemeClr val="accent2"/>
              </a:solidFill>
            </a:endParaRPr>
          </a:p>
        </p:txBody>
      </p:sp>
      <p:pic>
        <p:nvPicPr>
          <p:cNvPr id="3076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3" descr="C:\DATA\E-DRIVE\Michigan\krd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2443163"/>
            <a:ext cx="2305050" cy="2974975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4667250"/>
          </a:xfrm>
        </p:spPr>
        <p:txBody>
          <a:bodyPr/>
          <a:lstStyle/>
          <a:p>
            <a:r>
              <a:rPr lang="en-GB" smtClean="0">
                <a:solidFill>
                  <a:schemeClr val="accent2"/>
                </a:solidFill>
              </a:rPr>
              <a:t/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/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> KRDS </a:t>
            </a:r>
            <a:r>
              <a:rPr lang="en-GB" smtClean="0">
                <a:solidFill>
                  <a:srgbClr val="023FAE"/>
                </a:solidFill>
              </a:rPr>
              <a:t>Ben</a:t>
            </a:r>
            <a:r>
              <a:rPr lang="en-GB" smtClean="0">
                <a:solidFill>
                  <a:schemeClr val="accent2"/>
                </a:solidFill>
              </a:rPr>
              <a:t>efits Analysis Toolkit</a:t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/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/>
            </a:r>
            <a:br>
              <a:rPr lang="en-GB" smtClean="0">
                <a:solidFill>
                  <a:schemeClr val="accent2"/>
                </a:solidFill>
              </a:rPr>
            </a:br>
            <a:endParaRPr 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1143000"/>
          </a:xfrm>
        </p:spPr>
        <p:txBody>
          <a:bodyPr/>
          <a:lstStyle/>
          <a:p>
            <a:pPr algn="l"/>
            <a:r>
              <a:rPr lang="en-GB" smtClean="0">
                <a:solidFill>
                  <a:schemeClr val="accent2"/>
                </a:solidFill>
              </a:rPr>
              <a:t>The Framework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362950" cy="5445125"/>
          </a:xfrm>
        </p:spPr>
        <p:txBody>
          <a:bodyPr/>
          <a:lstStyle/>
          <a:p>
            <a:pPr lvl="1"/>
            <a:r>
              <a:rPr lang="en-GB" sz="2400" smtClean="0"/>
              <a:t>Framework arranged on 3 dimensions with two sub-divisions each; Pick list of common generic benefits</a:t>
            </a:r>
          </a:p>
          <a:p>
            <a:pPr lvl="1"/>
            <a:r>
              <a:rPr lang="en-GB" sz="2400" smtClean="0"/>
              <a:t>Individual benefits identified and assigned within this</a:t>
            </a:r>
          </a:p>
        </p:txBody>
      </p:sp>
      <p:pic>
        <p:nvPicPr>
          <p:cNvPr id="1029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404938" y="2636838"/>
          <a:ext cx="5137150" cy="3860800"/>
        </p:xfrm>
        <a:graphic>
          <a:graphicData uri="http://schemas.openxmlformats.org/presentationml/2006/ole">
            <p:oleObj spid="_x0000_s1026" name="Slide" r:id="rId4" imgW="4570378" imgH="3427524" progId="PowerPoint.Slide.12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950" y="692150"/>
            <a:ext cx="9036050" cy="725488"/>
          </a:xfrm>
        </p:spPr>
        <p:txBody>
          <a:bodyPr/>
          <a:lstStyle/>
          <a:p>
            <a:pPr algn="l"/>
            <a:r>
              <a:rPr lang="en-GB" sz="3600" smtClean="0">
                <a:solidFill>
                  <a:schemeClr val="accent2"/>
                </a:solidFill>
              </a:rPr>
              <a:t>RDM Strategy Benefits Monash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mtClean="0"/>
          </a:p>
          <a:p>
            <a:endParaRPr lang="en-GB" smtClean="0"/>
          </a:p>
        </p:txBody>
      </p:sp>
      <p:pic>
        <p:nvPicPr>
          <p:cNvPr id="10244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0" y="1634713"/>
          <a:ext cx="9080677" cy="5223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496300" cy="6048375"/>
          </a:xfrm>
        </p:spPr>
        <p:txBody>
          <a:bodyPr/>
          <a:lstStyle/>
          <a:p>
            <a:pPr algn="l">
              <a:defRPr/>
            </a:pP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> 								</a:t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sz="4000" dirty="0" smtClean="0">
                <a:solidFill>
                  <a:schemeClr val="accent2"/>
                </a:solidFill>
              </a:rPr>
              <a:t>Value + Economic Impact Analysis</a:t>
            </a: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Charles Beagrie Ltd + John Houghton (Victoria University)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Methods being applied to: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Economic &amp; Social Data Service - report published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Archaeology Data Service           </a:t>
            </a:r>
            <a:r>
              <a:rPr lang="en-GB" sz="2800" dirty="0" smtClean="0">
                <a:solidFill>
                  <a:schemeClr val="tx1"/>
                </a:solidFill>
              </a:rPr>
              <a:t>- i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n progress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British Atmospheric Data Centre </a:t>
            </a:r>
            <a:r>
              <a:rPr lang="en-GB" sz="2800" dirty="0" smtClean="0">
                <a:solidFill>
                  <a:schemeClr val="tx1"/>
                </a:solidFill>
              </a:rPr>
              <a:t>- i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n progress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</p:txBody>
      </p:sp>
      <p:pic>
        <p:nvPicPr>
          <p:cNvPr id="7171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424168" cy="6178550"/>
          </a:xfrm>
        </p:spPr>
        <p:txBody>
          <a:bodyPr/>
          <a:lstStyle/>
          <a:p>
            <a:pPr algn="l">
              <a:defRPr/>
            </a:pP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> </a:t>
            </a:r>
            <a:r>
              <a:rPr lang="en-GB" sz="3600" dirty="0" smtClean="0">
                <a:solidFill>
                  <a:schemeClr val="accent2"/>
                </a:solidFill>
              </a:rPr>
              <a:t>ESDS Value/Impact Analysis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Benefit/cost ratio of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net economic value to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ESDS operational costs               </a:t>
            </a: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5.4 to 1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dirty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Increase in returns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on investment in data and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related infrastructure arising from </a:t>
            </a:r>
            <a:br>
              <a:rPr lang="en-GB" sz="2800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additional use facilitated by ESDS    </a:t>
            </a: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up to 10 to 1</a:t>
            </a:r>
            <a:r>
              <a:rPr lang="en-GB" sz="28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</p:txBody>
      </p:sp>
      <p:pic>
        <p:nvPicPr>
          <p:cNvPr id="4099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72816"/>
            <a:ext cx="3470340" cy="1028401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330" y="3789040"/>
            <a:ext cx="2927110" cy="1775876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0"/>
            <a:ext cx="7035800" cy="981075"/>
          </a:xfrm>
        </p:spPr>
        <p:txBody>
          <a:bodyPr/>
          <a:lstStyle/>
          <a:p>
            <a:pPr algn="l"/>
            <a:r>
              <a:rPr lang="en-GB" smtClean="0">
                <a:solidFill>
                  <a:schemeClr val="accent2"/>
                </a:solidFill>
              </a:rPr>
              <a:t>Further Information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000125"/>
            <a:ext cx="8964613" cy="5857875"/>
          </a:xfrm>
        </p:spPr>
        <p:txBody>
          <a:bodyPr/>
          <a:lstStyle/>
          <a:p>
            <a:pPr>
              <a:buFontTx/>
              <a:buNone/>
            </a:pPr>
            <a:r>
              <a:rPr lang="en-GB" smtClean="0"/>
              <a:t>KRDS webpage:</a:t>
            </a:r>
          </a:p>
          <a:p>
            <a:pPr>
              <a:buFontTx/>
              <a:buNone/>
            </a:pPr>
            <a:r>
              <a:rPr lang="en-GB" smtClean="0">
                <a:hlinkClick r:id="rId2"/>
              </a:rPr>
              <a:t>www.beagrie.com/krds.php</a:t>
            </a:r>
            <a:endParaRPr lang="en-GB" smtClean="0"/>
          </a:p>
          <a:p>
            <a:pPr>
              <a:buFontTx/>
              <a:buNone/>
            </a:pPr>
            <a:endParaRPr lang="en-GB" smtClean="0"/>
          </a:p>
          <a:p>
            <a:pPr>
              <a:buFontTx/>
              <a:buNone/>
            </a:pPr>
            <a:r>
              <a:rPr lang="en-GB" smtClean="0"/>
              <a:t>ESDS Impact Study Report:</a:t>
            </a:r>
          </a:p>
          <a:p>
            <a:pPr>
              <a:buFontTx/>
              <a:buNone/>
            </a:pPr>
            <a:r>
              <a:rPr lang="en-GB" sz="1800" smtClean="0">
                <a:hlinkClick r:id="rId3"/>
              </a:rPr>
              <a:t>http://www.esrc.ac.uk/_images/ESDS_Economic_Impact_Evaluation_tcm8-22229.pdf</a:t>
            </a:r>
            <a:r>
              <a:rPr lang="en-GB" sz="1800" smtClean="0"/>
              <a:t> </a:t>
            </a:r>
          </a:p>
          <a:p>
            <a:pPr>
              <a:buFontTx/>
              <a:buNone/>
            </a:pPr>
            <a:r>
              <a:rPr lang="en-GB" smtClean="0"/>
              <a:t>ADS Impact Study Website:</a:t>
            </a:r>
          </a:p>
          <a:p>
            <a:pPr>
              <a:buFontTx/>
              <a:buNone/>
            </a:pPr>
            <a:r>
              <a:rPr lang="en-GB" sz="2800" smtClean="0">
                <a:hlinkClick r:id="rId4"/>
              </a:rPr>
              <a:t>http://archaeologydataservice.ac.uk/research/impact</a:t>
            </a:r>
            <a:r>
              <a:rPr lang="en-GB" sz="2800" smtClean="0"/>
              <a:t> </a:t>
            </a:r>
            <a:endParaRPr lang="en-GB" smtClean="0"/>
          </a:p>
          <a:p>
            <a:pPr>
              <a:buFontTx/>
              <a:buNone/>
            </a:pPr>
            <a:r>
              <a:rPr lang="en-GB" smtClean="0"/>
              <a:t>BADC Impact Study Website:</a:t>
            </a:r>
          </a:p>
          <a:p>
            <a:pPr>
              <a:buFontTx/>
              <a:buNone/>
            </a:pPr>
            <a:r>
              <a:rPr lang="en-GB" sz="2800" smtClean="0">
                <a:hlinkClick r:id="rId5"/>
              </a:rPr>
              <a:t>http://www.beagrie.com/badc.php</a:t>
            </a:r>
            <a:r>
              <a:rPr lang="en-GB" sz="2800" smtClean="0"/>
              <a:t> </a:t>
            </a:r>
          </a:p>
        </p:txBody>
      </p:sp>
      <p:pic>
        <p:nvPicPr>
          <p:cNvPr id="10244" name="Picture 2" descr="C:\Users\Nbeagrie\Desktop\Charles Beagrie\Website\Charles Beagrie ch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63" y="142875"/>
            <a:ext cx="21891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7231</TotalTime>
  <Words>315</Words>
  <Application>Microsoft Office PowerPoint</Application>
  <PresentationFormat>On-screen Show (4:3)</PresentationFormat>
  <Paragraphs>47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Custom Design</vt:lpstr>
      <vt:lpstr>Slide</vt:lpstr>
      <vt:lpstr>Keeping Research Data Safe:          benefits of research data preservation</vt:lpstr>
      <vt:lpstr>   KRDS Benefits Analysis Toolkit   </vt:lpstr>
      <vt:lpstr>The Framework</vt:lpstr>
      <vt:lpstr>RDM Strategy Benefits Monash University</vt:lpstr>
      <vt:lpstr>            Value + Economic Impact Analysis  Charles Beagrie Ltd + John Houghton (Victoria University)  Methods being applied to:  Economic &amp; Social Data Service - report published Archaeology Data Service           - in progress British Atmospheric Data Centre - in progress    </vt:lpstr>
      <vt:lpstr>   ESDS Value/Impact Analysis   Benefit/cost ratio of  net economic value to  ESDS operational costs               5.4 to 1    Increase in returns  on investment in data and  related infrastructure arising from  additional use facilitated by ESDS    up to 10 to 1   </vt:lpstr>
      <vt:lpstr>Further Information</vt:lpstr>
    </vt:vector>
  </TitlesOfParts>
  <Company>JISC ASSIST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your main title here</dc:title>
  <dc:creator>RCB Maidment-Otlet</dc:creator>
  <cp:lastModifiedBy>Neil</cp:lastModifiedBy>
  <cp:revision>373</cp:revision>
  <dcterms:created xsi:type="dcterms:W3CDTF">2002-09-06T13:24:35Z</dcterms:created>
  <dcterms:modified xsi:type="dcterms:W3CDTF">2012-11-06T07:50:21Z</dcterms:modified>
</cp:coreProperties>
</file>