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349" r:id="rId6"/>
    <p:sldId id="361" r:id="rId7"/>
    <p:sldId id="260" r:id="rId8"/>
    <p:sldId id="370" r:id="rId9"/>
    <p:sldId id="259" r:id="rId10"/>
    <p:sldId id="366" r:id="rId11"/>
    <p:sldId id="367" r:id="rId12"/>
    <p:sldId id="372" r:id="rId13"/>
    <p:sldId id="382" r:id="rId14"/>
    <p:sldId id="310" r:id="rId15"/>
    <p:sldId id="384" r:id="rId16"/>
    <p:sldId id="275"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3333" autoAdjust="0"/>
  </p:normalViewPr>
  <p:slideViewPr>
    <p:cSldViewPr snapToGrid="0" snapToObjects="1">
      <p:cViewPr varScale="1">
        <p:scale>
          <a:sx n="93" d="100"/>
          <a:sy n="93" d="100"/>
        </p:scale>
        <p:origin x="-21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247F0D-0DF6-4D70-B8D2-19CF11CE77F6}" type="datetimeFigureOut">
              <a:rPr lang="en-GB" smtClean="0"/>
              <a:pPr/>
              <a:t>06/11/2012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E26A13-DBD6-4793-AA79-F26EBE980003}" type="slidenum">
              <a:rPr lang="en-GB" smtClean="0"/>
              <a:pPr/>
              <a:t>‹#›</a:t>
            </a:fld>
            <a:endParaRPr lang="en-GB"/>
          </a:p>
        </p:txBody>
      </p:sp>
    </p:spTree>
    <p:extLst>
      <p:ext uri="{BB962C8B-B14F-4D97-AF65-F5344CB8AC3E}">
        <p14:creationId xmlns:p14="http://schemas.microsoft.com/office/powerpoint/2010/main" val="1131463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9650C3B-CCEA-4545-95E5-A30A12D00D58}" type="datetime1">
              <a:rPr lang="en-US"/>
              <a:pPr/>
              <a:t>06/11/2012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B76F5A6-DA62-3A4A-9C6B-C15D60C1E552}" type="slidenum">
              <a:rPr lang="en-US"/>
              <a:pPr/>
              <a:t>‹#›</a:t>
            </a:fld>
            <a:endParaRPr lang="en-US"/>
          </a:p>
        </p:txBody>
      </p:sp>
    </p:spTree>
    <p:extLst>
      <p:ext uri="{BB962C8B-B14F-4D97-AF65-F5344CB8AC3E}">
        <p14:creationId xmlns:p14="http://schemas.microsoft.com/office/powerpoint/2010/main" val="4265270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dirty="0">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C24AA2-9D47-044F-AAF6-393E03113F1D}"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dirty="0" smtClean="0">
                <a:latin typeface="Calibri" charset="0"/>
                <a:ea typeface="ＭＳ Ｐゴシック" charset="0"/>
                <a:cs typeface="ＭＳ Ｐゴシック" charset="0"/>
              </a:rPr>
              <a:t>So, in addition to the liaison with the funders, we’ve developed</a:t>
            </a:r>
            <a:r>
              <a:rPr lang="en-GB" baseline="0" dirty="0" smtClean="0">
                <a:latin typeface="Calibri" charset="0"/>
                <a:ea typeface="ＭＳ Ｐゴシック" charset="0"/>
                <a:cs typeface="ＭＳ Ｐゴシック" charset="0"/>
              </a:rPr>
              <a:t> relationships with a variety of others. Our closest working relationship has probably been with the UK Data Archive, which is the designated place of long term deposit for the Economic and Social Research Council. Working with UKDA we have developed a data management planning template and guidance for ESRC applicants, and we also point to some UKDA guidance in the generic Checklist. We have also liaised with Wellcome Trust, the Medical Research Council and various other funders to develop dedicated DMP templates for them. </a:t>
            </a:r>
          </a:p>
          <a:p>
            <a:pPr marL="0" marR="0" indent="0" algn="l" defTabSz="457200" rtl="0" eaLnBrk="1" fontAlgn="base" latinLnBrk="0" hangingPunct="1">
              <a:lnSpc>
                <a:spcPct val="100000"/>
              </a:lnSpc>
              <a:spcBef>
                <a:spcPct val="0"/>
              </a:spcBef>
              <a:spcAft>
                <a:spcPct val="0"/>
              </a:spcAft>
              <a:buClrTx/>
              <a:buSzTx/>
              <a:buFontTx/>
              <a:buNone/>
              <a:tabLst/>
              <a:defRPr/>
            </a:pPr>
            <a:endParaRPr lang="en-GB" baseline="0" dirty="0" smtClean="0">
              <a:latin typeface="Calibri" charset="0"/>
              <a:ea typeface="ＭＳ Ｐゴシック" charset="0"/>
              <a:cs typeface="ＭＳ Ｐゴシック"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baseline="0" dirty="0" smtClean="0">
                <a:latin typeface="Calibri" charset="0"/>
                <a:ea typeface="ＭＳ Ｐゴシック" charset="0"/>
                <a:cs typeface="ＭＳ Ｐゴシック" charset="0"/>
              </a:rPr>
              <a:t>Continuing in this vein, we’ve worked with disciplinary specialists and key institutional contacts to develop further DMP templates, and through the JISC Managing Research Data programmes we’ve contributed to a number of projects creating training materials around this area.</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DCB3A5-6FDE-9145-AC9C-B193B164D684}"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baseline="0" dirty="0" smtClean="0">
                <a:latin typeface="Calibri" charset="0"/>
                <a:ea typeface="ＭＳ Ｐゴシック" charset="0"/>
                <a:cs typeface="ＭＳ Ｐゴシック" charset="0"/>
              </a:rPr>
              <a:t>As Carlos </a:t>
            </a:r>
            <a:r>
              <a:rPr lang="en-GB" baseline="0" smtClean="0">
                <a:latin typeface="Calibri" charset="0"/>
                <a:ea typeface="ＭＳ Ｐゴシック" charset="0"/>
                <a:cs typeface="ＭＳ Ｐゴシック" charset="0"/>
              </a:rPr>
              <a:t>mentioned earlier…</a:t>
            </a:r>
            <a:endParaRPr lang="en-GB" dirty="0" smtClean="0">
              <a:latin typeface="Calibri" charset="0"/>
              <a:ea typeface="ＭＳ Ｐゴシック" charset="0"/>
              <a:cs typeface="ＭＳ Ｐゴシック" charset="0"/>
            </a:endParaRPr>
          </a:p>
          <a:p>
            <a:pPr eaLnBrk="1" hangingPunct="1">
              <a:spcBef>
                <a:spcPct val="0"/>
              </a:spcBef>
            </a:pPr>
            <a:endParaRPr lang="en-GB" dirty="0">
              <a:latin typeface="Calibri" charset="0"/>
              <a:ea typeface="ＭＳ Ｐゴシック" charset="0"/>
              <a:cs typeface="ＭＳ Ｐゴシック"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DCB3A5-6FDE-9145-AC9C-B193B164D684}"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GB" smtClean="0">
                <a:latin typeface="Calibri" charset="0"/>
                <a:ea typeface="ＭＳ Ｐゴシック" charset="0"/>
                <a:cs typeface="ＭＳ Ｐゴシック" charset="0"/>
              </a:rPr>
              <a:t>Thank you.</a:t>
            </a:r>
            <a:endParaRPr lang="en-GB" dirty="0">
              <a:latin typeface="Calibri" charset="0"/>
              <a:ea typeface="ＭＳ Ｐゴシック" charset="0"/>
              <a:cs typeface="ＭＳ Ｐゴシック" charset="0"/>
            </a:endParaRPr>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1DE4F0-7E3A-8A49-A381-47C875089277}"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GB" dirty="0" smtClean="0"/>
          </a:p>
        </p:txBody>
      </p:sp>
      <p:sp>
        <p:nvSpPr>
          <p:cNvPr id="4" name="Slide Number Placeholder 3"/>
          <p:cNvSpPr>
            <a:spLocks noGrp="1"/>
          </p:cNvSpPr>
          <p:nvPr>
            <p:ph type="sldNum" sz="quarter" idx="10"/>
          </p:nvPr>
        </p:nvSpPr>
        <p:spPr/>
        <p:txBody>
          <a:bodyPr/>
          <a:lstStyle/>
          <a:p>
            <a:fld id="{EB76F5A6-DA62-3A4A-9C6B-C15D60C1E5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GB" dirty="0" smtClean="0">
                <a:latin typeface="Calibri" charset="0"/>
                <a:ea typeface="ＭＳ Ｐゴシック" charset="0"/>
                <a:cs typeface="ＭＳ Ｐゴシック" charset="0"/>
              </a:rPr>
              <a:t>Checklist and other DCC resources have been utilised</a:t>
            </a:r>
            <a:r>
              <a:rPr lang="en-GB" baseline="0" dirty="0" smtClean="0">
                <a:latin typeface="Calibri" charset="0"/>
                <a:ea typeface="ＭＳ Ｐゴシック" charset="0"/>
                <a:cs typeface="ＭＳ Ｐゴシック" charset="0"/>
              </a:rPr>
              <a:t> in a number of research-intensive universities, including Columbia, Swinburne, MIT and Heidelberg.</a:t>
            </a:r>
            <a:endParaRPr lang="en-GB" dirty="0">
              <a:latin typeface="Calibri" charset="0"/>
              <a:ea typeface="ＭＳ Ｐゴシック" charset="0"/>
              <a:cs typeface="ＭＳ Ｐゴシック"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1AC3B7-C926-8E4B-9E5A-80A95FF99DC5}"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GB" dirty="0" smtClean="0">
                <a:latin typeface="Calibri" charset="0"/>
                <a:ea typeface="ＭＳ Ｐゴシック" charset="0"/>
                <a:cs typeface="ＭＳ Ｐゴシック" charset="0"/>
              </a:rPr>
              <a:t>So in summary, these</a:t>
            </a:r>
            <a:r>
              <a:rPr lang="en-GB" baseline="0" dirty="0" smtClean="0">
                <a:latin typeface="Calibri" charset="0"/>
                <a:ea typeface="ＭＳ Ｐゴシック" charset="0"/>
                <a:cs typeface="ＭＳ Ｐゴシック" charset="0"/>
              </a:rPr>
              <a:t> are some of the key DMP-related resources.</a:t>
            </a:r>
            <a:endParaRPr lang="en-GB" dirty="0">
              <a:latin typeface="Calibri" charset="0"/>
              <a:ea typeface="ＭＳ Ｐゴシック" charset="0"/>
              <a:cs typeface="ＭＳ Ｐゴシック"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FC1B83-DD84-E243-9A85-DFA04492CCE4}"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dirty="0">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D3F599-E4CA-B74B-85BD-07F601E19C8F}"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GB" dirty="0" smtClean="0">
                <a:latin typeface="Calibri" charset="0"/>
                <a:ea typeface="ＭＳ Ｐゴシック" charset="0"/>
                <a:cs typeface="ＭＳ Ｐゴシック" charset="0"/>
              </a:rPr>
              <a:t>The DCC Checklist is by nature very long,</a:t>
            </a:r>
            <a:r>
              <a:rPr lang="en-GB" baseline="0" dirty="0" smtClean="0">
                <a:latin typeface="Calibri" charset="0"/>
                <a:ea typeface="ＭＳ Ｐゴシック" charset="0"/>
                <a:cs typeface="ＭＳ Ｐゴシック" charset="0"/>
              </a:rPr>
              <a:t> and its length was felt to be off-putting to researchers. Most of them don’t want to deal with this stuff even at a basic level, and a long Checklist with over 100 questions was not going to enjoy a large </a:t>
            </a:r>
            <a:r>
              <a:rPr lang="en-GB" baseline="0" dirty="0" err="1" smtClean="0">
                <a:latin typeface="Calibri" charset="0"/>
                <a:ea typeface="ＭＳ Ｐゴシック" charset="0"/>
                <a:cs typeface="ＭＳ Ｐゴシック" charset="0"/>
              </a:rPr>
              <a:t>takeup</a:t>
            </a:r>
            <a:r>
              <a:rPr lang="en-GB" baseline="0" dirty="0" smtClean="0">
                <a:latin typeface="Calibri" charset="0"/>
                <a:ea typeface="ＭＳ Ｐゴシック" charset="0"/>
                <a:cs typeface="ＭＳ Ｐゴシック" charset="0"/>
              </a:rPr>
              <a:t>.</a:t>
            </a:r>
          </a:p>
          <a:p>
            <a:pPr eaLnBrk="1" hangingPunct="1">
              <a:spcBef>
                <a:spcPct val="0"/>
              </a:spcBef>
            </a:pPr>
            <a:endParaRPr lang="en-GB" baseline="0" dirty="0" smtClean="0">
              <a:latin typeface="Calibri" charset="0"/>
              <a:ea typeface="ＭＳ Ｐゴシック" charset="0"/>
              <a:cs typeface="ＭＳ Ｐゴシック" charset="0"/>
            </a:endParaRPr>
          </a:p>
          <a:p>
            <a:pPr eaLnBrk="1" hangingPunct="1">
              <a:spcBef>
                <a:spcPct val="0"/>
              </a:spcBef>
            </a:pPr>
            <a:r>
              <a:rPr lang="en-GB" baseline="0" dirty="0" smtClean="0">
                <a:latin typeface="Calibri" charset="0"/>
                <a:ea typeface="ＭＳ Ｐゴシック" charset="0"/>
                <a:cs typeface="ＭＳ Ｐゴシック" charset="0"/>
              </a:rPr>
              <a:t>No matter how many times we said “you don’t need to fill it all in, just the bits that are relevant to you at this time” the message wasn’t going to sink in, so we developed a fairly basic wizard style tool which asked a few questions about what stage your research was at, who your funder was, </a:t>
            </a:r>
            <a:r>
              <a:rPr lang="en-GB" baseline="0" dirty="0" err="1" smtClean="0">
                <a:latin typeface="Calibri" charset="0"/>
                <a:ea typeface="ＭＳ Ｐゴシック" charset="0"/>
                <a:cs typeface="ＭＳ Ｐゴシック" charset="0"/>
              </a:rPr>
              <a:t>etc</a:t>
            </a:r>
            <a:r>
              <a:rPr lang="en-GB" baseline="0" dirty="0" smtClean="0">
                <a:latin typeface="Calibri" charset="0"/>
                <a:ea typeface="ＭＳ Ｐゴシック" charset="0"/>
                <a:cs typeface="ＭＳ Ｐゴシック" charset="0"/>
              </a:rPr>
              <a:t>, and then pulled out only the most relevant questions from the Checklist to help you meet the pertinent requirements. So instead of seeing 115 questions, you might be presented with only 15 or 20. Much better.</a:t>
            </a:r>
          </a:p>
          <a:p>
            <a:pPr eaLnBrk="1" hangingPunct="1">
              <a:spcBef>
                <a:spcPct val="0"/>
              </a:spcBef>
            </a:pPr>
            <a:endParaRPr lang="en-GB" baseline="0" dirty="0" smtClean="0">
              <a:latin typeface="Calibri" charset="0"/>
              <a:ea typeface="ＭＳ Ｐゴシック" charset="0"/>
              <a:cs typeface="ＭＳ Ｐゴシック" charset="0"/>
            </a:endParaRPr>
          </a:p>
          <a:p>
            <a:pPr eaLnBrk="1" hangingPunct="1">
              <a:spcBef>
                <a:spcPct val="0"/>
              </a:spcBef>
            </a:pPr>
            <a:r>
              <a:rPr lang="en-GB" baseline="0" dirty="0" smtClean="0">
                <a:latin typeface="Calibri" charset="0"/>
                <a:ea typeface="ＭＳ Ｐゴシック" charset="0"/>
                <a:cs typeface="ＭＳ Ｐゴシック" charset="0"/>
              </a:rPr>
              <a:t>We then added functionalities like export and customisation, and some generic guidance to help with some of the more esoteric sections such as file format selection and metadata.</a:t>
            </a:r>
            <a:endParaRPr lang="en-GB" dirty="0">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D3F599-E4CA-B74B-85BD-07F601E19C8F}"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GB" dirty="0" smtClean="0">
                <a:latin typeface="Calibri" charset="0"/>
                <a:ea typeface="ＭＳ Ｐゴシック" charset="0"/>
                <a:cs typeface="ＭＳ Ｐゴシック" charset="0"/>
              </a:rPr>
              <a:t>As I mentioned earlier, version</a:t>
            </a:r>
            <a:r>
              <a:rPr lang="en-GB" baseline="0" dirty="0" smtClean="0">
                <a:latin typeface="Calibri" charset="0"/>
                <a:ea typeface="ＭＳ Ｐゴシック" charset="0"/>
                <a:cs typeface="ＭＳ Ｐゴシック" charset="0"/>
              </a:rPr>
              <a:t> 3 launched very recently, and has a number of great new features.</a:t>
            </a:r>
          </a:p>
          <a:p>
            <a:pPr eaLnBrk="1" hangingPunct="1">
              <a:spcBef>
                <a:spcPct val="0"/>
              </a:spcBef>
            </a:pPr>
            <a:endParaRPr lang="en-GB" baseline="0" dirty="0" smtClean="0">
              <a:latin typeface="Calibri" charset="0"/>
              <a:ea typeface="ＭＳ Ｐゴシック" charset="0"/>
              <a:cs typeface="ＭＳ Ｐゴシック" charset="0"/>
            </a:endParaRPr>
          </a:p>
          <a:p>
            <a:pPr eaLnBrk="1" hangingPunct="1">
              <a:spcBef>
                <a:spcPct val="0"/>
              </a:spcBef>
            </a:pPr>
            <a:r>
              <a:rPr lang="en-GB" baseline="0" dirty="0" smtClean="0">
                <a:latin typeface="Calibri" charset="0"/>
                <a:ea typeface="ＭＳ Ｐゴシック" charset="0"/>
                <a:cs typeface="ＭＳ Ｐゴシック" charset="0"/>
              </a:rPr>
              <a:t>The user interface has been tweaked to allow easier (one-click) access to most of the screens, and we’re investigating customised institutional versions with, among others, the University of Oxford.</a:t>
            </a:r>
          </a:p>
          <a:p>
            <a:pPr eaLnBrk="1" hangingPunct="1">
              <a:spcBef>
                <a:spcPct val="0"/>
              </a:spcBef>
            </a:pPr>
            <a:endParaRPr lang="en-GB" baseline="0" dirty="0" smtClean="0">
              <a:latin typeface="Calibri" charset="0"/>
              <a:ea typeface="ＭＳ Ｐゴシック" charset="0"/>
              <a:cs typeface="ＭＳ Ｐゴシック" charset="0"/>
            </a:endParaRPr>
          </a:p>
          <a:p>
            <a:pPr eaLnBrk="1" hangingPunct="1">
              <a:spcBef>
                <a:spcPct val="0"/>
              </a:spcBef>
            </a:pPr>
            <a:r>
              <a:rPr lang="en-GB" baseline="0" dirty="0" smtClean="0">
                <a:latin typeface="Calibri" charset="0"/>
                <a:ea typeface="ＭＳ Ｐゴシック" charset="0"/>
                <a:cs typeface="ＭＳ Ｐゴシック" charset="0"/>
              </a:rPr>
              <a:t>The tool now enables the application of multiple templates, so you can create a single DMP that satisfies your institution, your funder and your publisher at the same time. These templates can be phased more elegantly, so that you can ask (for example) a few questions at the application stage, more during the project’s lifetime, and then add even more detail when you’re close to completion.</a:t>
            </a:r>
          </a:p>
          <a:p>
            <a:pPr eaLnBrk="1" hangingPunct="1">
              <a:spcBef>
                <a:spcPct val="0"/>
              </a:spcBef>
            </a:pPr>
            <a:endParaRPr lang="en-GB" baseline="0" dirty="0" smtClean="0">
              <a:latin typeface="Calibri" charset="0"/>
              <a:ea typeface="ＭＳ Ｐゴシック" charset="0"/>
              <a:cs typeface="ＭＳ Ｐゴシック" charset="0"/>
            </a:endParaRPr>
          </a:p>
          <a:p>
            <a:pPr eaLnBrk="1" hangingPunct="1">
              <a:spcBef>
                <a:spcPct val="0"/>
              </a:spcBef>
            </a:pPr>
            <a:r>
              <a:rPr lang="en-GB" baseline="0" dirty="0" smtClean="0">
                <a:latin typeface="Calibri" charset="0"/>
                <a:ea typeface="ＭＳ Ｐゴシック" charset="0"/>
                <a:cs typeface="ＭＳ Ｐゴシック" charset="0"/>
              </a:rPr>
              <a:t>Users now have the option to make their plans more widely available. Authentication can be managed via the UK Federated Access Shibboleth mechanism, and we have coded the new system to enable easy translation into other languages, and to handle boilerplate text where this is thought to be beneficial.</a:t>
            </a:r>
          </a:p>
          <a:p>
            <a:pPr eaLnBrk="1" hangingPunct="1">
              <a:spcBef>
                <a:spcPct val="0"/>
              </a:spcBef>
            </a:pPr>
            <a:endParaRPr lang="en-GB" baseline="0" dirty="0" smtClean="0">
              <a:latin typeface="Calibri" charset="0"/>
              <a:ea typeface="ＭＳ Ｐゴシック" charset="0"/>
              <a:cs typeface="ＭＳ Ｐゴシック" charset="0"/>
            </a:endParaRPr>
          </a:p>
          <a:p>
            <a:pPr eaLnBrk="1" hangingPunct="1">
              <a:spcBef>
                <a:spcPct val="0"/>
              </a:spcBef>
            </a:pPr>
            <a:r>
              <a:rPr lang="en-GB" baseline="0" dirty="0" smtClean="0">
                <a:latin typeface="Calibri" charset="0"/>
                <a:ea typeface="ＭＳ Ｐゴシック" charset="0"/>
                <a:cs typeface="ＭＳ Ｐゴシック" charset="0"/>
              </a:rPr>
              <a:t>We have also been working behind the scenes to gain more official endorsement from some of the big funding councils, and this is starting to bear fruit.</a:t>
            </a: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D3F599-E4CA-B74B-85BD-07F601E19C8F}"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GB" dirty="0" smtClean="0">
                <a:latin typeface="Calibri" charset="0"/>
                <a:ea typeface="ＭＳ Ｐゴシック" charset="0"/>
                <a:cs typeface="ＭＳ Ｐゴシック" charset="0"/>
              </a:rPr>
              <a:t>Similarly, DMP Online can </a:t>
            </a:r>
            <a:r>
              <a:rPr lang="en-GB" sz="1200" dirty="0" smtClean="0">
                <a:latin typeface="Arial" charset="0"/>
                <a:ea typeface="ＭＳ Ｐゴシック" charset="0"/>
                <a:cs typeface="ＭＳ Ｐゴシック" charset="0"/>
              </a:rPr>
              <a:t>also be used in conjunction with other tools that support the data management/curation lifecycle, be these DCC tools or tools from other sources.</a:t>
            </a:r>
            <a:endParaRPr lang="en-GB" dirty="0">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D3F599-E4CA-B74B-85BD-07F601E19C8F}"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DFCFF6-8EBB-D249-A5C1-04C90341BEA6}" type="slidenum">
              <a:rPr lang="en-US" sz="1200">
                <a:solidFill>
                  <a:prstClr val="black"/>
                </a:solidFill>
                <a:latin typeface="Calibri" charset="0"/>
              </a:rPr>
              <a:pPr eaLnBrk="1" hangingPunct="1"/>
              <a:t>9</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96F7200-5D66-954F-A001-E75C082D8C80}" type="datetime1">
              <a:rPr lang="en-US"/>
              <a:pPr/>
              <a:t>06/11/2012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7F5035-1928-8D4E-A6F0-4D1671E0E396}" type="slidenum">
              <a:rPr lang="en-US"/>
              <a:pPr/>
              <a:t>‹#›</a:t>
            </a:fld>
            <a:endParaRPr lang="en-US"/>
          </a:p>
        </p:txBody>
      </p:sp>
    </p:spTree>
    <p:extLst>
      <p:ext uri="{BB962C8B-B14F-4D97-AF65-F5344CB8AC3E}">
        <p14:creationId xmlns:p14="http://schemas.microsoft.com/office/powerpoint/2010/main" val="392142096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E94F3DD-69CD-CE44-917F-8A2B295C0DCB}" type="datetime1">
              <a:rPr lang="en-US"/>
              <a:pPr/>
              <a:t>06/11/2012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E06726-26BB-234E-80F8-C1E91A385604}" type="slidenum">
              <a:rPr lang="en-US"/>
              <a:pPr/>
              <a:t>‹#›</a:t>
            </a:fld>
            <a:endParaRPr lang="en-US"/>
          </a:p>
        </p:txBody>
      </p:sp>
    </p:spTree>
    <p:extLst>
      <p:ext uri="{BB962C8B-B14F-4D97-AF65-F5344CB8AC3E}">
        <p14:creationId xmlns:p14="http://schemas.microsoft.com/office/powerpoint/2010/main" val="220209293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B216A55-E924-1945-97CA-73CAFF4245BE}" type="datetime1">
              <a:rPr lang="en-US"/>
              <a:pPr/>
              <a:t>06/11/2012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6279BF-187A-6842-BE75-4672511A6EE5}" type="slidenum">
              <a:rPr lang="en-US"/>
              <a:pPr/>
              <a:t>‹#›</a:t>
            </a:fld>
            <a:endParaRPr lang="en-US"/>
          </a:p>
        </p:txBody>
      </p:sp>
    </p:spTree>
    <p:extLst>
      <p:ext uri="{BB962C8B-B14F-4D97-AF65-F5344CB8AC3E}">
        <p14:creationId xmlns:p14="http://schemas.microsoft.com/office/powerpoint/2010/main" val="117750973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74EBD92-808E-964B-A31D-37690B7E5784}" type="datetime1">
              <a:rPr lang="en-US"/>
              <a:pPr/>
              <a:t>06/11/2012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DB4B69-11DD-3543-9753-CA8A566786D7}" type="slidenum">
              <a:rPr lang="en-US"/>
              <a:pPr/>
              <a:t>‹#›</a:t>
            </a:fld>
            <a:endParaRPr lang="en-US"/>
          </a:p>
        </p:txBody>
      </p:sp>
    </p:spTree>
    <p:extLst>
      <p:ext uri="{BB962C8B-B14F-4D97-AF65-F5344CB8AC3E}">
        <p14:creationId xmlns:p14="http://schemas.microsoft.com/office/powerpoint/2010/main" val="355195698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41AD1EA9-89E5-154B-9A21-89C51275A026}" type="datetime1">
              <a:rPr lang="en-US"/>
              <a:pPr/>
              <a:t>06/11/2012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D3060C-E9F8-1341-9E42-830556C32A5A}" type="slidenum">
              <a:rPr lang="en-US"/>
              <a:pPr/>
              <a:t>‹#›</a:t>
            </a:fld>
            <a:endParaRPr lang="en-US"/>
          </a:p>
        </p:txBody>
      </p:sp>
    </p:spTree>
    <p:extLst>
      <p:ext uri="{BB962C8B-B14F-4D97-AF65-F5344CB8AC3E}">
        <p14:creationId xmlns:p14="http://schemas.microsoft.com/office/powerpoint/2010/main" val="165542258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967553CA-F883-C448-9055-6F3EED4C9467}" type="datetime1">
              <a:rPr lang="en-US"/>
              <a:pPr/>
              <a:t>06/11/2012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4B8597-D01E-804C-BBFE-ACF9F92E93EE}" type="slidenum">
              <a:rPr lang="en-US"/>
              <a:pPr/>
              <a:t>‹#›</a:t>
            </a:fld>
            <a:endParaRPr lang="en-US"/>
          </a:p>
        </p:txBody>
      </p:sp>
    </p:spTree>
    <p:extLst>
      <p:ext uri="{BB962C8B-B14F-4D97-AF65-F5344CB8AC3E}">
        <p14:creationId xmlns:p14="http://schemas.microsoft.com/office/powerpoint/2010/main" val="353990077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0EE5FE13-EB6E-3E43-AADF-C7E5B1F237DE}" type="datetime1">
              <a:rPr lang="en-US"/>
              <a:pPr/>
              <a:t>06/11/2012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95381AD-A638-BD45-BDDE-B94AB9434B98}" type="slidenum">
              <a:rPr lang="en-US"/>
              <a:pPr/>
              <a:t>‹#›</a:t>
            </a:fld>
            <a:endParaRPr lang="en-US"/>
          </a:p>
        </p:txBody>
      </p:sp>
    </p:spTree>
    <p:extLst>
      <p:ext uri="{BB962C8B-B14F-4D97-AF65-F5344CB8AC3E}">
        <p14:creationId xmlns:p14="http://schemas.microsoft.com/office/powerpoint/2010/main" val="185113784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308B59F-5BC5-1F4A-8D3A-985EF8D9AE43}" type="datetime1">
              <a:rPr lang="en-US"/>
              <a:pPr/>
              <a:t>06/11/2012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12D12BA-5A1B-CC4A-8374-608608C88E7C}" type="slidenum">
              <a:rPr lang="en-US"/>
              <a:pPr/>
              <a:t>‹#›</a:t>
            </a:fld>
            <a:endParaRPr lang="en-US"/>
          </a:p>
        </p:txBody>
      </p:sp>
    </p:spTree>
    <p:extLst>
      <p:ext uri="{BB962C8B-B14F-4D97-AF65-F5344CB8AC3E}">
        <p14:creationId xmlns:p14="http://schemas.microsoft.com/office/powerpoint/2010/main" val="3260766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AC0A00F-34EE-DD4D-AF86-0B08BC89F0D4}" type="datetime1">
              <a:rPr lang="en-US"/>
              <a:pPr/>
              <a:t>06/11/2012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5AF84DA-2929-0C49-BBF4-C7DE6F86A647}" type="slidenum">
              <a:rPr lang="en-US"/>
              <a:pPr/>
              <a:t>‹#›</a:t>
            </a:fld>
            <a:endParaRPr lang="en-US"/>
          </a:p>
        </p:txBody>
      </p:sp>
    </p:spTree>
    <p:extLst>
      <p:ext uri="{BB962C8B-B14F-4D97-AF65-F5344CB8AC3E}">
        <p14:creationId xmlns:p14="http://schemas.microsoft.com/office/powerpoint/2010/main" val="237670389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3CB5F88C-2D0D-994A-A63E-1184BFC21B67}" type="datetime1">
              <a:rPr lang="en-US"/>
              <a:pPr/>
              <a:t>06/11/2012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60094D7-EDCC-3642-A949-5D5C27D3D295}" type="slidenum">
              <a:rPr lang="en-US"/>
              <a:pPr/>
              <a:t>‹#›</a:t>
            </a:fld>
            <a:endParaRPr lang="en-US"/>
          </a:p>
        </p:txBody>
      </p:sp>
    </p:spTree>
    <p:extLst>
      <p:ext uri="{BB962C8B-B14F-4D97-AF65-F5344CB8AC3E}">
        <p14:creationId xmlns:p14="http://schemas.microsoft.com/office/powerpoint/2010/main" val="314050802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2FE83FA4-A5DE-B842-88AA-2D03D7A236AD}" type="datetime1">
              <a:rPr lang="en-US"/>
              <a:pPr/>
              <a:t>06/11/2012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39FF3AD-2DC4-C346-8FD6-62D5C79F5DAF}" type="slidenum">
              <a:rPr lang="en-US"/>
              <a:pPr/>
              <a:t>‹#›</a:t>
            </a:fld>
            <a:endParaRPr lang="en-US"/>
          </a:p>
        </p:txBody>
      </p:sp>
    </p:spTree>
    <p:extLst>
      <p:ext uri="{BB962C8B-B14F-4D97-AF65-F5344CB8AC3E}">
        <p14:creationId xmlns:p14="http://schemas.microsoft.com/office/powerpoint/2010/main" val="112492417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BFDBAB3-326D-8A47-99D2-5686E8572289}" type="datetime1">
              <a:rPr lang="en-US"/>
              <a:pPr/>
              <a:t>06/11/2012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9E28E0A-6DFE-254C-BC29-75A27C49C0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xmlns:p14="http://schemas.microsoft.com/office/powerpoint/2010/mai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8/88/LernaeanHydraRephael.jpg" TargetMode="External"/><Relationship Id="rId4" Type="http://schemas.openxmlformats.org/officeDocument/2006/relationships/hyperlink" Target="http://en.wikipedia.org/wiki/File:Hercules_slaying_the_Hydra.jpg" TargetMode="External"/><Relationship Id="rId5" Type="http://schemas.openxmlformats.org/officeDocument/2006/relationships/image" Target="../media/image2.png"/><Relationship Id="rId6" Type="http://schemas.openxmlformats.org/officeDocument/2006/relationships/image" Target="../media/image1.jpeg"/><Relationship Id="rId7" Type="http://schemas.openxmlformats.org/officeDocument/2006/relationships/hyperlink" Target="mailto:martin.donnelly@ed.ac.uk" TargetMode="External"/><Relationship Id="rId8" Type="http://schemas.openxmlformats.org/officeDocument/2006/relationships/hyperlink" Target="http://www.dcc.ac.uk/resources/data-management-plans" TargetMode="External"/><Relationship Id="rId9" Type="http://schemas.openxmlformats.org/officeDocument/2006/relationships/hyperlink" Target="http://www.dcc.ac.uk" TargetMode="External"/><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dcc.ac.uk/resources/data-management-plans"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dcc.ac.uk/resources/data-management-plans" TargetMode="External"/><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bwMode="auto">
          <a:xfrm>
            <a:off x="0" y="6230170"/>
            <a:ext cx="9144000" cy="517525"/>
          </a:xfrm>
          <a:prstGeom prst="rect">
            <a:avLst/>
          </a:prstGeom>
          <a:noFill/>
          <a:ln w="9525">
            <a:noFill/>
            <a:miter lim="800000"/>
            <a:headEnd/>
            <a:tailEnd/>
          </a:ln>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20000"/>
              </a:spcBef>
              <a:buFont typeface="Arial" charset="0"/>
              <a:buNone/>
            </a:pPr>
            <a:r>
              <a:rPr lang="en-GB" sz="1500" b="1" dirty="0" smtClean="0">
                <a:solidFill>
                  <a:srgbClr val="898989"/>
                </a:solidFill>
                <a:latin typeface="Calibri" charset="0"/>
              </a:rPr>
              <a:t>APA CONFERENCE, FRASCATI</a:t>
            </a:r>
            <a:endParaRPr lang="en-GB" sz="1500" b="1" dirty="0">
              <a:solidFill>
                <a:srgbClr val="898989"/>
              </a:solidFill>
              <a:latin typeface="Calibri" charset="0"/>
            </a:endParaRPr>
          </a:p>
          <a:p>
            <a:pPr algn="ctr" eaLnBrk="1" hangingPunct="1">
              <a:lnSpc>
                <a:spcPct val="80000"/>
              </a:lnSpc>
              <a:spcBef>
                <a:spcPct val="20000"/>
              </a:spcBef>
              <a:buFont typeface="Arial" charset="0"/>
              <a:buNone/>
            </a:pPr>
            <a:r>
              <a:rPr lang="en-GB" sz="1500" b="1" dirty="0" smtClean="0">
                <a:solidFill>
                  <a:srgbClr val="898989"/>
                </a:solidFill>
                <a:latin typeface="Calibri" charset="0"/>
              </a:rPr>
              <a:t>6 November 2012</a:t>
            </a:r>
            <a:endParaRPr lang="en-GB" sz="1500" dirty="0">
              <a:solidFill>
                <a:srgbClr val="898989"/>
              </a:solidFill>
              <a:latin typeface="Calibri" charset="0"/>
            </a:endParaRPr>
          </a:p>
        </p:txBody>
      </p:sp>
      <p:sp>
        <p:nvSpPr>
          <p:cNvPr id="14339" name="Title 1"/>
          <p:cNvSpPr>
            <a:spLocks noGrp="1"/>
          </p:cNvSpPr>
          <p:nvPr>
            <p:ph type="ctrTitle"/>
          </p:nvPr>
        </p:nvSpPr>
        <p:spPr>
          <a:xfrm>
            <a:off x="231775" y="80962"/>
            <a:ext cx="8759825" cy="1922499"/>
          </a:xfrm>
        </p:spPr>
        <p:txBody>
          <a:bodyPr/>
          <a:lstStyle/>
          <a:p>
            <a:pPr lvl="0"/>
            <a:r>
              <a:rPr lang="en-GB" b="1" dirty="0" smtClean="0"/>
              <a:t>Data management </a:t>
            </a:r>
            <a:r>
              <a:rPr lang="en-GB" b="1" dirty="0"/>
              <a:t>p</a:t>
            </a:r>
            <a:r>
              <a:rPr lang="en-GB" b="1" dirty="0" smtClean="0"/>
              <a:t>lanning </a:t>
            </a:r>
            <a:br>
              <a:rPr lang="en-GB" b="1" dirty="0" smtClean="0"/>
            </a:br>
            <a:r>
              <a:rPr lang="en-GB" b="1" dirty="0" smtClean="0"/>
              <a:t>at the DCC</a:t>
            </a:r>
            <a:endParaRPr lang="en-GB" b="1" dirty="0"/>
          </a:p>
        </p:txBody>
      </p:sp>
      <p:sp>
        <p:nvSpPr>
          <p:cNvPr id="3" name="Subtitle 2"/>
          <p:cNvSpPr>
            <a:spLocks noGrp="1"/>
          </p:cNvSpPr>
          <p:nvPr>
            <p:ph type="subTitle" idx="1"/>
          </p:nvPr>
        </p:nvSpPr>
        <p:spPr>
          <a:xfrm>
            <a:off x="0" y="5092086"/>
            <a:ext cx="9144000" cy="1016000"/>
          </a:xfrm>
        </p:spPr>
        <p:txBody>
          <a:bodyPr>
            <a:normAutofit/>
          </a:bodyPr>
          <a:lstStyle/>
          <a:p>
            <a:pPr eaLnBrk="1" hangingPunct="1">
              <a:lnSpc>
                <a:spcPct val="80000"/>
              </a:lnSpc>
            </a:pPr>
            <a:r>
              <a:rPr lang="en-GB" sz="2000" dirty="0">
                <a:solidFill>
                  <a:schemeClr val="tx1"/>
                </a:solidFill>
                <a:latin typeface="Calibri" charset="0"/>
                <a:ea typeface="ＭＳ Ｐゴシック" charset="0"/>
                <a:cs typeface="ＭＳ Ｐゴシック" charset="0"/>
              </a:rPr>
              <a:t>Martin Donnelly</a:t>
            </a:r>
          </a:p>
          <a:p>
            <a:pPr eaLnBrk="1" hangingPunct="1">
              <a:lnSpc>
                <a:spcPct val="80000"/>
              </a:lnSpc>
            </a:pPr>
            <a:r>
              <a:rPr lang="en-GB" sz="2000" dirty="0">
                <a:solidFill>
                  <a:schemeClr val="tx1"/>
                </a:solidFill>
                <a:latin typeface="Calibri" charset="0"/>
                <a:ea typeface="ＭＳ Ｐゴシック" charset="0"/>
                <a:cs typeface="ＭＳ Ｐゴシック" charset="0"/>
              </a:rPr>
              <a:t>Digital Curation Centre</a:t>
            </a:r>
          </a:p>
          <a:p>
            <a:pPr eaLnBrk="1" hangingPunct="1">
              <a:lnSpc>
                <a:spcPct val="80000"/>
              </a:lnSpc>
            </a:pPr>
            <a:r>
              <a:rPr lang="en-GB" sz="2000" dirty="0">
                <a:solidFill>
                  <a:schemeClr val="tx1"/>
                </a:solidFill>
                <a:latin typeface="Calibri" charset="0"/>
                <a:ea typeface="ＭＳ Ｐゴシック" charset="0"/>
                <a:cs typeface="ＭＳ Ｐゴシック" charset="0"/>
              </a:rPr>
              <a:t>University of Edinburgh</a:t>
            </a:r>
          </a:p>
          <a:p>
            <a:pPr eaLnBrk="1" hangingPunct="1">
              <a:lnSpc>
                <a:spcPct val="80000"/>
              </a:lnSpc>
            </a:pPr>
            <a:endParaRPr lang="en-US" sz="2000" dirty="0">
              <a:solidFill>
                <a:schemeClr val="tx1"/>
              </a:solidFill>
              <a:latin typeface="Calibri" charset="0"/>
              <a:ea typeface="ＭＳ Ｐゴシック" charset="0"/>
              <a:cs typeface="ＭＳ Ｐゴシック" charset="0"/>
            </a:endParaRPr>
          </a:p>
        </p:txBody>
      </p:sp>
      <p:pic>
        <p:nvPicPr>
          <p:cNvPr id="14341" name="Picture 4" descr="dcclogocmyk_95p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6203950"/>
            <a:ext cx="203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descr="JISCcolour15.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775" y="6178550"/>
            <a:ext cx="1216025" cy="6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ernaeanHydraRepha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82939" y="1816064"/>
            <a:ext cx="2210465" cy="31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86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199" y="1063070"/>
            <a:ext cx="8358823" cy="5773938"/>
          </a:xfrm>
        </p:spPr>
        <p:txBody>
          <a:bodyPr/>
          <a:lstStyle/>
          <a:p>
            <a:pPr eaLnBrk="1" hangingPunct="1">
              <a:buFontTx/>
              <a:buChar char="-"/>
            </a:pPr>
            <a:r>
              <a:rPr lang="en-US" sz="2800" dirty="0" smtClean="0">
                <a:latin typeface="Calibri" charset="0"/>
                <a:ea typeface="ＭＳ Ｐゴシック" charset="0"/>
                <a:cs typeface="ＭＳ Ｐゴシック" charset="0"/>
              </a:rPr>
              <a:t>Guidance</a:t>
            </a:r>
          </a:p>
          <a:p>
            <a:pPr lvl="1" eaLnBrk="1" hangingPunct="1">
              <a:buFontTx/>
              <a:buChar char="-"/>
            </a:pPr>
            <a:r>
              <a:rPr lang="en-US" sz="2400" dirty="0" smtClean="0">
                <a:latin typeface="Calibri" charset="0"/>
                <a:ea typeface="ＭＳ Ｐゴシック" charset="0"/>
                <a:cs typeface="ＭＳ Ｐゴシック" charset="0"/>
              </a:rPr>
              <a:t>Generic </a:t>
            </a:r>
            <a:r>
              <a:rPr lang="en-US" sz="2400" dirty="0">
                <a:latin typeface="Calibri" charset="0"/>
                <a:ea typeface="ＭＳ Ｐゴシック" charset="0"/>
                <a:cs typeface="ＭＳ Ｐゴシック" charset="0"/>
              </a:rPr>
              <a:t>data management </a:t>
            </a:r>
            <a:r>
              <a:rPr lang="en-US" sz="2400" dirty="0" smtClean="0">
                <a:latin typeface="Calibri" charset="0"/>
                <a:ea typeface="ＭＳ Ｐゴシック" charset="0"/>
                <a:cs typeface="ＭＳ Ｐゴシック" charset="0"/>
              </a:rPr>
              <a:t>guidance (in </a:t>
            </a:r>
            <a:r>
              <a:rPr lang="en-US" sz="2400" dirty="0">
                <a:latin typeface="Calibri" charset="0"/>
                <a:ea typeface="ＭＳ Ｐゴシック" charset="0"/>
                <a:cs typeface="ＭＳ Ｐゴシック" charset="0"/>
              </a:rPr>
              <a:t>conjunction </a:t>
            </a:r>
            <a:r>
              <a:rPr lang="en-US" sz="2400" dirty="0" smtClean="0">
                <a:latin typeface="Calibri" charset="0"/>
                <a:ea typeface="ＭＳ Ｐゴシック" charset="0"/>
                <a:cs typeface="ＭＳ Ｐゴシック" charset="0"/>
              </a:rPr>
              <a:t>with UK Data Archive)</a:t>
            </a:r>
          </a:p>
          <a:p>
            <a:pPr lvl="1" eaLnBrk="1" hangingPunct="1">
              <a:buFontTx/>
              <a:buChar char="-"/>
            </a:pPr>
            <a:r>
              <a:rPr lang="en-US" sz="2400" dirty="0" smtClean="0">
                <a:latin typeface="Calibri" charset="0"/>
                <a:ea typeface="ＭＳ Ｐゴシック" charset="0"/>
                <a:cs typeface="ＭＳ Ｐゴシック" charset="0"/>
              </a:rPr>
              <a:t>Tailored guidance </a:t>
            </a:r>
            <a:r>
              <a:rPr lang="en-US" sz="2400" dirty="0">
                <a:latin typeface="Calibri" charset="0"/>
                <a:ea typeface="ＭＳ Ｐゴシック" charset="0"/>
                <a:cs typeface="ＭＳ Ｐゴシック" charset="0"/>
              </a:rPr>
              <a:t>developed in collaboration with </a:t>
            </a:r>
            <a:r>
              <a:rPr lang="en-US" sz="2400" dirty="0" smtClean="0">
                <a:latin typeface="Calibri" charset="0"/>
                <a:ea typeface="ＭＳ Ｐゴシック" charset="0"/>
                <a:cs typeface="ＭＳ Ｐゴシック" charset="0"/>
              </a:rPr>
              <a:t>funders themselves (ESRC, MRC, Wellcome Trust)</a:t>
            </a:r>
          </a:p>
          <a:p>
            <a:pPr lvl="1" eaLnBrk="1" hangingPunct="1">
              <a:buFontTx/>
              <a:buChar char="-"/>
            </a:pPr>
            <a:r>
              <a:rPr lang="en-US" sz="2400" dirty="0" smtClean="0">
                <a:latin typeface="Calibri" charset="0"/>
                <a:ea typeface="ＭＳ Ｐゴシック" charset="0"/>
                <a:cs typeface="ＭＳ Ｐゴシック" charset="0"/>
              </a:rPr>
              <a:t>Institution</a:t>
            </a:r>
            <a:r>
              <a:rPr lang="en-US" sz="2400" dirty="0">
                <a:latin typeface="Calibri" charset="0"/>
                <a:ea typeface="ＭＳ Ｐゴシック" charset="0"/>
                <a:cs typeface="ＭＳ Ｐゴシック" charset="0"/>
              </a:rPr>
              <a:t>-specific guidance developed with key </a:t>
            </a:r>
            <a:r>
              <a:rPr lang="en-US" sz="2400" dirty="0" smtClean="0">
                <a:latin typeface="Calibri" charset="0"/>
                <a:ea typeface="ＭＳ Ｐゴシック" charset="0"/>
                <a:cs typeface="ＭＳ Ｐゴシック" charset="0"/>
              </a:rPr>
              <a:t>contacts in universities</a:t>
            </a:r>
          </a:p>
          <a:p>
            <a:pPr lvl="1" eaLnBrk="1" hangingPunct="1">
              <a:buFontTx/>
              <a:buChar char="-"/>
            </a:pPr>
            <a:r>
              <a:rPr lang="en-US" sz="2400" dirty="0" smtClean="0">
                <a:latin typeface="Calibri" charset="0"/>
                <a:ea typeface="ＭＳ Ｐゴシック" charset="0"/>
                <a:cs typeface="ＭＳ Ｐゴシック" charset="0"/>
              </a:rPr>
              <a:t>Disciplinary guidance </a:t>
            </a:r>
            <a:r>
              <a:rPr lang="en-US" sz="2400" dirty="0">
                <a:latin typeface="Calibri" charset="0"/>
                <a:ea typeface="ＭＳ Ｐゴシック" charset="0"/>
                <a:cs typeface="ＭＳ Ｐゴシック" charset="0"/>
              </a:rPr>
              <a:t>developed and deployed </a:t>
            </a:r>
            <a:r>
              <a:rPr lang="en-US" sz="2400" dirty="0" smtClean="0">
                <a:latin typeface="Calibri" charset="0"/>
                <a:ea typeface="ＭＳ Ｐゴシック" charset="0"/>
                <a:cs typeface="ＭＳ Ｐゴシック" charset="0"/>
              </a:rPr>
              <a:t>through JISC MRD projects </a:t>
            </a:r>
            <a:r>
              <a:rPr lang="en-US" sz="2400" dirty="0">
                <a:latin typeface="Calibri" charset="0"/>
                <a:ea typeface="ＭＳ Ｐゴシック" charset="0"/>
                <a:cs typeface="ＭＳ Ｐゴシック" charset="0"/>
              </a:rPr>
              <a:t>(e.g. DMT Psych at </a:t>
            </a:r>
            <a:r>
              <a:rPr lang="en-US" sz="2400" dirty="0" smtClean="0">
                <a:latin typeface="Calibri" charset="0"/>
                <a:ea typeface="ＭＳ Ｐゴシック" charset="0"/>
                <a:cs typeface="ＭＳ Ｐゴシック" charset="0"/>
              </a:rPr>
              <a:t>York, DATUM for Health at </a:t>
            </a:r>
            <a:r>
              <a:rPr lang="en-US" sz="2400" dirty="0" err="1" smtClean="0">
                <a:latin typeface="Calibri" charset="0"/>
                <a:ea typeface="ＭＳ Ｐゴシック" charset="0"/>
                <a:cs typeface="ＭＳ Ｐゴシック" charset="0"/>
              </a:rPr>
              <a:t>Northumbria</a:t>
            </a:r>
            <a:r>
              <a:rPr lang="en-US" sz="2400" dirty="0" smtClean="0">
                <a:latin typeface="Calibri" charset="0"/>
                <a:ea typeface="ＭＳ Ｐゴシック" charset="0"/>
                <a:cs typeface="ＭＳ Ｐゴシック" charset="0"/>
              </a:rPr>
              <a:t>)</a:t>
            </a:r>
          </a:p>
          <a:p>
            <a:pPr eaLnBrk="1" hangingPunct="1">
              <a:buFontTx/>
              <a:buChar char="-"/>
            </a:pPr>
            <a:r>
              <a:rPr lang="en-US" sz="2800" dirty="0" smtClean="0">
                <a:latin typeface="Calibri" charset="0"/>
                <a:ea typeface="ＭＳ Ｐゴシック" charset="0"/>
                <a:cs typeface="ＭＳ Ｐゴシック" charset="0"/>
              </a:rPr>
              <a:t>Templates developed with funders and institutions</a:t>
            </a:r>
          </a:p>
          <a:p>
            <a:pPr eaLnBrk="1" hangingPunct="1">
              <a:buFontTx/>
              <a:buChar char="-"/>
            </a:pPr>
            <a:r>
              <a:rPr lang="en-US" sz="2800" dirty="0" smtClean="0">
                <a:latin typeface="Calibri" charset="0"/>
                <a:ea typeface="ＭＳ Ｐゴシック" charset="0"/>
                <a:cs typeface="ＭＳ Ｐゴシック" charset="0"/>
              </a:rPr>
              <a:t>Joint </a:t>
            </a:r>
            <a:r>
              <a:rPr lang="en-US" sz="2800" dirty="0">
                <a:latin typeface="Calibri" charset="0"/>
                <a:ea typeface="ＭＳ Ｐゴシック" charset="0"/>
                <a:cs typeface="ＭＳ Ｐゴシック" charset="0"/>
              </a:rPr>
              <a:t>training </a:t>
            </a:r>
            <a:r>
              <a:rPr lang="en-US" sz="2800" dirty="0" smtClean="0">
                <a:latin typeface="Calibri" charset="0"/>
                <a:ea typeface="ＭＳ Ｐゴシック" charset="0"/>
                <a:cs typeface="ＭＳ Ｐゴシック" charset="0"/>
              </a:rPr>
              <a:t>events organised </a:t>
            </a:r>
            <a:r>
              <a:rPr lang="en-US" sz="2800" dirty="0">
                <a:latin typeface="Calibri" charset="0"/>
                <a:ea typeface="ＭＳ Ｐゴシック" charset="0"/>
                <a:cs typeface="ＭＳ Ｐゴシック" charset="0"/>
              </a:rPr>
              <a:t>and delivered by DCC </a:t>
            </a:r>
            <a:r>
              <a:rPr lang="en-US" sz="2800" dirty="0" smtClean="0">
                <a:latin typeface="Calibri" charset="0"/>
                <a:ea typeface="ＭＳ Ｐゴシック" charset="0"/>
                <a:cs typeface="ＭＳ Ｐゴシック" charset="0"/>
              </a:rPr>
              <a:t>and</a:t>
            </a:r>
          </a:p>
        </p:txBody>
      </p:sp>
      <p:sp>
        <p:nvSpPr>
          <p:cNvPr id="2" name="Title 1"/>
          <p:cNvSpPr>
            <a:spLocks noGrp="1"/>
          </p:cNvSpPr>
          <p:nvPr>
            <p:ph type="title"/>
          </p:nvPr>
        </p:nvSpPr>
        <p:spPr>
          <a:xfrm>
            <a:off x="457200" y="12238"/>
            <a:ext cx="8229600" cy="1143000"/>
          </a:xfrm>
        </p:spPr>
        <p:txBody>
          <a:bodyPr rtlCol="0">
            <a:normAutofit/>
          </a:bodyPr>
          <a:lstStyle/>
          <a:p>
            <a:pPr eaLnBrk="1" fontAlgn="auto" hangingPunct="1">
              <a:spcAft>
                <a:spcPts val="0"/>
              </a:spcAft>
              <a:defRPr/>
            </a:pPr>
            <a:r>
              <a:rPr lang="en-US" dirty="0" smtClean="0">
                <a:ea typeface="+mj-ea"/>
                <a:cs typeface="+mj-cs"/>
              </a:rPr>
              <a:t>DMP Collaborations</a:t>
            </a:r>
          </a:p>
        </p:txBody>
      </p:sp>
      <p:pic>
        <p:nvPicPr>
          <p:cNvPr id="22532" name="Picture 4" descr="ukd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495" y="6137257"/>
            <a:ext cx="1182379" cy="59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DS-logo_hi-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277" y="3474828"/>
            <a:ext cx="1950720" cy="936346"/>
          </a:xfrm>
          <a:prstGeom prst="rect">
            <a:avLst/>
          </a:prstGeom>
        </p:spPr>
      </p:pic>
      <p:sp>
        <p:nvSpPr>
          <p:cNvPr id="22530" name="Content Placeholder 2"/>
          <p:cNvSpPr>
            <a:spLocks noGrp="1"/>
          </p:cNvSpPr>
          <p:nvPr>
            <p:ph idx="1"/>
          </p:nvPr>
        </p:nvSpPr>
        <p:spPr>
          <a:xfrm>
            <a:off x="153638" y="1063070"/>
            <a:ext cx="6319627" cy="5773938"/>
          </a:xfrm>
        </p:spPr>
        <p:txBody>
          <a:bodyPr/>
          <a:lstStyle/>
          <a:p>
            <a:pPr eaLnBrk="1" hangingPunct="1">
              <a:buFontTx/>
              <a:buChar char="-"/>
            </a:pPr>
            <a:r>
              <a:rPr lang="en-US" sz="2800" dirty="0" smtClean="0">
                <a:latin typeface="Calibri" charset="0"/>
                <a:ea typeface="ＭＳ Ｐゴシック" charset="0"/>
                <a:cs typeface="ＭＳ Ｐゴシック" charset="0"/>
              </a:rPr>
              <a:t>DCC is a founder member of the US DMPTool consortium, and we continue to work together. Joint workshops at IDCC in Amsterdam (Jan 2013) and iSchools Conference in Texas (Feb 2013)</a:t>
            </a:r>
          </a:p>
          <a:p>
            <a:pPr eaLnBrk="1" hangingPunct="1">
              <a:buFontTx/>
              <a:buChar char="-"/>
            </a:pPr>
            <a:r>
              <a:rPr lang="en-US" sz="2800" dirty="0" smtClean="0">
                <a:latin typeface="Calibri" charset="0"/>
                <a:ea typeface="ＭＳ Ｐゴシック" charset="0"/>
                <a:cs typeface="ＭＳ Ｐゴシック" charset="0"/>
              </a:rPr>
              <a:t>We’re working with ANDS in Australia to deploy DMP Online on the NECTAR academic cloud</a:t>
            </a:r>
          </a:p>
          <a:p>
            <a:pPr eaLnBrk="1" hangingPunct="1">
              <a:buFontTx/>
              <a:buChar char="-"/>
            </a:pPr>
            <a:r>
              <a:rPr lang="en-US" sz="2800" dirty="0" smtClean="0">
                <a:latin typeface="Calibri" charset="0"/>
                <a:ea typeface="ＭＳ Ｐゴシック" charset="0"/>
                <a:cs typeface="ＭＳ Ｐゴシック" charset="0"/>
              </a:rPr>
              <a:t>European Commission has encouraged DCC to propose a pilot DMP tool for Horizon 2020. Expecting a DMP requirement</a:t>
            </a:r>
            <a:r>
              <a:rPr lang="en-US" sz="2800" smtClean="0">
                <a:latin typeface="Calibri" charset="0"/>
                <a:ea typeface="ＭＳ Ｐゴシック" charset="0"/>
                <a:cs typeface="ＭＳ Ｐゴシック" charset="0"/>
              </a:rPr>
              <a:t>/recommendation </a:t>
            </a:r>
            <a:r>
              <a:rPr lang="en-US" sz="2800" dirty="0" smtClean="0">
                <a:latin typeface="Calibri" charset="0"/>
                <a:ea typeface="ＭＳ Ｐゴシック" charset="0"/>
                <a:cs typeface="ＭＳ Ｐゴシック" charset="0"/>
              </a:rPr>
              <a:t>in the next funding </a:t>
            </a:r>
            <a:r>
              <a:rPr lang="en-US" sz="2800" dirty="0" err="1" smtClean="0">
                <a:latin typeface="Calibri" charset="0"/>
                <a:ea typeface="ＭＳ Ｐゴシック" charset="0"/>
                <a:cs typeface="ＭＳ Ｐゴシック" charset="0"/>
              </a:rPr>
              <a:t>programme</a:t>
            </a:r>
            <a:endParaRPr lang="en-US" dirty="0" smtClean="0">
              <a:latin typeface="Calibri" charset="0"/>
              <a:ea typeface="ＭＳ Ｐゴシック" charset="0"/>
              <a:cs typeface="ＭＳ Ｐゴシック" charset="0"/>
            </a:endParaRPr>
          </a:p>
        </p:txBody>
      </p:sp>
      <p:pic>
        <p:nvPicPr>
          <p:cNvPr id="22534" name="Picture 5" descr="dmp_logo_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6233" y="2076980"/>
            <a:ext cx="2967767" cy="6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238"/>
            <a:ext cx="8229600" cy="1143000"/>
          </a:xfrm>
        </p:spPr>
        <p:txBody>
          <a:bodyPr rtlCol="0">
            <a:normAutofit/>
          </a:bodyPr>
          <a:lstStyle/>
          <a:p>
            <a:pPr eaLnBrk="1" fontAlgn="auto" hangingPunct="1">
              <a:spcAft>
                <a:spcPts val="0"/>
              </a:spcAft>
              <a:defRPr/>
            </a:pPr>
            <a:r>
              <a:rPr lang="en-US" dirty="0" smtClean="0">
                <a:ea typeface="+mj-ea"/>
                <a:cs typeface="+mj-cs"/>
              </a:rPr>
              <a:t>DMP International</a:t>
            </a:r>
          </a:p>
        </p:txBody>
      </p:sp>
      <p:pic>
        <p:nvPicPr>
          <p:cNvPr id="4" name="Picture 3" descr="eu_2203429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277" y="5248170"/>
            <a:ext cx="1861575" cy="1161983"/>
          </a:xfrm>
          <a:prstGeom prst="rect">
            <a:avLst/>
          </a:prstGeom>
        </p:spPr>
      </p:pic>
    </p:spTree>
    <p:extLst>
      <p:ext uri="{BB962C8B-B14F-4D97-AF65-F5344CB8AC3E}">
        <p14:creationId xmlns:p14="http://schemas.microsoft.com/office/powerpoint/2010/main" val="580925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49225"/>
            <a:ext cx="8229600" cy="1143000"/>
          </a:xfrm>
        </p:spPr>
        <p:txBody>
          <a:bodyPr/>
          <a:lstStyle/>
          <a:p>
            <a:pPr eaLnBrk="1" hangingPunct="1"/>
            <a:r>
              <a:rPr lang="en-US" dirty="0" smtClean="0">
                <a:latin typeface="Calibri" charset="0"/>
                <a:ea typeface="ＭＳ Ｐゴシック" charset="0"/>
                <a:cs typeface="ＭＳ Ｐゴシック" charset="0"/>
              </a:rPr>
              <a:t>Grazie!</a:t>
            </a:r>
            <a:endParaRPr lang="en-US" dirty="0">
              <a:latin typeface="Calibri" charset="0"/>
              <a:ea typeface="ＭＳ Ｐゴシック" charset="0"/>
              <a:cs typeface="ＭＳ Ｐゴシック" charset="0"/>
            </a:endParaRPr>
          </a:p>
        </p:txBody>
      </p:sp>
      <p:sp>
        <p:nvSpPr>
          <p:cNvPr id="51204" name="TextBox 4"/>
          <p:cNvSpPr txBox="1">
            <a:spLocks noChangeArrowheads="1"/>
          </p:cNvSpPr>
          <p:nvPr/>
        </p:nvSpPr>
        <p:spPr bwMode="auto">
          <a:xfrm>
            <a:off x="3276600" y="6078640"/>
            <a:ext cx="5867400" cy="646331"/>
          </a:xfrm>
          <a:prstGeom prst="rect">
            <a:avLst/>
          </a:prstGeom>
          <a:noFill/>
          <a:ln w="9525">
            <a:solidFill>
              <a:schemeClr val="tx2">
                <a:lumMod val="40000"/>
                <a:lumOff val="60000"/>
                <a:alpha val="50000"/>
              </a:schemeClr>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Calibri" charset="0"/>
              </a:rPr>
              <a:t>Image </a:t>
            </a:r>
            <a:r>
              <a:rPr lang="en-US" sz="1200" dirty="0" smtClean="0">
                <a:latin typeface="Calibri" charset="0"/>
              </a:rPr>
              <a:t>credits: </a:t>
            </a:r>
            <a:endParaRPr lang="en-US" sz="1200" dirty="0">
              <a:latin typeface="Calibri" charset="0"/>
            </a:endParaRPr>
          </a:p>
          <a:p>
            <a:pPr eaLnBrk="1" hangingPunct="1"/>
            <a:r>
              <a:rPr lang="en-US" sz="1200" dirty="0">
                <a:solidFill>
                  <a:srgbClr val="000000"/>
                </a:solidFill>
                <a:latin typeface="Calibri" charset="0"/>
              </a:rPr>
              <a:t>Slide 1 - </a:t>
            </a:r>
            <a:r>
              <a:rPr lang="en-US" sz="1200" dirty="0">
                <a:solidFill>
                  <a:srgbClr val="000000"/>
                </a:solidFill>
                <a:latin typeface="Calibri" charset="0"/>
                <a:hlinkClick r:id="rId3"/>
              </a:rPr>
              <a:t>http://upload.wikimedia.org/wikipedia/commons/8/88/</a:t>
            </a:r>
            <a:r>
              <a:rPr lang="en-US" sz="1200" dirty="0" smtClean="0">
                <a:solidFill>
                  <a:srgbClr val="000000"/>
                </a:solidFill>
                <a:latin typeface="Calibri" charset="0"/>
                <a:hlinkClick r:id="rId3"/>
              </a:rPr>
              <a:t>LernaeanHydraRephael.jpg</a:t>
            </a:r>
            <a:endParaRPr lang="en-US" sz="1200" dirty="0" smtClean="0">
              <a:solidFill>
                <a:srgbClr val="000000"/>
              </a:solidFill>
              <a:latin typeface="Calibri" charset="0"/>
            </a:endParaRPr>
          </a:p>
          <a:p>
            <a:pPr eaLnBrk="1" hangingPunct="1"/>
            <a:r>
              <a:rPr lang="en-US" sz="1200" dirty="0" smtClean="0">
                <a:solidFill>
                  <a:srgbClr val="000000"/>
                </a:solidFill>
                <a:latin typeface="Calibri" charset="0"/>
              </a:rPr>
              <a:t>Slide 9 - </a:t>
            </a:r>
            <a:r>
              <a:rPr lang="en-US" sz="1200" dirty="0">
                <a:latin typeface="Calibri" charset="0"/>
                <a:hlinkClick r:id="rId4"/>
              </a:rPr>
              <a:t>http://en.wikipedia.org/wiki/File:Hercules_slaying_the_Hydra.jpg</a:t>
            </a:r>
            <a:r>
              <a:rPr lang="en-US" sz="1200" dirty="0">
                <a:latin typeface="Calibri" charset="0"/>
              </a:rPr>
              <a:t> </a:t>
            </a:r>
          </a:p>
        </p:txBody>
      </p:sp>
      <p:sp>
        <p:nvSpPr>
          <p:cNvPr id="6" name="Text Box 85"/>
          <p:cNvSpPr txBox="1">
            <a:spLocks noChangeArrowheads="1"/>
          </p:cNvSpPr>
          <p:nvPr/>
        </p:nvSpPr>
        <p:spPr bwMode="auto">
          <a:xfrm>
            <a:off x="0" y="5473005"/>
            <a:ext cx="3089928" cy="1261884"/>
          </a:xfrm>
          <a:prstGeom prst="rect">
            <a:avLst/>
          </a:prstGeom>
          <a:noFill/>
          <a:ln w="9525">
            <a:solidFill>
              <a:schemeClr val="tx2">
                <a:lumMod val="40000"/>
                <a:lumOff val="60000"/>
                <a:alpha val="50000"/>
              </a:schemeClr>
            </a:solidFill>
            <a:miter lim="800000"/>
            <a:headEnd/>
            <a:tailEnd/>
          </a:ln>
        </p:spPr>
        <p:txBody>
          <a:bodyPr wrap="square">
            <a:spAutoFit/>
          </a:bodyPr>
          <a:lstStyle/>
          <a:p>
            <a:pPr algn="ctr">
              <a:defRPr/>
            </a:pPr>
            <a:endParaRPr lang="en-US" sz="900" dirty="0">
              <a:ea typeface="ＭＳ Ｐゴシック" charset="-128"/>
              <a:cs typeface="ＭＳ Ｐゴシック" charset="-128"/>
            </a:endParaRPr>
          </a:p>
          <a:p>
            <a:pPr algn="ctr">
              <a:defRPr/>
            </a:pPr>
            <a:endParaRPr lang="en-US" sz="900" dirty="0">
              <a:ea typeface="ＭＳ Ｐゴシック" charset="-128"/>
              <a:cs typeface="ＭＳ Ｐゴシック" charset="-128"/>
            </a:endParaRPr>
          </a:p>
          <a:p>
            <a:pPr algn="ctr">
              <a:defRPr/>
            </a:pPr>
            <a:endParaRPr lang="en-US" sz="900" dirty="0">
              <a:ea typeface="ＭＳ Ｐゴシック" charset="-128"/>
              <a:cs typeface="ＭＳ Ｐゴシック" charset="-128"/>
            </a:endParaRPr>
          </a:p>
          <a:p>
            <a:pPr algn="ctr">
              <a:defRPr/>
            </a:pPr>
            <a:endParaRPr lang="en-US" sz="900" dirty="0">
              <a:ea typeface="ＭＳ Ｐゴシック" charset="-128"/>
              <a:cs typeface="ＭＳ Ｐゴシック" charset="-128"/>
            </a:endParaRPr>
          </a:p>
          <a:p>
            <a:pPr algn="ctr">
              <a:defRPr/>
            </a:pPr>
            <a:endParaRPr lang="en-US" sz="1000" dirty="0">
              <a:latin typeface="Calibri" charset="0"/>
              <a:ea typeface="ＭＳ Ｐゴシック" charset="-128"/>
              <a:cs typeface="ＭＳ Ｐゴシック" charset="-128"/>
            </a:endParaRPr>
          </a:p>
          <a:p>
            <a:pPr algn="ctr">
              <a:defRPr/>
            </a:pPr>
            <a:endParaRPr lang="en-US" sz="1000" dirty="0" smtClean="0">
              <a:latin typeface="Calibri" charset="0"/>
              <a:ea typeface="ＭＳ Ｐゴシック" charset="-128"/>
              <a:cs typeface="ＭＳ Ｐゴシック" charset="-128"/>
            </a:endParaRPr>
          </a:p>
          <a:p>
            <a:pPr algn="ctr">
              <a:defRPr/>
            </a:pPr>
            <a:r>
              <a:rPr lang="en-US" sz="1000" dirty="0" smtClean="0">
                <a:latin typeface="Calibri" charset="0"/>
                <a:ea typeface="ＭＳ Ｐゴシック" charset="-128"/>
                <a:cs typeface="ＭＳ Ｐゴシック" charset="-128"/>
              </a:rPr>
              <a:t>This </a:t>
            </a:r>
            <a:r>
              <a:rPr lang="en-US" sz="1000" dirty="0">
                <a:latin typeface="Calibri" charset="0"/>
                <a:ea typeface="ＭＳ Ｐゴシック" charset="-128"/>
                <a:cs typeface="ＭＳ Ｐゴシック" charset="-128"/>
              </a:rPr>
              <a:t>work is licensed under the Creative Commons </a:t>
            </a:r>
            <a:r>
              <a:rPr lang="en-US" sz="1000" dirty="0" smtClean="0">
                <a:latin typeface="Calibri" charset="0"/>
                <a:ea typeface="ＭＳ Ｐゴシック" charset="-128"/>
                <a:cs typeface="ＭＳ Ｐゴシック" charset="-128"/>
              </a:rPr>
              <a:t>Attribution </a:t>
            </a:r>
            <a:r>
              <a:rPr lang="en-US" sz="1000" dirty="0">
                <a:latin typeface="Calibri" charset="0"/>
                <a:ea typeface="ＭＳ Ｐゴシック" charset="-128"/>
                <a:cs typeface="ＭＳ Ｐゴシック" charset="-128"/>
              </a:rPr>
              <a:t>2.5 UK: Scotland </a:t>
            </a:r>
            <a:r>
              <a:rPr lang="en-US" sz="1000" dirty="0" smtClean="0">
                <a:latin typeface="Calibri" charset="0"/>
                <a:ea typeface="ＭＳ Ｐゴシック" charset="-128"/>
                <a:cs typeface="ＭＳ Ｐゴシック" charset="-128"/>
              </a:rPr>
              <a:t>License</a:t>
            </a:r>
            <a:r>
              <a:rPr lang="en-US" sz="1000" dirty="0">
                <a:latin typeface="Calibri" charset="0"/>
                <a:ea typeface="ＭＳ Ｐゴシック" charset="-128"/>
                <a:cs typeface="ＭＳ Ｐゴシック" charset="-128"/>
              </a:rPr>
              <a:t>. </a:t>
            </a:r>
          </a:p>
        </p:txBody>
      </p:sp>
      <p:pic>
        <p:nvPicPr>
          <p:cNvPr id="73735" name="Picture 3" descr="JISCcolour15.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5121" y="4288417"/>
            <a:ext cx="1238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4" descr="dcclogocmyk_95p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899" y="4277921"/>
            <a:ext cx="2806701" cy="60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0" y="1340906"/>
            <a:ext cx="9144000" cy="2659062"/>
          </a:xfrm>
        </p:spPr>
        <p:txBody>
          <a:bodyPr/>
          <a:lstStyle/>
          <a:p>
            <a:pPr algn="ctr" eaLnBrk="1" hangingPunct="1">
              <a:buFont typeface="Arial" charset="0"/>
              <a:buNone/>
            </a:pPr>
            <a:r>
              <a:rPr lang="en-US" sz="2000" dirty="0" smtClean="0">
                <a:latin typeface="Calibri" charset="0"/>
                <a:ea typeface="ＭＳ Ｐゴシック" charset="0"/>
                <a:cs typeface="ＭＳ Ｐゴシック" charset="0"/>
              </a:rPr>
              <a:t>Martin </a:t>
            </a:r>
            <a:r>
              <a:rPr lang="en-US" sz="2000" dirty="0">
                <a:latin typeface="Calibri" charset="0"/>
                <a:ea typeface="ＭＳ Ｐゴシック" charset="0"/>
                <a:cs typeface="ＭＳ Ｐゴシック" charset="0"/>
              </a:rPr>
              <a:t>Donnelly</a:t>
            </a:r>
          </a:p>
          <a:p>
            <a:pPr algn="ctr" eaLnBrk="1" hangingPunct="1">
              <a:buFont typeface="Arial" charset="0"/>
              <a:buNone/>
            </a:pPr>
            <a:r>
              <a:rPr lang="en-US" sz="2000" dirty="0">
                <a:latin typeface="Calibri" charset="0"/>
                <a:ea typeface="ＭＳ Ｐゴシック" charset="0"/>
                <a:cs typeface="ＭＳ Ｐゴシック" charset="0"/>
              </a:rPr>
              <a:t>Digital Curation Centre</a:t>
            </a:r>
          </a:p>
          <a:p>
            <a:pPr algn="ctr" eaLnBrk="1" hangingPunct="1">
              <a:buFont typeface="Arial" charset="0"/>
              <a:buNone/>
            </a:pPr>
            <a:r>
              <a:rPr lang="en-US" sz="2000" dirty="0">
                <a:latin typeface="Calibri" charset="0"/>
                <a:ea typeface="ＭＳ Ｐゴシック" charset="0"/>
                <a:cs typeface="ＭＳ Ｐゴシック" charset="0"/>
              </a:rPr>
              <a:t>University of Edinburgh</a:t>
            </a:r>
            <a:endParaRPr lang="en-US" sz="1200" dirty="0">
              <a:latin typeface="Calibri" charset="0"/>
              <a:ea typeface="ＭＳ Ｐゴシック" charset="0"/>
              <a:cs typeface="ＭＳ Ｐゴシック" charset="0"/>
            </a:endParaRPr>
          </a:p>
          <a:p>
            <a:pPr algn="ctr" eaLnBrk="1" hangingPunct="1">
              <a:buFont typeface="Arial" charset="0"/>
              <a:buNone/>
            </a:pPr>
            <a:endParaRPr lang="en-US" sz="1200" dirty="0">
              <a:latin typeface="Calibri" charset="0"/>
              <a:ea typeface="ＭＳ Ｐゴシック" charset="0"/>
              <a:cs typeface="ＭＳ Ｐゴシック" charset="0"/>
            </a:endParaRPr>
          </a:p>
          <a:p>
            <a:pPr algn="ctr" eaLnBrk="1" hangingPunct="1">
              <a:buFont typeface="Arial" charset="0"/>
              <a:buNone/>
            </a:pPr>
            <a:r>
              <a:rPr lang="en-US" sz="1800" dirty="0" smtClean="0">
                <a:latin typeface="Calibri" charset="0"/>
                <a:ea typeface="ＭＳ Ｐゴシック" charset="0"/>
                <a:cs typeface="ＭＳ Ｐゴシック" charset="0"/>
                <a:hlinkClick r:id="rId7"/>
              </a:rPr>
              <a:t>martin.donnelly@ed.ac.uk</a:t>
            </a:r>
            <a:endParaRPr lang="en-US" sz="1800" dirty="0" smtClean="0">
              <a:latin typeface="Calibri" charset="0"/>
              <a:ea typeface="ＭＳ Ｐゴシック" charset="0"/>
              <a:cs typeface="ＭＳ Ｐゴシック" charset="0"/>
            </a:endParaRPr>
          </a:p>
          <a:p>
            <a:pPr algn="ctr" eaLnBrk="1" hangingPunct="1">
              <a:buNone/>
            </a:pPr>
            <a:r>
              <a:rPr lang="en-US" sz="1800" dirty="0" smtClean="0">
                <a:latin typeface="Calibri" charset="0"/>
                <a:ea typeface="ＭＳ Ｐゴシック" charset="0"/>
                <a:cs typeface="ＭＳ Ｐゴシック" charset="0"/>
              </a:rPr>
              <a:t>Twitter: @mkdDCC</a:t>
            </a:r>
          </a:p>
          <a:p>
            <a:pPr algn="ctr" eaLnBrk="1" hangingPunct="1">
              <a:buNone/>
            </a:pPr>
            <a:endParaRPr lang="en-US" sz="1200" dirty="0" smtClean="0">
              <a:latin typeface="Calibri" charset="0"/>
              <a:ea typeface="ＭＳ Ｐゴシック" charset="0"/>
              <a:cs typeface="ＭＳ Ｐゴシック" charset="0"/>
            </a:endParaRPr>
          </a:p>
          <a:p>
            <a:pPr algn="ctr" eaLnBrk="1" hangingPunct="1">
              <a:buNone/>
            </a:pPr>
            <a:r>
              <a:rPr lang="en-US" sz="1800" dirty="0">
                <a:latin typeface="Calibri" charset="0"/>
                <a:ea typeface="ＭＳ Ｐゴシック" charset="0"/>
                <a:cs typeface="ＭＳ Ｐゴシック" charset="0"/>
                <a:hlinkClick r:id="rId8"/>
              </a:rPr>
              <a:t>www.dcc.ac.uk/resources/data-management-plans</a:t>
            </a:r>
            <a:endParaRPr lang="en-US" sz="1800" dirty="0">
              <a:latin typeface="Calibri" charset="0"/>
              <a:ea typeface="ＭＳ Ｐゴシック" charset="0"/>
              <a:cs typeface="ＭＳ Ｐゴシック" charset="0"/>
            </a:endParaRPr>
          </a:p>
          <a:p>
            <a:pPr algn="ctr" eaLnBrk="1" hangingPunct="1">
              <a:buNone/>
            </a:pPr>
            <a:endParaRPr lang="en-US" sz="1800" dirty="0">
              <a:latin typeface="Calibri" charset="0"/>
              <a:ea typeface="ＭＳ Ｐゴシック" charset="0"/>
              <a:cs typeface="ＭＳ Ｐゴシック" charset="0"/>
            </a:endParaRPr>
          </a:p>
        </p:txBody>
      </p:sp>
      <p:sp>
        <p:nvSpPr>
          <p:cNvPr id="12" name="TextBox 11"/>
          <p:cNvSpPr txBox="1"/>
          <p:nvPr/>
        </p:nvSpPr>
        <p:spPr>
          <a:xfrm>
            <a:off x="0" y="5060129"/>
            <a:ext cx="9144000" cy="369332"/>
          </a:xfrm>
          <a:prstGeom prst="rect">
            <a:avLst/>
          </a:prstGeom>
          <a:noFill/>
        </p:spPr>
        <p:txBody>
          <a:bodyPr wrap="square" rtlCol="0">
            <a:spAutoFit/>
          </a:bodyPr>
          <a:lstStyle/>
          <a:p>
            <a:pPr algn="ctr"/>
            <a:r>
              <a:rPr lang="en-GB" b="1" dirty="0" smtClean="0">
                <a:latin typeface="+mn-lt"/>
              </a:rPr>
              <a:t>For other DCC services see </a:t>
            </a:r>
            <a:r>
              <a:rPr lang="en-GB" b="1" dirty="0" smtClean="0">
                <a:latin typeface="+mn-lt"/>
                <a:hlinkClick r:id="rId9"/>
              </a:rPr>
              <a:t>www.dcc.ac.uk</a:t>
            </a:r>
            <a:r>
              <a:rPr lang="en-GB" b="1" dirty="0" smtClean="0">
                <a:latin typeface="+mn-lt"/>
              </a:rPr>
              <a:t> or follow us on twitter @digitalcuration and #ukdcc</a:t>
            </a:r>
            <a:endParaRPr lang="en-GB" b="1" dirty="0">
              <a:latin typeface="+mn-lt"/>
            </a:endParaRPr>
          </a:p>
        </p:txBody>
      </p:sp>
      <p:pic>
        <p:nvPicPr>
          <p:cNvPr id="2" name="Picture 2"/>
          <p:cNvPicPr>
            <a:picLocks noChangeAspect="1" noChangeArrowheads="1"/>
          </p:cNvPicPr>
          <p:nvPr/>
        </p:nvPicPr>
        <p:blipFill>
          <a:blip r:embed="rId10"/>
          <a:srcRect/>
          <a:stretch>
            <a:fillRect/>
          </a:stretch>
        </p:blipFill>
        <p:spPr bwMode="auto">
          <a:xfrm>
            <a:off x="631371" y="5638799"/>
            <a:ext cx="1940947" cy="679091"/>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1143000"/>
          </a:xfrm>
        </p:spPr>
        <p:txBody>
          <a:bodyPr/>
          <a:lstStyle/>
          <a:p>
            <a:r>
              <a:rPr lang="en-GB" dirty="0" smtClean="0"/>
              <a:t>What is a DMP?</a:t>
            </a:r>
            <a:endParaRPr lang="en-GB" dirty="0"/>
          </a:p>
        </p:txBody>
      </p:sp>
      <p:sp>
        <p:nvSpPr>
          <p:cNvPr id="3" name="Content Placeholder 2"/>
          <p:cNvSpPr>
            <a:spLocks noGrp="1"/>
          </p:cNvSpPr>
          <p:nvPr>
            <p:ph idx="1"/>
          </p:nvPr>
        </p:nvSpPr>
        <p:spPr>
          <a:xfrm>
            <a:off x="104953" y="1851550"/>
            <a:ext cx="8705671" cy="4089338"/>
          </a:xfrm>
        </p:spPr>
        <p:txBody>
          <a:bodyPr/>
          <a:lstStyle/>
          <a:p>
            <a:pPr marL="457200" lvl="1" indent="0">
              <a:lnSpc>
                <a:spcPct val="85000"/>
              </a:lnSpc>
              <a:spcBef>
                <a:spcPts val="600"/>
              </a:spcBef>
              <a:buSzPct val="100000"/>
              <a:buNone/>
            </a:pPr>
            <a:r>
              <a:rPr lang="en-GB" dirty="0" smtClean="0">
                <a:solidFill>
                  <a:srgbClr val="000000"/>
                </a:solidFill>
              </a:rPr>
              <a:t>In general, funders tend to ask:</a:t>
            </a:r>
          </a:p>
          <a:p>
            <a:pPr marL="457200" lvl="1" indent="0">
              <a:lnSpc>
                <a:spcPct val="85000"/>
              </a:lnSpc>
              <a:spcBef>
                <a:spcPts val="600"/>
              </a:spcBef>
              <a:buSzPct val="100000"/>
              <a:buNone/>
            </a:pPr>
            <a:r>
              <a:rPr lang="en-GB" sz="900" dirty="0" smtClean="0">
                <a:solidFill>
                  <a:srgbClr val="000000"/>
                </a:solidFill>
              </a:rPr>
              <a:t> </a:t>
            </a:r>
            <a:endParaRPr lang="en-GB" dirty="0" smtClean="0">
              <a:solidFill>
                <a:srgbClr val="000000"/>
              </a:solidFill>
            </a:endParaRPr>
          </a:p>
          <a:p>
            <a:pPr lvl="1">
              <a:lnSpc>
                <a:spcPct val="85000"/>
              </a:lnSpc>
              <a:spcBef>
                <a:spcPts val="600"/>
              </a:spcBef>
              <a:buSzPct val="100000"/>
              <a:buFontTx/>
              <a:buChar char="-"/>
            </a:pPr>
            <a:r>
              <a:rPr lang="en-GB" sz="3000" dirty="0" smtClean="0">
                <a:solidFill>
                  <a:srgbClr val="000000"/>
                </a:solidFill>
              </a:rPr>
              <a:t>What kinds of data will be created and how?</a:t>
            </a:r>
          </a:p>
          <a:p>
            <a:pPr lvl="1">
              <a:lnSpc>
                <a:spcPct val="85000"/>
              </a:lnSpc>
              <a:spcBef>
                <a:spcPts val="600"/>
              </a:spcBef>
              <a:buSzPct val="100000"/>
              <a:buFontTx/>
              <a:buChar char="-"/>
            </a:pPr>
            <a:r>
              <a:rPr lang="en-GB" sz="3000" dirty="0" smtClean="0">
                <a:solidFill>
                  <a:srgbClr val="000000"/>
                </a:solidFill>
              </a:rPr>
              <a:t>How will the data be documented and described?</a:t>
            </a:r>
          </a:p>
          <a:p>
            <a:pPr lvl="1">
              <a:lnSpc>
                <a:spcPct val="85000"/>
              </a:lnSpc>
              <a:spcBef>
                <a:spcPts val="600"/>
              </a:spcBef>
              <a:buSzPct val="100000"/>
              <a:buFontTx/>
              <a:buChar char="-"/>
            </a:pPr>
            <a:r>
              <a:rPr lang="en-GB" sz="3000" dirty="0" smtClean="0">
                <a:solidFill>
                  <a:srgbClr val="000000"/>
                </a:solidFill>
              </a:rPr>
              <a:t>Are there ethical </a:t>
            </a:r>
            <a:r>
              <a:rPr lang="en-GB" sz="3000" dirty="0" smtClean="0">
                <a:solidFill>
                  <a:srgbClr val="000000"/>
                </a:solidFill>
              </a:rPr>
              <a:t>or</a:t>
            </a:r>
            <a:r>
              <a:rPr lang="en-GB" sz="3000" dirty="0" smtClean="0">
                <a:solidFill>
                  <a:srgbClr val="000000"/>
                </a:solidFill>
              </a:rPr>
              <a:t> Intellectual </a:t>
            </a:r>
            <a:r>
              <a:rPr lang="en-GB" sz="3000" dirty="0" smtClean="0">
                <a:solidFill>
                  <a:srgbClr val="000000"/>
                </a:solidFill>
              </a:rPr>
              <a:t>Property issues?</a:t>
            </a:r>
            <a:endParaRPr lang="en-GB" sz="3000" dirty="0">
              <a:solidFill>
                <a:srgbClr val="000000"/>
              </a:solidFill>
            </a:endParaRPr>
          </a:p>
          <a:p>
            <a:pPr lvl="1">
              <a:lnSpc>
                <a:spcPct val="85000"/>
              </a:lnSpc>
              <a:spcBef>
                <a:spcPts val="600"/>
              </a:spcBef>
              <a:buSzPct val="100000"/>
              <a:buFontTx/>
              <a:buChar char="-"/>
            </a:pPr>
            <a:r>
              <a:rPr lang="en-GB" sz="3000" dirty="0" smtClean="0">
                <a:solidFill>
                  <a:srgbClr val="000000"/>
                </a:solidFill>
              </a:rPr>
              <a:t>What are the plans for data sharing and third-party access? </a:t>
            </a:r>
          </a:p>
          <a:p>
            <a:pPr lvl="1">
              <a:lnSpc>
                <a:spcPct val="85000"/>
              </a:lnSpc>
              <a:spcBef>
                <a:spcPts val="600"/>
              </a:spcBef>
              <a:buSzPct val="100000"/>
              <a:buFontTx/>
              <a:buChar char="-"/>
            </a:pPr>
            <a:r>
              <a:rPr lang="en-GB" sz="3000" dirty="0" smtClean="0">
                <a:solidFill>
                  <a:srgbClr val="000000"/>
                </a:solidFill>
              </a:rPr>
              <a:t>What is the strategy for longer-term preservation?</a:t>
            </a:r>
          </a:p>
        </p:txBody>
      </p:sp>
      <p:sp>
        <p:nvSpPr>
          <p:cNvPr id="4" name="TextBox 3"/>
          <p:cNvSpPr txBox="1"/>
          <p:nvPr/>
        </p:nvSpPr>
        <p:spPr>
          <a:xfrm>
            <a:off x="3583304" y="5353177"/>
            <a:ext cx="5626033" cy="830997"/>
          </a:xfrm>
          <a:prstGeom prst="rect">
            <a:avLst/>
          </a:prstGeom>
          <a:noFill/>
        </p:spPr>
        <p:txBody>
          <a:bodyPr wrap="none" rtlCol="0">
            <a:spAutoFit/>
          </a:bodyPr>
          <a:lstStyle/>
          <a:p>
            <a:r>
              <a:rPr lang="en-GB" sz="2400" b="1" i="1" dirty="0"/>
              <a:t>However, </a:t>
            </a:r>
            <a:r>
              <a:rPr lang="en-GB" sz="2400" b="1" i="1" dirty="0" smtClean="0"/>
              <a:t>different funders </a:t>
            </a:r>
            <a:r>
              <a:rPr lang="en-GB" sz="2400" b="1" i="1" dirty="0"/>
              <a:t>ask these </a:t>
            </a:r>
            <a:endParaRPr lang="en-GB" sz="2400" b="1" i="1" dirty="0" smtClean="0"/>
          </a:p>
          <a:p>
            <a:r>
              <a:rPr lang="en-GB" sz="2400" b="1" i="1" dirty="0" smtClean="0"/>
              <a:t>questions </a:t>
            </a:r>
            <a:r>
              <a:rPr lang="en-GB" sz="2400" b="1" i="1" dirty="0"/>
              <a:t>in different ways</a:t>
            </a:r>
            <a:r>
              <a:rPr lang="en-GB" sz="2400" b="1" i="1" dirty="0" smtClean="0"/>
              <a:t>…</a:t>
            </a:r>
            <a:endParaRPr lang="en-GB" sz="2400" b="1" i="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71449" y="1417638"/>
            <a:ext cx="6124575" cy="4868862"/>
          </a:xfrm>
        </p:spPr>
        <p:txBody>
          <a:bodyPr/>
          <a:lstStyle/>
          <a:p>
            <a:pPr eaLnBrk="1" hangingPunct="1">
              <a:buFont typeface="Arial" charset="0"/>
              <a:buNone/>
            </a:pPr>
            <a:r>
              <a:rPr lang="en-US" sz="2400" dirty="0">
                <a:latin typeface="Calibri" charset="0"/>
                <a:ea typeface="ＭＳ Ｐゴシック" charset="0"/>
                <a:cs typeface="ＭＳ Ｐゴシック" charset="0"/>
              </a:rPr>
              <a:t>§1: Introduction and Context</a:t>
            </a:r>
          </a:p>
          <a:p>
            <a:pPr eaLnBrk="1" hangingPunct="1">
              <a:buFont typeface="Arial" charset="0"/>
              <a:buNone/>
            </a:pPr>
            <a:r>
              <a:rPr lang="en-US" sz="2400" dirty="0">
                <a:latin typeface="Calibri" charset="0"/>
                <a:ea typeface="ＭＳ Ｐゴシック" charset="0"/>
                <a:cs typeface="ＭＳ Ｐゴシック" charset="0"/>
              </a:rPr>
              <a:t>§2: Data Types, Formats, Standards and Capture </a:t>
            </a:r>
            <a:r>
              <a:rPr lang="en-US" sz="2400" dirty="0" smtClean="0">
                <a:latin typeface="Calibri" charset="0"/>
                <a:ea typeface="ＭＳ Ｐゴシック" charset="0"/>
                <a:cs typeface="ＭＳ Ｐゴシック" charset="0"/>
              </a:rPr>
              <a:t>  Methods</a:t>
            </a:r>
            <a:endParaRPr lang="en-US" sz="2400" dirty="0">
              <a:latin typeface="Calibri" charset="0"/>
              <a:ea typeface="ＭＳ Ｐゴシック" charset="0"/>
              <a:cs typeface="ＭＳ Ｐゴシック" charset="0"/>
            </a:endParaRPr>
          </a:p>
          <a:p>
            <a:pPr eaLnBrk="1" hangingPunct="1">
              <a:buFont typeface="Arial" charset="0"/>
              <a:buNone/>
            </a:pPr>
            <a:r>
              <a:rPr lang="en-US" sz="2400" dirty="0">
                <a:latin typeface="Calibri" charset="0"/>
                <a:ea typeface="ＭＳ Ｐゴシック" charset="0"/>
                <a:cs typeface="ＭＳ Ｐゴシック" charset="0"/>
              </a:rPr>
              <a:t>§3: Ethics and Intellectual Property</a:t>
            </a:r>
          </a:p>
          <a:p>
            <a:pPr eaLnBrk="1" hangingPunct="1">
              <a:buFont typeface="Arial" charset="0"/>
              <a:buNone/>
            </a:pPr>
            <a:r>
              <a:rPr lang="en-US" sz="2400" dirty="0">
                <a:latin typeface="Calibri" charset="0"/>
                <a:ea typeface="ＭＳ Ｐゴシック" charset="0"/>
                <a:cs typeface="ＭＳ Ｐゴシック" charset="0"/>
              </a:rPr>
              <a:t>§4: Access, Data Sharing and Re-use</a:t>
            </a:r>
          </a:p>
          <a:p>
            <a:pPr eaLnBrk="1" hangingPunct="1">
              <a:buFont typeface="Arial" charset="0"/>
              <a:buNone/>
            </a:pPr>
            <a:r>
              <a:rPr lang="en-US" sz="2400" dirty="0">
                <a:latin typeface="Calibri" charset="0"/>
                <a:ea typeface="ＭＳ Ｐゴシック" charset="0"/>
                <a:cs typeface="ＭＳ Ｐゴシック" charset="0"/>
              </a:rPr>
              <a:t>§5: Short-Term Storage and Data Management</a:t>
            </a:r>
          </a:p>
          <a:p>
            <a:pPr eaLnBrk="1" hangingPunct="1">
              <a:buFont typeface="Arial" charset="0"/>
              <a:buNone/>
            </a:pPr>
            <a:r>
              <a:rPr lang="en-US" sz="2400" dirty="0">
                <a:latin typeface="Calibri" charset="0"/>
                <a:ea typeface="ＭＳ Ｐゴシック" charset="0"/>
                <a:cs typeface="ＭＳ Ｐゴシック" charset="0"/>
              </a:rPr>
              <a:t>§6: Deposit and Long-Term Preservation</a:t>
            </a:r>
          </a:p>
          <a:p>
            <a:pPr eaLnBrk="1" hangingPunct="1">
              <a:buFont typeface="Arial" charset="0"/>
              <a:buNone/>
            </a:pPr>
            <a:r>
              <a:rPr lang="en-US" sz="2400" dirty="0">
                <a:latin typeface="Calibri" charset="0"/>
                <a:ea typeface="ＭＳ Ｐゴシック" charset="0"/>
                <a:cs typeface="ＭＳ Ｐゴシック" charset="0"/>
              </a:rPr>
              <a:t>§7: Resourcing</a:t>
            </a:r>
          </a:p>
          <a:p>
            <a:pPr eaLnBrk="1" hangingPunct="1">
              <a:buFont typeface="Arial" charset="0"/>
              <a:buNone/>
            </a:pPr>
            <a:r>
              <a:rPr lang="en-US" sz="2400" dirty="0">
                <a:latin typeface="Calibri" charset="0"/>
                <a:ea typeface="ＭＳ Ｐゴシック" charset="0"/>
                <a:cs typeface="ＭＳ Ｐゴシック" charset="0"/>
              </a:rPr>
              <a:t>§8: Adherence and Review</a:t>
            </a:r>
          </a:p>
          <a:p>
            <a:pPr eaLnBrk="1" hangingPunct="1">
              <a:buFont typeface="Arial" charset="0"/>
              <a:buNone/>
            </a:pPr>
            <a:r>
              <a:rPr lang="en-US" sz="2400" dirty="0">
                <a:latin typeface="Calibri" charset="0"/>
                <a:ea typeface="ＭＳ Ｐゴシック" charset="0"/>
                <a:cs typeface="ＭＳ Ｐゴシック" charset="0"/>
              </a:rPr>
              <a:t>§9: Agreement/Ratification by Stakeholders</a:t>
            </a:r>
          </a:p>
          <a:p>
            <a:pPr eaLnBrk="1" hangingPunct="1">
              <a:buFont typeface="Arial" charset="0"/>
              <a:buNone/>
            </a:pPr>
            <a:r>
              <a:rPr lang="en-US" sz="2400" dirty="0">
                <a:latin typeface="Calibri" charset="0"/>
                <a:ea typeface="ＭＳ Ｐゴシック" charset="0"/>
                <a:cs typeface="ＭＳ Ｐゴシック" charset="0"/>
              </a:rPr>
              <a:t>§10: </a:t>
            </a:r>
            <a:r>
              <a:rPr lang="en-US" sz="2400" dirty="0" smtClean="0">
                <a:latin typeface="Calibri" charset="0"/>
                <a:ea typeface="ＭＳ Ｐゴシック" charset="0"/>
                <a:cs typeface="ＭＳ Ｐゴシック" charset="0"/>
              </a:rPr>
              <a:t>Annexes</a:t>
            </a:r>
          </a:p>
          <a:p>
            <a:pPr eaLnBrk="1" hangingPunct="1">
              <a:buFont typeface="Arial" charset="0"/>
              <a:buNone/>
            </a:pPr>
            <a:endParaRPr lang="en-US" sz="2400" dirty="0">
              <a:latin typeface="Calibri" charset="0"/>
              <a:ea typeface="ＭＳ Ｐゴシック" charset="0"/>
              <a:cs typeface="ＭＳ Ｐゴシック" charset="0"/>
            </a:endParaRPr>
          </a:p>
        </p:txBody>
      </p:sp>
      <p:pic>
        <p:nvPicPr>
          <p:cNvPr id="32771" name="Picture 5" descr="Screen shot 2011-02-17 at 12.34.21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6024" y="1946275"/>
            <a:ext cx="2733676"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ea typeface="+mj-ea"/>
                <a:cs typeface="+mj-cs"/>
              </a:rPr>
              <a:t>A Generic and Comprehensive Checklist</a:t>
            </a:r>
          </a:p>
        </p:txBody>
      </p:sp>
      <p:sp>
        <p:nvSpPr>
          <p:cNvPr id="8" name="Content Placeholder 2"/>
          <p:cNvSpPr txBox="1">
            <a:spLocks/>
          </p:cNvSpPr>
          <p:nvPr/>
        </p:nvSpPr>
        <p:spPr bwMode="auto">
          <a:xfrm>
            <a:off x="6083300" y="4679951"/>
            <a:ext cx="3060700" cy="1238250"/>
          </a:xfrm>
          <a:prstGeom prst="rect">
            <a:avLst/>
          </a:prstGeom>
          <a:noFill/>
          <a:ln w="9525">
            <a:noFill/>
            <a:miter lim="800000"/>
            <a:headEnd/>
            <a:tailEnd/>
          </a:ln>
        </p:spPr>
        <p:txBody>
          <a:bodyPr/>
          <a:lstStyle/>
          <a:p>
            <a:pPr algn="ctr">
              <a:spcBef>
                <a:spcPct val="20000"/>
              </a:spcBef>
              <a:buFont typeface="Arial" charset="0"/>
              <a:buNone/>
              <a:defRPr/>
            </a:pPr>
            <a:r>
              <a:rPr lang="en-US" sz="1600" i="1" dirty="0">
                <a:latin typeface="+mn-lt"/>
                <a:ea typeface="ＭＳ Ｐゴシック" charset="-128"/>
                <a:cs typeface="ＭＳ Ｐゴシック" charset="-128"/>
              </a:rPr>
              <a:t>Checklist for a Data Management Plan </a:t>
            </a:r>
            <a:r>
              <a:rPr lang="en-US" sz="1600" i="1" dirty="0" smtClean="0">
                <a:latin typeface="+mn-lt"/>
                <a:ea typeface="ＭＳ Ｐゴシック" charset="-128"/>
                <a:cs typeface="ＭＳ Ｐゴシック" charset="-128"/>
              </a:rPr>
              <a:t>v3.0 (</a:t>
            </a:r>
            <a:r>
              <a:rPr lang="en-US" sz="1600" i="1" dirty="0">
                <a:latin typeface="+mn-lt"/>
                <a:ea typeface="ＭＳ Ｐゴシック" charset="-128"/>
                <a:cs typeface="ＭＳ Ｐゴシック" charset="-128"/>
              </a:rPr>
              <a:t>Donnelly and Jones, </a:t>
            </a:r>
            <a:r>
              <a:rPr lang="en-US" sz="1600" i="1" dirty="0" smtClean="0">
                <a:latin typeface="+mn-lt"/>
                <a:ea typeface="ＭＳ Ｐゴシック" charset="-128"/>
                <a:cs typeface="ＭＳ Ｐゴシック" charset="-128"/>
              </a:rPr>
              <a:t>March </a:t>
            </a:r>
            <a:r>
              <a:rPr lang="en-US" sz="1600" i="1" dirty="0">
                <a:latin typeface="+mn-lt"/>
                <a:ea typeface="ＭＳ Ｐゴシック" charset="-128"/>
                <a:cs typeface="ＭＳ Ｐゴシック" charset="-128"/>
              </a:rPr>
              <a:t>2011)</a:t>
            </a:r>
          </a:p>
        </p:txBody>
      </p:sp>
      <p:sp>
        <p:nvSpPr>
          <p:cNvPr id="6" name="TextBox 5"/>
          <p:cNvSpPr txBox="1"/>
          <p:nvPr/>
        </p:nvSpPr>
        <p:spPr>
          <a:xfrm>
            <a:off x="0" y="6286500"/>
            <a:ext cx="9144000" cy="461665"/>
          </a:xfrm>
          <a:prstGeom prst="rect">
            <a:avLst/>
          </a:prstGeom>
          <a:noFill/>
        </p:spPr>
        <p:txBody>
          <a:bodyPr wrap="square" rtlCol="0">
            <a:spAutoFit/>
          </a:bodyPr>
          <a:lstStyle/>
          <a:p>
            <a:pPr algn="ctr"/>
            <a:r>
              <a:rPr lang="en-GB" sz="2400" dirty="0" smtClean="0">
                <a:latin typeface="Calibri" pitchFamily="34" charset="0"/>
                <a:cs typeface="Calibri" pitchFamily="34" charset="0"/>
                <a:hlinkClick r:id="rId4"/>
              </a:rPr>
              <a:t>http://www.dcc.ac.uk/resources/data-management-plans</a:t>
            </a:r>
            <a:r>
              <a:rPr lang="en-GB" sz="2400" dirty="0" smtClean="0">
                <a:latin typeface="Calibri" pitchFamily="34" charset="0"/>
                <a:cs typeface="Calibri" pitchFamily="34" charset="0"/>
              </a:rPr>
              <a:t> </a:t>
            </a:r>
            <a:endParaRPr lang="en-GB" sz="2400" dirty="0">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Printed DMP resources</a:t>
            </a:r>
            <a:endParaRPr lang="en-US" dirty="0">
              <a:latin typeface="Calibri" charset="0"/>
              <a:ea typeface="ＭＳ Ｐゴシック" charset="0"/>
              <a:cs typeface="ＭＳ Ｐゴシック" charset="0"/>
            </a:endParaRPr>
          </a:p>
        </p:txBody>
      </p:sp>
      <p:sp>
        <p:nvSpPr>
          <p:cNvPr id="17411" name="Content Placeholder 2"/>
          <p:cNvSpPr>
            <a:spLocks noGrp="1"/>
          </p:cNvSpPr>
          <p:nvPr>
            <p:ph idx="1"/>
          </p:nvPr>
        </p:nvSpPr>
        <p:spPr>
          <a:xfrm>
            <a:off x="-242683" y="1261953"/>
            <a:ext cx="6169506" cy="4876675"/>
          </a:xfrm>
        </p:spPr>
        <p:txBody>
          <a:bodyPr/>
          <a:lstStyle/>
          <a:p>
            <a:pPr marL="0" indent="0" eaLnBrk="1" hangingPunct="1">
              <a:buNone/>
            </a:pPr>
            <a:endParaRPr lang="en-US" sz="500" dirty="0" smtClean="0">
              <a:latin typeface="Calibri" charset="0"/>
              <a:ea typeface="ＭＳ Ｐゴシック" charset="0"/>
              <a:cs typeface="ＭＳ Ｐゴシック" charset="0"/>
            </a:endParaRPr>
          </a:p>
          <a:p>
            <a:pPr lvl="1" eaLnBrk="1" hangingPunct="1"/>
            <a:r>
              <a:rPr lang="en-US" sz="2400" dirty="0" smtClean="0">
                <a:latin typeface="Calibri" charset="0"/>
                <a:ea typeface="ＭＳ Ｐゴシック" charset="0"/>
                <a:cs typeface="ＭＳ Ｐゴシック" charset="0"/>
              </a:rPr>
              <a:t>“Dealing </a:t>
            </a:r>
            <a:r>
              <a:rPr lang="en-US" sz="2400" dirty="0">
                <a:latin typeface="Calibri" charset="0"/>
                <a:ea typeface="ＭＳ Ｐゴシック" charset="0"/>
                <a:cs typeface="ＭＳ Ｐゴシック" charset="0"/>
              </a:rPr>
              <a:t>with </a:t>
            </a:r>
            <a:r>
              <a:rPr lang="en-US" sz="2400" dirty="0" smtClean="0">
                <a:latin typeface="Calibri" charset="0"/>
                <a:ea typeface="ＭＳ Ｐゴシック" charset="0"/>
                <a:cs typeface="ＭＳ Ｐゴシック" charset="0"/>
              </a:rPr>
              <a:t>Data” </a:t>
            </a:r>
            <a:r>
              <a:rPr lang="en-US" sz="2400" dirty="0">
                <a:latin typeface="Calibri" charset="0"/>
                <a:ea typeface="ＭＳ Ｐゴシック" charset="0"/>
                <a:cs typeface="ＭＳ Ｐゴシック" charset="0"/>
              </a:rPr>
              <a:t>(</a:t>
            </a:r>
            <a:r>
              <a:rPr lang="en-US" sz="2400" dirty="0" smtClean="0">
                <a:latin typeface="Calibri" charset="0"/>
                <a:ea typeface="ＭＳ Ｐゴシック" charset="0"/>
                <a:cs typeface="ＭＳ Ｐゴシック" charset="0"/>
              </a:rPr>
              <a:t>Lyon, 2008)</a:t>
            </a:r>
            <a:endParaRPr lang="en-US" sz="2400" dirty="0">
              <a:latin typeface="Calibri" charset="0"/>
              <a:ea typeface="ＭＳ Ｐゴシック" charset="0"/>
              <a:cs typeface="ＭＳ Ｐゴシック" charset="0"/>
            </a:endParaRPr>
          </a:p>
          <a:p>
            <a:pPr lvl="1" eaLnBrk="1" hangingPunct="1"/>
            <a:r>
              <a:rPr lang="en-US" sz="2400" dirty="0">
                <a:latin typeface="Calibri" charset="0"/>
                <a:ea typeface="ＭＳ Ｐゴシック" charset="0"/>
                <a:cs typeface="ＭＳ Ｐゴシック" charset="0"/>
              </a:rPr>
              <a:t>Analysis of Funder Policies (</a:t>
            </a:r>
            <a:r>
              <a:rPr lang="en-US" sz="2400" dirty="0" smtClean="0">
                <a:latin typeface="Calibri" charset="0"/>
                <a:ea typeface="ＭＳ Ｐゴシック" charset="0"/>
                <a:cs typeface="ＭＳ Ｐゴシック" charset="0"/>
              </a:rPr>
              <a:t>Jones, 2009)</a:t>
            </a:r>
            <a:endParaRPr lang="en-US" sz="2400" dirty="0">
              <a:latin typeface="Calibri" charset="0"/>
              <a:ea typeface="ＭＳ Ｐゴシック" charset="0"/>
              <a:cs typeface="ＭＳ Ｐゴシック" charset="0"/>
            </a:endParaRPr>
          </a:p>
          <a:p>
            <a:pPr lvl="1" eaLnBrk="1" hangingPunct="1"/>
            <a:r>
              <a:rPr lang="en-US" sz="2400" dirty="0">
                <a:latin typeface="Calibri" charset="0"/>
                <a:ea typeface="ＭＳ Ｐゴシック" charset="0"/>
                <a:cs typeface="ＭＳ Ｐゴシック" charset="0"/>
              </a:rPr>
              <a:t>Checklist for a Data Management Plan (Donnelly and </a:t>
            </a:r>
            <a:r>
              <a:rPr lang="en-US" sz="2400" dirty="0" smtClean="0">
                <a:latin typeface="Calibri" charset="0"/>
                <a:ea typeface="ＭＳ Ｐゴシック" charset="0"/>
                <a:cs typeface="ＭＳ Ｐゴシック" charset="0"/>
              </a:rPr>
              <a:t>Jones, 2009)</a:t>
            </a:r>
            <a:endParaRPr lang="en-US" sz="2400" dirty="0">
              <a:latin typeface="Calibri" charset="0"/>
              <a:ea typeface="ＭＳ Ｐゴシック" charset="0"/>
              <a:cs typeface="ＭＳ Ｐゴシック" charset="0"/>
            </a:endParaRPr>
          </a:p>
          <a:p>
            <a:pPr lvl="1" eaLnBrk="1" hangingPunct="1"/>
            <a:r>
              <a:rPr lang="en-US" sz="2400" dirty="0" smtClean="0">
                <a:latin typeface="Calibri" charset="0"/>
                <a:ea typeface="ＭＳ Ｐゴシック" charset="0"/>
                <a:cs typeface="ＭＳ Ｐゴシック" charset="0"/>
              </a:rPr>
              <a:t>“How </a:t>
            </a:r>
            <a:r>
              <a:rPr lang="en-US" sz="2400" dirty="0">
                <a:latin typeface="Calibri" charset="0"/>
                <a:ea typeface="ＭＳ Ｐゴシック" charset="0"/>
                <a:cs typeface="ＭＳ Ｐゴシック" charset="0"/>
              </a:rPr>
              <a:t>to Develop a Data Management and Sharing </a:t>
            </a:r>
            <a:r>
              <a:rPr lang="en-US" sz="2400" dirty="0" smtClean="0">
                <a:latin typeface="Calibri" charset="0"/>
                <a:ea typeface="ＭＳ Ｐゴシック" charset="0"/>
                <a:cs typeface="ＭＳ Ｐゴシック" charset="0"/>
              </a:rPr>
              <a:t>Plan” (Jones, </a:t>
            </a:r>
            <a:r>
              <a:rPr lang="en-US" sz="2400" dirty="0">
                <a:latin typeface="Calibri" charset="0"/>
                <a:ea typeface="ＭＳ Ｐゴシック" charset="0"/>
                <a:cs typeface="ＭＳ Ｐゴシック" charset="0"/>
              </a:rPr>
              <a:t>2011</a:t>
            </a:r>
            <a:r>
              <a:rPr lang="en-US" sz="2400" dirty="0" smtClean="0">
                <a:latin typeface="Calibri" charset="0"/>
                <a:ea typeface="ＭＳ Ｐゴシック" charset="0"/>
                <a:cs typeface="ＭＳ Ｐゴシック" charset="0"/>
              </a:rPr>
              <a:t>)</a:t>
            </a:r>
          </a:p>
          <a:p>
            <a:pPr lvl="1" eaLnBrk="1" hangingPunct="1"/>
            <a:r>
              <a:rPr lang="en-US" sz="2400" dirty="0" smtClean="0">
                <a:latin typeface="Calibri" charset="0"/>
                <a:ea typeface="ＭＳ Ｐゴシック" charset="0"/>
                <a:cs typeface="ＭＳ Ｐゴシック" charset="0"/>
              </a:rPr>
              <a:t>“Data Management Plans and Planning” (Donnelly, 2012) in Pryor (ed.) </a:t>
            </a:r>
            <a:r>
              <a:rPr lang="en-US" sz="2400" i="1" dirty="0" smtClean="0">
                <a:latin typeface="Calibri" charset="0"/>
                <a:ea typeface="ＭＳ Ｐゴシック" charset="0"/>
                <a:cs typeface="ＭＳ Ｐゴシック" charset="0"/>
              </a:rPr>
              <a:t>Managing Research Data</a:t>
            </a:r>
            <a:r>
              <a:rPr lang="en-US" sz="2400" dirty="0" smtClean="0">
                <a:latin typeface="Calibri" charset="0"/>
                <a:ea typeface="ＭＳ Ｐゴシック" charset="0"/>
                <a:cs typeface="ＭＳ Ｐゴシック" charset="0"/>
              </a:rPr>
              <a:t>, London</a:t>
            </a:r>
            <a:r>
              <a:rPr lang="en-US" sz="2400" dirty="0">
                <a:latin typeface="Calibri" charset="0"/>
                <a:ea typeface="ＭＳ Ｐゴシック" charset="0"/>
                <a:cs typeface="ＭＳ Ｐゴシック" charset="0"/>
              </a:rPr>
              <a:t>:</a:t>
            </a:r>
            <a:r>
              <a:rPr lang="en-US" sz="2400" dirty="0" smtClean="0">
                <a:latin typeface="Calibri" charset="0"/>
                <a:ea typeface="ＭＳ Ｐゴシック" charset="0"/>
                <a:cs typeface="ＭＳ Ｐゴシック" charset="0"/>
              </a:rPr>
              <a:t> Facet</a:t>
            </a:r>
          </a:p>
          <a:p>
            <a:pPr lvl="1" eaLnBrk="1" hangingPunct="1"/>
            <a:r>
              <a:rPr lang="en-US" sz="2400" dirty="0" smtClean="0">
                <a:latin typeface="Calibri" charset="0"/>
                <a:ea typeface="ＭＳ Ｐゴシック" charset="0"/>
                <a:cs typeface="ＭＳ Ｐゴシック" charset="0"/>
              </a:rPr>
              <a:t>DMP Online briefing paper (Donnelly and Richardson, forthcoming 2012)</a:t>
            </a:r>
          </a:p>
        </p:txBody>
      </p:sp>
      <p:sp>
        <p:nvSpPr>
          <p:cNvPr id="2" name="TextBox 1"/>
          <p:cNvSpPr txBox="1"/>
          <p:nvPr/>
        </p:nvSpPr>
        <p:spPr>
          <a:xfrm>
            <a:off x="0" y="6397408"/>
            <a:ext cx="9144000" cy="384721"/>
          </a:xfrm>
          <a:prstGeom prst="rect">
            <a:avLst/>
          </a:prstGeom>
          <a:noFill/>
        </p:spPr>
        <p:txBody>
          <a:bodyPr wrap="square" rtlCol="0">
            <a:spAutoFit/>
          </a:bodyPr>
          <a:lstStyle/>
          <a:p>
            <a:pPr algn="ctr"/>
            <a:r>
              <a:rPr lang="en-US" sz="1900" dirty="0">
                <a:latin typeface="Calibri" charset="0"/>
              </a:rPr>
              <a:t>Links to </a:t>
            </a:r>
            <a:r>
              <a:rPr lang="en-US" sz="1900" dirty="0" smtClean="0">
                <a:latin typeface="Calibri" charset="0"/>
              </a:rPr>
              <a:t>all DCC resources </a:t>
            </a:r>
            <a:r>
              <a:rPr lang="en-US" sz="1900" dirty="0">
                <a:latin typeface="Calibri" charset="0"/>
              </a:rPr>
              <a:t>via </a:t>
            </a:r>
            <a:r>
              <a:rPr lang="en-US" sz="1900" dirty="0">
                <a:latin typeface="Calibri" charset="0"/>
                <a:hlinkClick r:id="rId3"/>
              </a:rPr>
              <a:t>http://www.dcc.ac.uk/resources/data-management-plans</a:t>
            </a:r>
            <a:r>
              <a:rPr lang="en-US" sz="1900" dirty="0">
                <a:latin typeface="Calibri" charset="0"/>
              </a:rPr>
              <a:t> </a:t>
            </a:r>
          </a:p>
        </p:txBody>
      </p:sp>
      <p:pic>
        <p:nvPicPr>
          <p:cNvPr id="5" name="Picture 4" descr="MRD book 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762" y="4392396"/>
            <a:ext cx="1290897" cy="1909610"/>
          </a:xfrm>
          <a:prstGeom prst="rect">
            <a:avLst/>
          </a:prstGeom>
        </p:spPr>
      </p:pic>
      <p:pic>
        <p:nvPicPr>
          <p:cNvPr id="7" name="Picture 6" descr="jon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2655" y="3441104"/>
            <a:ext cx="1290897" cy="1829497"/>
          </a:xfrm>
          <a:prstGeom prst="rect">
            <a:avLst/>
          </a:prstGeom>
          <a:noFill/>
          <a:ln w="9525">
            <a:solidFill>
              <a:schemeClr val="bg1">
                <a:lumMod val="50000"/>
              </a:schemeClr>
            </a:solidFill>
            <a:miter lim="800000"/>
            <a:headEnd/>
            <a:tailEnd/>
          </a:ln>
        </p:spPr>
      </p:pic>
      <p:pic>
        <p:nvPicPr>
          <p:cNvPr id="8" name="Picture 3" descr="Screen shot 2010-12-06 at 06.28.0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5259" y="729790"/>
            <a:ext cx="1425689" cy="185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Screen shot 2011-02-17 at 12.34.21 (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26823" y="2271147"/>
            <a:ext cx="1768436" cy="17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249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3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2" y="163843"/>
            <a:ext cx="9035601" cy="620722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What does                  do?</a:t>
            </a:r>
            <a:endParaRPr lang="en-US" dirty="0">
              <a:latin typeface="Calibri" charset="0"/>
              <a:ea typeface="ＭＳ Ｐゴシック" charset="0"/>
              <a:cs typeface="ＭＳ Ｐゴシック" charset="0"/>
            </a:endParaRPr>
          </a:p>
        </p:txBody>
      </p:sp>
      <p:sp>
        <p:nvSpPr>
          <p:cNvPr id="4" name="Content Placeholder 2"/>
          <p:cNvSpPr>
            <a:spLocks noGrp="1"/>
          </p:cNvSpPr>
          <p:nvPr>
            <p:ph idx="1"/>
          </p:nvPr>
        </p:nvSpPr>
        <p:spPr>
          <a:xfrm>
            <a:off x="457200" y="1600200"/>
            <a:ext cx="8553236" cy="5041900"/>
          </a:xfrm>
        </p:spPr>
        <p:txBody>
          <a:bodyPr/>
          <a:lstStyle/>
          <a:p>
            <a:pPr marL="0" indent="0" eaLnBrk="1" hangingPunct="1">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charset="0"/>
                <a:ea typeface="ＭＳ Ｐゴシック" charset="0"/>
                <a:cs typeface="ＭＳ Ｐゴシック" charset="0"/>
              </a:rPr>
              <a:t>A free and Open web</a:t>
            </a:r>
            <a:r>
              <a:rPr lang="en-GB" sz="2800" dirty="0">
                <a:latin typeface="Arial" charset="0"/>
                <a:ea typeface="ＭＳ Ｐゴシック" charset="0"/>
                <a:cs typeface="ＭＳ Ｐゴシック" charset="0"/>
              </a:rPr>
              <a:t>-based tool </a:t>
            </a:r>
            <a:r>
              <a:rPr lang="en-GB" sz="2800" dirty="0" smtClean="0">
                <a:latin typeface="Arial" charset="0"/>
                <a:ea typeface="ＭＳ Ｐゴシック" charset="0"/>
                <a:cs typeface="ＭＳ Ｐゴシック" charset="0"/>
              </a:rPr>
              <a:t>enabling </a:t>
            </a:r>
            <a:r>
              <a:rPr lang="en-GB" sz="2800" dirty="0">
                <a:latin typeface="Arial" charset="0"/>
                <a:ea typeface="ＭＳ Ｐゴシック" charset="0"/>
                <a:cs typeface="ＭＳ Ｐゴシック" charset="0"/>
              </a:rPr>
              <a:t>users to...</a:t>
            </a:r>
          </a:p>
          <a:p>
            <a:pPr marL="0" indent="0" eaLnBrk="1" hangingPunct="1">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latin typeface="Arial" charset="0"/>
              <a:ea typeface="ＭＳ Ｐゴシック" charset="0"/>
              <a:cs typeface="ＭＳ Ｐゴシック" charset="0"/>
            </a:endParaRPr>
          </a:p>
          <a:p>
            <a:pPr marL="514350" indent="-514350" eaLnBrk="1" hangingPunct="1">
              <a:lnSpc>
                <a:spcPct val="90000"/>
              </a:lnSpc>
              <a:buFont typeface="+mj-lt"/>
              <a:buAutoNum type="romanL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b="1" dirty="0" smtClean="0">
                <a:latin typeface="Arial" charset="0"/>
                <a:ea typeface="ＭＳ Ｐゴシック" charset="0"/>
                <a:cs typeface="ＭＳ Ｐゴシック" charset="0"/>
              </a:rPr>
              <a:t>Create</a:t>
            </a:r>
            <a:r>
              <a:rPr lang="en-GB" sz="2600" b="1" dirty="0">
                <a:latin typeface="Arial" charset="0"/>
                <a:ea typeface="ＭＳ Ｐゴシック" charset="0"/>
                <a:cs typeface="ＭＳ Ｐゴシック" charset="0"/>
              </a:rPr>
              <a:t>, store and update </a:t>
            </a:r>
            <a:r>
              <a:rPr lang="en-GB" sz="2600" dirty="0">
                <a:latin typeface="Arial" charset="0"/>
                <a:ea typeface="ＭＳ Ｐゴシック" charset="0"/>
                <a:cs typeface="ＭＳ Ｐゴシック" charset="0"/>
              </a:rPr>
              <a:t>multiple versions of Data Management Plans </a:t>
            </a:r>
            <a:r>
              <a:rPr lang="en-GB" sz="2600" dirty="0" smtClean="0">
                <a:latin typeface="Arial" charset="0"/>
                <a:ea typeface="ＭＳ Ｐゴシック" charset="0"/>
                <a:cs typeface="ＭＳ Ｐゴシック" charset="0"/>
              </a:rPr>
              <a:t>across the research lifecycle</a:t>
            </a:r>
          </a:p>
          <a:p>
            <a:pPr marL="514350" indent="-514350" eaLnBrk="1" hangingPunct="1">
              <a:lnSpc>
                <a:spcPct val="90000"/>
              </a:lnSpc>
              <a:buFont typeface="+mj-lt"/>
              <a:buAutoNum type="romanL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b="1" dirty="0" smtClean="0">
                <a:latin typeface="Arial" charset="0"/>
                <a:ea typeface="ＭＳ Ｐゴシック" charset="0"/>
                <a:cs typeface="ＭＳ Ｐゴシック" charset="0"/>
              </a:rPr>
              <a:t>Meet a variety of specific </a:t>
            </a:r>
            <a:r>
              <a:rPr lang="en-GB" sz="2600" b="1" dirty="0">
                <a:latin typeface="Arial" charset="0"/>
                <a:ea typeface="ＭＳ Ｐゴシック" charset="0"/>
                <a:cs typeface="ＭＳ Ｐゴシック" charset="0"/>
              </a:rPr>
              <a:t>data-related </a:t>
            </a:r>
            <a:r>
              <a:rPr lang="en-GB" sz="2600" b="1" dirty="0" smtClean="0">
                <a:latin typeface="Arial" charset="0"/>
                <a:ea typeface="ＭＳ Ｐゴシック" charset="0"/>
                <a:cs typeface="ＭＳ Ｐゴシック" charset="0"/>
              </a:rPr>
              <a:t>requirements </a:t>
            </a:r>
            <a:r>
              <a:rPr lang="en-GB" sz="2600" dirty="0" smtClean="0">
                <a:latin typeface="Arial" charset="0"/>
                <a:ea typeface="ＭＳ Ｐゴシック" charset="0"/>
                <a:cs typeface="ＭＳ Ｐゴシック" charset="0"/>
              </a:rPr>
              <a:t>(from funders, institutions, publishers, etc.) in a single place</a:t>
            </a:r>
            <a:endParaRPr lang="en-GB" sz="2600" dirty="0">
              <a:latin typeface="Arial" charset="0"/>
              <a:ea typeface="ＭＳ Ｐゴシック" charset="0"/>
              <a:cs typeface="ＭＳ Ｐゴシック" charset="0"/>
            </a:endParaRPr>
          </a:p>
          <a:p>
            <a:pPr marL="514350" indent="-514350" eaLnBrk="1" hangingPunct="1">
              <a:lnSpc>
                <a:spcPct val="90000"/>
              </a:lnSpc>
              <a:buFont typeface="+mj-lt"/>
              <a:buAutoNum type="romanL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b="1" dirty="0" smtClean="0">
                <a:latin typeface="Arial" charset="0"/>
                <a:ea typeface="ＭＳ Ｐゴシック" charset="0"/>
                <a:cs typeface="ＭＳ Ｐゴシック" charset="0"/>
              </a:rPr>
              <a:t>Get tailored guidance </a:t>
            </a:r>
            <a:r>
              <a:rPr lang="en-GB" sz="2600" dirty="0">
                <a:latin typeface="Arial" charset="0"/>
                <a:ea typeface="ＭＳ Ｐゴシック" charset="0"/>
                <a:cs typeface="ＭＳ Ｐゴシック" charset="0"/>
              </a:rPr>
              <a:t>on best practice and helpful contacts, at the point of need</a:t>
            </a:r>
          </a:p>
          <a:p>
            <a:pPr marL="514350" indent="-514350" eaLnBrk="1" hangingPunct="1">
              <a:lnSpc>
                <a:spcPct val="90000"/>
              </a:lnSpc>
              <a:buFont typeface="+mj-lt"/>
              <a:buAutoNum type="romanL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b="1" dirty="0" smtClean="0">
                <a:latin typeface="Arial" charset="0"/>
                <a:ea typeface="ＭＳ Ｐゴシック" charset="0"/>
                <a:cs typeface="ＭＳ Ｐゴシック" charset="0"/>
              </a:rPr>
              <a:t>Customise, export and share </a:t>
            </a:r>
            <a:r>
              <a:rPr lang="en-GB" sz="2600" b="1" dirty="0">
                <a:latin typeface="Arial" charset="0"/>
                <a:ea typeface="ＭＳ Ｐゴシック" charset="0"/>
                <a:cs typeface="ＭＳ Ｐゴシック" charset="0"/>
              </a:rPr>
              <a:t>DMPs </a:t>
            </a:r>
            <a:r>
              <a:rPr lang="en-GB" sz="2600" dirty="0">
                <a:latin typeface="Arial" charset="0"/>
                <a:ea typeface="ＭＳ Ｐゴシック" charset="0"/>
                <a:cs typeface="ＭＳ Ｐゴシック" charset="0"/>
              </a:rPr>
              <a:t>in a variety of </a:t>
            </a:r>
            <a:r>
              <a:rPr lang="en-GB" sz="2600" dirty="0" smtClean="0">
                <a:latin typeface="Arial" charset="0"/>
                <a:ea typeface="ＭＳ Ｐゴシック" charset="0"/>
                <a:cs typeface="ＭＳ Ｐゴシック" charset="0"/>
              </a:rPr>
              <a:t>formats in order to facilitate communication within and beyond research projects</a:t>
            </a:r>
            <a:endParaRPr lang="en-US" dirty="0" smtClean="0">
              <a:latin typeface="Calibri" charset="0"/>
              <a:ea typeface="ＭＳ Ｐゴシック" charset="0"/>
              <a:cs typeface="ＭＳ Ｐゴシック" charset="0"/>
            </a:endParaRPr>
          </a:p>
        </p:txBody>
      </p:sp>
      <p:pic>
        <p:nvPicPr>
          <p:cNvPr id="3" name="Picture 2" descr="DMPonline_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450" y="596558"/>
            <a:ext cx="2159692" cy="658443"/>
          </a:xfrm>
          <a:prstGeom prst="rect">
            <a:avLst/>
          </a:prstGeom>
        </p:spPr>
      </p:pic>
    </p:spTree>
    <p:extLst>
      <p:ext uri="{BB962C8B-B14F-4D97-AF65-F5344CB8AC3E}">
        <p14:creationId xmlns:p14="http://schemas.microsoft.com/office/powerpoint/2010/main" val="3145706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New features in v3.0 (May 2012)</a:t>
            </a:r>
            <a:endParaRPr lang="en-US" dirty="0">
              <a:latin typeface="Calibri" charset="0"/>
              <a:ea typeface="ＭＳ Ｐゴシック" charset="0"/>
              <a:cs typeface="ＭＳ Ｐゴシック" charset="0"/>
            </a:endParaRPr>
          </a:p>
        </p:txBody>
      </p:sp>
      <p:sp>
        <p:nvSpPr>
          <p:cNvPr id="4" name="Content Placeholder 2"/>
          <p:cNvSpPr>
            <a:spLocks noGrp="1"/>
          </p:cNvSpPr>
          <p:nvPr>
            <p:ph idx="1"/>
          </p:nvPr>
        </p:nvSpPr>
        <p:spPr>
          <a:xfrm>
            <a:off x="457199" y="1334376"/>
            <a:ext cx="8505913" cy="5148884"/>
          </a:xfrm>
        </p:spPr>
        <p:txBody>
          <a:bodyPr/>
          <a:lstStyle/>
          <a:p>
            <a:pPr eaLnBrk="1" hangingPunct="1">
              <a:buFontTx/>
              <a:buChar char="-"/>
            </a:pPr>
            <a:r>
              <a:rPr lang="en-US" dirty="0" smtClean="0">
                <a:latin typeface="Calibri" charset="0"/>
                <a:ea typeface="ＭＳ Ｐゴシック" charset="0"/>
                <a:cs typeface="ＭＳ Ｐゴシック" charset="0"/>
              </a:rPr>
              <a:t>Improved user interface, </a:t>
            </a:r>
            <a:r>
              <a:rPr lang="en-US" dirty="0" err="1" smtClean="0">
                <a:latin typeface="Calibri" charset="0"/>
                <a:ea typeface="ＭＳ Ｐゴシック" charset="0"/>
                <a:cs typeface="ＭＳ Ｐゴシック" charset="0"/>
              </a:rPr>
              <a:t>inc.</a:t>
            </a:r>
            <a:r>
              <a:rPr lang="en-US" dirty="0" smtClean="0">
                <a:latin typeface="Calibri" charset="0"/>
                <a:ea typeface="ＭＳ Ｐゴシック" charset="0"/>
                <a:cs typeface="ＭＳ Ｐゴシック" charset="0"/>
              </a:rPr>
              <a:t> customisable institutional versions</a:t>
            </a:r>
          </a:p>
          <a:p>
            <a:pPr eaLnBrk="1" hangingPunct="1">
              <a:buFontTx/>
              <a:buChar char="-"/>
            </a:pPr>
            <a:r>
              <a:rPr lang="en-US" dirty="0" smtClean="0">
                <a:latin typeface="Calibri" charset="0"/>
                <a:ea typeface="ＭＳ Ｐゴシック" charset="0"/>
                <a:cs typeface="ＭＳ Ｐゴシック" charset="0"/>
              </a:rPr>
              <a:t>New features</a:t>
            </a:r>
          </a:p>
          <a:p>
            <a:pPr lvl="1" eaLnBrk="1" hangingPunct="1">
              <a:buFontTx/>
              <a:buChar char="-"/>
            </a:pPr>
            <a:r>
              <a:rPr lang="en-US" dirty="0" smtClean="0">
                <a:latin typeface="Calibri" charset="0"/>
                <a:ea typeface="ＭＳ Ｐゴシック" charset="0"/>
                <a:cs typeface="ＭＳ Ｐゴシック" charset="0"/>
              </a:rPr>
              <a:t>Overlaying multiple templates for ‘hybrid’ DMPs</a:t>
            </a:r>
          </a:p>
          <a:p>
            <a:pPr lvl="1" eaLnBrk="1" hangingPunct="1">
              <a:buFontTx/>
              <a:buChar char="-"/>
            </a:pPr>
            <a:r>
              <a:rPr lang="en-US" dirty="0" smtClean="0">
                <a:latin typeface="Calibri" charset="0"/>
                <a:ea typeface="ＭＳ Ｐゴシック" charset="0"/>
                <a:cs typeface="ＭＳ Ｐゴシック" charset="0"/>
              </a:rPr>
              <a:t>Multiple template phases (e.g. pre- / during / post-project)</a:t>
            </a:r>
          </a:p>
          <a:p>
            <a:pPr lvl="1" eaLnBrk="1" hangingPunct="1">
              <a:buFontTx/>
              <a:buChar char="-"/>
            </a:pPr>
            <a:r>
              <a:rPr lang="en-US" dirty="0" smtClean="0">
                <a:latin typeface="Calibri" charset="0"/>
                <a:ea typeface="ＭＳ Ｐゴシック" charset="0"/>
                <a:cs typeface="ＭＳ Ｐゴシック" charset="0"/>
              </a:rPr>
              <a:t>Granular read / write / share permissions</a:t>
            </a:r>
          </a:p>
          <a:p>
            <a:pPr lvl="1" eaLnBrk="1" hangingPunct="1">
              <a:buFontTx/>
              <a:buChar char="-"/>
            </a:pPr>
            <a:r>
              <a:rPr lang="en-US" dirty="0" smtClean="0">
                <a:latin typeface="Calibri" charset="0"/>
                <a:ea typeface="ＭＳ Ｐゴシック" charset="0"/>
                <a:cs typeface="ＭＳ Ｐゴシック" charset="0"/>
              </a:rPr>
              <a:t>Multilingual support / boilerplate text</a:t>
            </a:r>
          </a:p>
          <a:p>
            <a:pPr lvl="1" eaLnBrk="1" hangingPunct="1">
              <a:buFontTx/>
              <a:buChar char="-"/>
            </a:pPr>
            <a:r>
              <a:rPr lang="en-US" dirty="0">
                <a:latin typeface="Calibri" charset="0"/>
                <a:ea typeface="ＭＳ Ｐゴシック" charset="0"/>
                <a:cs typeface="ＭＳ Ｐゴシック" charset="0"/>
              </a:rPr>
              <a:t>API for systems </a:t>
            </a:r>
            <a:r>
              <a:rPr lang="en-US" dirty="0" smtClean="0">
                <a:latin typeface="Calibri" charset="0"/>
                <a:ea typeface="ＭＳ Ｐゴシック" charset="0"/>
                <a:cs typeface="ＭＳ Ｐゴシック" charset="0"/>
              </a:rPr>
              <a:t>interoperability</a:t>
            </a:r>
            <a:endParaRPr lang="en-US" dirty="0">
              <a:latin typeface="Calibri" charset="0"/>
              <a:ea typeface="ＭＳ Ｐゴシック" charset="0"/>
              <a:cs typeface="ＭＳ Ｐゴシック" charset="0"/>
            </a:endParaRPr>
          </a:p>
          <a:p>
            <a:pPr eaLnBrk="1" hangingPunct="1">
              <a:buFontTx/>
              <a:buChar char="-"/>
            </a:pPr>
            <a:r>
              <a:rPr lang="en-US" dirty="0" smtClean="0">
                <a:latin typeface="Calibri" charset="0"/>
                <a:ea typeface="ＭＳ Ｐゴシック" charset="0"/>
                <a:cs typeface="ＭＳ Ｐゴシック" charset="0"/>
              </a:rPr>
              <a:t>Endorsement </a:t>
            </a:r>
            <a:r>
              <a:rPr lang="en-US" dirty="0">
                <a:latin typeface="Calibri" charset="0"/>
                <a:ea typeface="ＭＳ Ｐゴシック" charset="0"/>
                <a:cs typeface="ＭＳ Ｐゴシック" charset="0"/>
              </a:rPr>
              <a:t>from </a:t>
            </a:r>
            <a:r>
              <a:rPr lang="en-US" dirty="0" smtClean="0">
                <a:latin typeface="Calibri" charset="0"/>
                <a:ea typeface="ＭＳ Ｐゴシック" charset="0"/>
                <a:cs typeface="ＭＳ Ｐゴシック" charset="0"/>
              </a:rPr>
              <a:t>funders</a:t>
            </a:r>
          </a:p>
        </p:txBody>
      </p:sp>
    </p:spTree>
    <p:extLst>
      <p:ext uri="{BB962C8B-B14F-4D97-AF65-F5344CB8AC3E}">
        <p14:creationId xmlns:p14="http://schemas.microsoft.com/office/powerpoint/2010/main" val="990917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Institutional workflows</a:t>
            </a:r>
            <a:endParaRPr lang="en-US" dirty="0">
              <a:latin typeface="Calibri" charset="0"/>
              <a:ea typeface="ＭＳ Ｐゴシック" charset="0"/>
              <a:cs typeface="ＭＳ Ｐゴシック" charset="0"/>
            </a:endParaRPr>
          </a:p>
        </p:txBody>
      </p:sp>
      <p:sp>
        <p:nvSpPr>
          <p:cNvPr id="4" name="Content Placeholder 2"/>
          <p:cNvSpPr>
            <a:spLocks noGrp="1"/>
          </p:cNvSpPr>
          <p:nvPr>
            <p:ph idx="1"/>
          </p:nvPr>
        </p:nvSpPr>
        <p:spPr>
          <a:xfrm>
            <a:off x="457201" y="1600200"/>
            <a:ext cx="6248400" cy="5041900"/>
          </a:xfrm>
        </p:spPr>
        <p:txBody>
          <a:bodyPr/>
          <a:lstStyle/>
          <a:p>
            <a:pPr marL="0" indent="0" eaLnBrk="1" hangingPunct="1">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charset="0"/>
                <a:ea typeface="ＭＳ Ｐゴシック" charset="0"/>
                <a:cs typeface="ＭＳ Ｐゴシック" charset="0"/>
              </a:rPr>
              <a:t>DMP Online </a:t>
            </a:r>
            <a:r>
              <a:rPr lang="en-GB" sz="2400" dirty="0" smtClean="0">
                <a:latin typeface="Arial" charset="0"/>
                <a:ea typeface="ＭＳ Ｐゴシック" charset="0"/>
                <a:cs typeface="ＭＳ Ｐゴシック" charset="0"/>
              </a:rPr>
              <a:t>can also be used in conjunction with other tools that support the data management/curation lifecycle, e.g.…</a:t>
            </a:r>
          </a:p>
          <a:p>
            <a:pPr marL="0" indent="0" eaLnBrk="1" hangingPunct="1">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a:latin typeface="Arial" charset="0"/>
              <a:ea typeface="ＭＳ Ｐゴシック" charset="0"/>
              <a:cs typeface="ＭＳ Ｐゴシック" charset="0"/>
            </a:endParaRPr>
          </a:p>
          <a:p>
            <a:pPr lvl="1" eaLnBrk="1" hangingPunct="1">
              <a:lnSpc>
                <a:spcPct val="90000"/>
              </a:lnSpc>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ＭＳ Ｐゴシック" charset="0"/>
                <a:cs typeface="ＭＳ Ｐゴシック" charset="0"/>
              </a:rPr>
              <a:t>DAF (Data Asset Framework)</a:t>
            </a:r>
          </a:p>
          <a:p>
            <a:pPr lvl="1" eaLnBrk="1" hangingPunct="1">
              <a:lnSpc>
                <a:spcPct val="90000"/>
              </a:lnSpc>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ＭＳ Ｐゴシック" charset="0"/>
                <a:cs typeface="ＭＳ Ｐゴシック" charset="0"/>
              </a:rPr>
              <a:t>DRAMBORA (Digital Repository Audit Method Based On Risk Assessment)</a:t>
            </a:r>
          </a:p>
          <a:p>
            <a:pPr lvl="1" eaLnBrk="1" hangingPunct="1">
              <a:lnSpc>
                <a:spcPct val="90000"/>
              </a:lnSpc>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ＭＳ Ｐゴシック" charset="0"/>
                <a:cs typeface="ＭＳ Ｐゴシック" charset="0"/>
              </a:rPr>
              <a:t>CARDIO (Collaborative Assessment of Research Data Infrastructure and Objectives)</a:t>
            </a:r>
          </a:p>
          <a:p>
            <a:pPr marL="0" indent="0" eaLnBrk="1" hangingPunct="1">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latin typeface="Arial" charset="0"/>
              <a:ea typeface="ＭＳ Ｐゴシック" charset="0"/>
              <a:cs typeface="ＭＳ Ｐゴシック" charset="0"/>
            </a:endParaRPr>
          </a:p>
          <a:p>
            <a:pPr marL="0" indent="0" eaLnBrk="1" hangingPunct="1">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0"/>
                <a:cs typeface="ＭＳ Ｐゴシック" charset="0"/>
              </a:rPr>
              <a:t>Also non-DCC tools:</a:t>
            </a:r>
          </a:p>
          <a:p>
            <a:pPr marL="0" indent="0" eaLnBrk="1" hangingPunct="1">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000" dirty="0" smtClean="0">
              <a:latin typeface="Arial" charset="0"/>
              <a:ea typeface="ＭＳ Ｐゴシック" charset="0"/>
              <a:cs typeface="ＭＳ Ｐゴシック" charset="0"/>
            </a:endParaRPr>
          </a:p>
          <a:p>
            <a:pPr lvl="1" eaLnBrk="1" hangingPunct="1">
              <a:lnSpc>
                <a:spcPct val="90000"/>
              </a:lnSpc>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ＭＳ Ｐゴシック" charset="0"/>
                <a:cs typeface="ＭＳ Ｐゴシック" charset="0"/>
              </a:rPr>
              <a:t>LIFE</a:t>
            </a:r>
          </a:p>
          <a:p>
            <a:pPr lvl="1" eaLnBrk="1" hangingPunct="1">
              <a:lnSpc>
                <a:spcPct val="90000"/>
              </a:lnSpc>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ＭＳ Ｐゴシック" charset="0"/>
                <a:cs typeface="ＭＳ Ｐゴシック" charset="0"/>
              </a:rPr>
              <a:t>Planets tools</a:t>
            </a:r>
          </a:p>
          <a:p>
            <a:pPr lvl="1" eaLnBrk="1" hangingPunct="1">
              <a:lnSpc>
                <a:spcPct val="90000"/>
              </a:lnSpc>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ＭＳ Ｐゴシック" charset="0"/>
                <a:cs typeface="ＭＳ Ｐゴシック" charset="0"/>
              </a:rPr>
              <a:t>CRIS systems</a:t>
            </a:r>
          </a:p>
          <a:p>
            <a:pPr lvl="1" eaLnBrk="1" hangingPunct="1">
              <a:lnSpc>
                <a:spcPct val="90000"/>
              </a:lnSpc>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ＭＳ Ｐゴシック" charset="0"/>
                <a:cs typeface="ＭＳ Ｐゴシック" charset="0"/>
              </a:rPr>
              <a:t>and more </a:t>
            </a:r>
            <a:endParaRPr lang="en-GB" sz="1600" dirty="0">
              <a:latin typeface="Arial" charset="0"/>
              <a:ea typeface="ＭＳ Ｐゴシック" charset="0"/>
              <a:cs typeface="ＭＳ Ｐゴシック" charset="0"/>
            </a:endParaRPr>
          </a:p>
          <a:p>
            <a:pPr marL="0" indent="0" eaLnBrk="1" hangingPunct="1">
              <a:buNone/>
            </a:pPr>
            <a:endParaRPr lang="en-US" dirty="0" smtClean="0">
              <a:latin typeface="Calibri" charset="0"/>
              <a:ea typeface="ＭＳ Ｐゴシック" charset="0"/>
              <a:cs typeface="ＭＳ Ｐゴシック" charset="0"/>
            </a:endParaRPr>
          </a:p>
          <a:p>
            <a:pPr marL="0" indent="0" eaLnBrk="1" hangingPunct="1">
              <a:buNone/>
            </a:pPr>
            <a:endParaRPr lang="en-US" dirty="0" smtClean="0">
              <a:latin typeface="Calibri" charset="0"/>
              <a:ea typeface="ＭＳ Ｐゴシック" charset="0"/>
              <a:cs typeface="ＭＳ Ｐゴシック" charset="0"/>
            </a:endParaRPr>
          </a:p>
        </p:txBody>
      </p:sp>
      <p:pic>
        <p:nvPicPr>
          <p:cNvPr id="5" name="Picture 4" descr="DAF logo colour.jpg"/>
          <p:cNvPicPr>
            <a:picLocks noChangeAspect="1"/>
          </p:cNvPicPr>
          <p:nvPr/>
        </p:nvPicPr>
        <p:blipFill>
          <a:blip r:embed="rId3" cstate="print"/>
          <a:srcRect/>
          <a:stretch>
            <a:fillRect/>
          </a:stretch>
        </p:blipFill>
        <p:spPr bwMode="auto">
          <a:xfrm>
            <a:off x="6934178" y="2705102"/>
            <a:ext cx="1651022" cy="723898"/>
          </a:xfrm>
          <a:prstGeom prst="rect">
            <a:avLst/>
          </a:prstGeom>
          <a:noFill/>
          <a:ln w="9525">
            <a:solidFill>
              <a:schemeClr val="accent5"/>
            </a:solidFill>
            <a:miter lim="800000"/>
            <a:headEnd/>
            <a:tailEnd/>
          </a:ln>
        </p:spPr>
      </p:pic>
      <p:pic>
        <p:nvPicPr>
          <p:cNvPr id="6" name="Picture 4" descr="http://idmp.hatii.arts.gla.ac.uk/images/d/d8/Cardio.png"/>
          <p:cNvPicPr>
            <a:picLocks noChangeAspect="1" noChangeArrowheads="1"/>
          </p:cNvPicPr>
          <p:nvPr/>
        </p:nvPicPr>
        <p:blipFill>
          <a:blip r:embed="rId4" cstate="print"/>
          <a:srcRect/>
          <a:stretch>
            <a:fillRect/>
          </a:stretch>
        </p:blipFill>
        <p:spPr bwMode="auto">
          <a:xfrm>
            <a:off x="6934178" y="3952841"/>
            <a:ext cx="1784365" cy="925259"/>
          </a:xfrm>
          <a:prstGeom prst="rect">
            <a:avLst/>
          </a:prstGeom>
          <a:noFill/>
          <a:ln w="9525">
            <a:solidFill>
              <a:schemeClr val="accent5"/>
            </a:solid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6934179" y="3549317"/>
            <a:ext cx="2147866" cy="283207"/>
          </a:xfrm>
          <a:prstGeom prst="rect">
            <a:avLst/>
          </a:prstGeom>
          <a:noFill/>
          <a:ln w="9525">
            <a:solidFill>
              <a:schemeClr val="accent5"/>
            </a:solidFill>
            <a:miter lim="800000"/>
            <a:headEnd/>
            <a:tailEnd/>
          </a:ln>
        </p:spPr>
      </p:pic>
      <p:pic>
        <p:nvPicPr>
          <p:cNvPr id="3" name="Picture 2"/>
          <p:cNvPicPr>
            <a:picLocks noChangeAspect="1"/>
          </p:cNvPicPr>
          <p:nvPr/>
        </p:nvPicPr>
        <p:blipFill>
          <a:blip r:embed="rId6"/>
          <a:stretch>
            <a:fillRect/>
          </a:stretch>
        </p:blipFill>
        <p:spPr>
          <a:xfrm>
            <a:off x="6934179" y="6019800"/>
            <a:ext cx="1806205" cy="776862"/>
          </a:xfrm>
          <a:prstGeom prst="rect">
            <a:avLst/>
          </a:prstGeom>
          <a:noFill/>
          <a:ln w="9525">
            <a:solidFill>
              <a:schemeClr val="accent5"/>
            </a:solidFill>
            <a:miter lim="800000"/>
            <a:headEnd/>
            <a:tailEnd/>
          </a:ln>
        </p:spPr>
      </p:pic>
      <p:pic>
        <p:nvPicPr>
          <p:cNvPr id="8" name="Picture 7" descr="life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4179" y="4998417"/>
            <a:ext cx="1092200" cy="901065"/>
          </a:xfrm>
          <a:prstGeom prst="rect">
            <a:avLst/>
          </a:prstGeom>
          <a:noFill/>
          <a:ln w="9525">
            <a:solidFill>
              <a:schemeClr val="accent5"/>
            </a:solidFill>
            <a:miter lim="800000"/>
            <a:headEnd/>
            <a:tailEnd/>
          </a:ln>
        </p:spPr>
      </p:pic>
    </p:spTree>
    <p:extLst>
      <p:ext uri="{BB962C8B-B14F-4D97-AF65-F5344CB8AC3E}">
        <p14:creationId xmlns:p14="http://schemas.microsoft.com/office/powerpoint/2010/main" val="9228402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800px-Hercules_slaying_the_Hydr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7613" y="889000"/>
            <a:ext cx="7850187" cy="5416550"/>
          </a:xfrm>
        </p:spPr>
      </p:pic>
      <p:sp>
        <p:nvSpPr>
          <p:cNvPr id="26627" name="TextBox 4"/>
          <p:cNvSpPr txBox="1">
            <a:spLocks noChangeArrowheads="1"/>
          </p:cNvSpPr>
          <p:nvPr/>
        </p:nvSpPr>
        <p:spPr bwMode="auto">
          <a:xfrm>
            <a:off x="465138" y="311150"/>
            <a:ext cx="122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prstClr val="black"/>
                </a:solidFill>
                <a:latin typeface="Calibri" charset="0"/>
              </a:rPr>
              <a:t>Researcher</a:t>
            </a:r>
          </a:p>
        </p:txBody>
      </p:sp>
      <p:sp>
        <p:nvSpPr>
          <p:cNvPr id="26628" name="TextBox 5"/>
          <p:cNvSpPr txBox="1">
            <a:spLocks noChangeArrowheads="1"/>
          </p:cNvSpPr>
          <p:nvPr/>
        </p:nvSpPr>
        <p:spPr bwMode="auto">
          <a:xfrm>
            <a:off x="3116263" y="-46038"/>
            <a:ext cx="156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prstClr val="black"/>
                </a:solidFill>
                <a:latin typeface="Calibri" charset="0"/>
              </a:rPr>
              <a:t>Research Support Office</a:t>
            </a:r>
          </a:p>
        </p:txBody>
      </p:sp>
      <p:sp>
        <p:nvSpPr>
          <p:cNvPr id="26629" name="TextBox 6"/>
          <p:cNvSpPr txBox="1">
            <a:spLocks noChangeArrowheads="1"/>
          </p:cNvSpPr>
          <p:nvPr/>
        </p:nvSpPr>
        <p:spPr bwMode="auto">
          <a:xfrm>
            <a:off x="6429375" y="179388"/>
            <a:ext cx="251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prstClr val="black"/>
                </a:solidFill>
                <a:latin typeface="Calibri" charset="0"/>
              </a:rPr>
              <a:t>Data Library / Repository</a:t>
            </a:r>
          </a:p>
        </p:txBody>
      </p:sp>
      <p:sp>
        <p:nvSpPr>
          <p:cNvPr id="26630" name="TextBox 7"/>
          <p:cNvSpPr txBox="1">
            <a:spLocks noChangeArrowheads="1"/>
          </p:cNvSpPr>
          <p:nvPr/>
        </p:nvSpPr>
        <p:spPr bwMode="auto">
          <a:xfrm>
            <a:off x="1101725" y="6207125"/>
            <a:ext cx="1325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prstClr val="black"/>
                </a:solidFill>
                <a:latin typeface="Calibri" charset="0"/>
              </a:rPr>
              <a:t>Computing Support</a:t>
            </a:r>
          </a:p>
        </p:txBody>
      </p:sp>
      <p:sp>
        <p:nvSpPr>
          <p:cNvPr id="26631" name="TextBox 8"/>
          <p:cNvSpPr txBox="1">
            <a:spLocks noChangeArrowheads="1"/>
          </p:cNvSpPr>
          <p:nvPr/>
        </p:nvSpPr>
        <p:spPr bwMode="auto">
          <a:xfrm>
            <a:off x="3621088" y="6234113"/>
            <a:ext cx="1693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prstClr val="black"/>
                </a:solidFill>
                <a:latin typeface="Calibri" charset="0"/>
              </a:rPr>
              <a:t>Faculty Ethics Committee</a:t>
            </a:r>
          </a:p>
        </p:txBody>
      </p:sp>
      <p:sp>
        <p:nvSpPr>
          <p:cNvPr id="26632" name="TextBox 9"/>
          <p:cNvSpPr txBox="1">
            <a:spLocks noChangeArrowheads="1"/>
          </p:cNvSpPr>
          <p:nvPr/>
        </p:nvSpPr>
        <p:spPr bwMode="auto">
          <a:xfrm>
            <a:off x="6575425" y="6378575"/>
            <a:ext cx="641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prstClr val="black"/>
                </a:solidFill>
                <a:latin typeface="Calibri" charset="0"/>
              </a:rPr>
              <a:t>Etc...</a:t>
            </a:r>
          </a:p>
        </p:txBody>
      </p:sp>
      <p:sp>
        <p:nvSpPr>
          <p:cNvPr id="14" name="Right Arrow 13"/>
          <p:cNvSpPr>
            <a:spLocks noChangeAspect="1"/>
          </p:cNvSpPr>
          <p:nvPr/>
        </p:nvSpPr>
        <p:spPr>
          <a:xfrm rot="2424395">
            <a:off x="1095375" y="1914525"/>
            <a:ext cx="3840163" cy="76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5" name="Right Arrow 14"/>
          <p:cNvSpPr/>
          <p:nvPr/>
        </p:nvSpPr>
        <p:spPr>
          <a:xfrm rot="3605708" flipV="1">
            <a:off x="3475831" y="1520032"/>
            <a:ext cx="2141537" cy="444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6" name="Right Arrow 15"/>
          <p:cNvSpPr/>
          <p:nvPr/>
        </p:nvSpPr>
        <p:spPr>
          <a:xfrm rot="6819468" flipV="1">
            <a:off x="5696744" y="1801019"/>
            <a:ext cx="2495550" cy="1063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7" name="Right Arrow 16"/>
          <p:cNvSpPr/>
          <p:nvPr/>
        </p:nvSpPr>
        <p:spPr>
          <a:xfrm rot="19628187">
            <a:off x="2009775" y="5618163"/>
            <a:ext cx="2336800" cy="50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8" name="Right Arrow 17"/>
          <p:cNvSpPr/>
          <p:nvPr/>
        </p:nvSpPr>
        <p:spPr>
          <a:xfrm rot="18363569">
            <a:off x="4519613" y="6064250"/>
            <a:ext cx="468312" cy="1793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9" name="Right Arrow 18"/>
          <p:cNvSpPr/>
          <p:nvPr/>
        </p:nvSpPr>
        <p:spPr>
          <a:xfrm rot="12993912">
            <a:off x="5967413" y="6296025"/>
            <a:ext cx="677862" cy="46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0" name="TextBox 10"/>
          <p:cNvSpPr txBox="1">
            <a:spLocks noChangeArrowheads="1"/>
          </p:cNvSpPr>
          <p:nvPr/>
        </p:nvSpPr>
        <p:spPr bwMode="auto">
          <a:xfrm>
            <a:off x="-47625" y="2667000"/>
            <a:ext cx="1633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dirty="0" smtClean="0">
                <a:solidFill>
                  <a:prstClr val="black"/>
                </a:solidFill>
                <a:latin typeface="Calibri" charset="0"/>
              </a:rPr>
              <a:t>DATA</a:t>
            </a:r>
          </a:p>
          <a:p>
            <a:pPr eaLnBrk="1" fontAlgn="base" hangingPunct="1">
              <a:spcBef>
                <a:spcPct val="0"/>
              </a:spcBef>
              <a:spcAft>
                <a:spcPct val="0"/>
              </a:spcAft>
            </a:pPr>
            <a:r>
              <a:rPr lang="en-US" sz="1800" dirty="0" smtClean="0">
                <a:solidFill>
                  <a:prstClr val="black"/>
                </a:solidFill>
                <a:latin typeface="Calibri" charset="0"/>
              </a:rPr>
              <a:t>MANAGEMENT</a:t>
            </a:r>
          </a:p>
          <a:p>
            <a:pPr eaLnBrk="1" fontAlgn="base" hangingPunct="1">
              <a:spcBef>
                <a:spcPct val="0"/>
              </a:spcBef>
              <a:spcAft>
                <a:spcPct val="0"/>
              </a:spcAft>
            </a:pPr>
            <a:r>
              <a:rPr lang="en-US" sz="1800" dirty="0" smtClean="0">
                <a:solidFill>
                  <a:prstClr val="black"/>
                </a:solidFill>
                <a:latin typeface="Calibri" charset="0"/>
              </a:rPr>
              <a:t>…PLAN?</a:t>
            </a:r>
          </a:p>
        </p:txBody>
      </p:sp>
      <p:sp>
        <p:nvSpPr>
          <p:cNvPr id="21" name="TextBox 11"/>
          <p:cNvSpPr txBox="1">
            <a:spLocks noChangeArrowheads="1"/>
          </p:cNvSpPr>
          <p:nvPr/>
        </p:nvSpPr>
        <p:spPr bwMode="auto">
          <a:xfrm>
            <a:off x="4313238" y="4124325"/>
            <a:ext cx="15382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dirty="0" smtClean="0">
                <a:solidFill>
                  <a:srgbClr val="FFFF00"/>
                </a:solidFill>
                <a:latin typeface="Calibri" charset="0"/>
              </a:rPr>
              <a:t>UNRULY</a:t>
            </a:r>
          </a:p>
          <a:p>
            <a:pPr algn="ctr" eaLnBrk="1" fontAlgn="base" hangingPunct="1">
              <a:spcBef>
                <a:spcPct val="0"/>
              </a:spcBef>
              <a:spcAft>
                <a:spcPct val="0"/>
              </a:spcAft>
            </a:pPr>
            <a:r>
              <a:rPr lang="en-US" sz="3200" dirty="0" smtClean="0">
                <a:solidFill>
                  <a:srgbClr val="FFFF00"/>
                </a:solidFill>
                <a:latin typeface="Calibri" charset="0"/>
              </a:rPr>
              <a:t>DATA</a:t>
            </a:r>
          </a:p>
        </p:txBody>
      </p:sp>
      <p:sp>
        <p:nvSpPr>
          <p:cNvPr id="22" name="Right Arrow 21"/>
          <p:cNvSpPr/>
          <p:nvPr/>
        </p:nvSpPr>
        <p:spPr>
          <a:xfrm rot="19891545">
            <a:off x="828675" y="2681288"/>
            <a:ext cx="882650" cy="1492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186993561"/>
      </p:ext>
    </p:extLst>
  </p:cSld>
  <p:clrMapOvr>
    <a:masterClrMapping/>
  </p:clrMapOvr>
  <p:transition xmlns:p14="http://schemas.microsoft.com/office/powerpoint/2010/main" advTm="20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childTnLst>
                                </p:cTn>
                              </p:par>
                            </p:childTnLst>
                          </p:cTn>
                        </p:par>
                        <p:par>
                          <p:cTn id="8" fill="hold" nodeType="afterGroup">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nodeType="afterGroup">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26628"/>
                                        </p:tgtEl>
                                        <p:attrNameLst>
                                          <p:attrName>style.visibility</p:attrName>
                                        </p:attrNameLst>
                                      </p:cBhvr>
                                      <p:to>
                                        <p:strVal val="visible"/>
                                      </p:to>
                                    </p:set>
                                    <p:animEffect transition="in" filter="fade">
                                      <p:cBhvr>
                                        <p:cTn id="15" dur="1000"/>
                                        <p:tgtEl>
                                          <p:spTgt spid="26628"/>
                                        </p:tgtEl>
                                      </p:cBhvr>
                                    </p:animEffect>
                                  </p:childTnLst>
                                </p:cTn>
                              </p:par>
                            </p:childTnLst>
                          </p:cTn>
                        </p:par>
                        <p:par>
                          <p:cTn id="16" fill="hold" nodeType="afterGroup">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nodeType="afterGroup">
                            <p:stCondLst>
                              <p:cond delay="7500"/>
                            </p:stCondLst>
                            <p:childTnLst>
                              <p:par>
                                <p:cTn id="21" presetID="10" presetClass="entr" presetSubtype="0" fill="hold" grpId="0" nodeType="afterEffect">
                                  <p:stCondLst>
                                    <p:cond delay="1000"/>
                                  </p:stCondLst>
                                  <p:childTnLst>
                                    <p:set>
                                      <p:cBhvr>
                                        <p:cTn id="22" dur="1" fill="hold">
                                          <p:stCondLst>
                                            <p:cond delay="0"/>
                                          </p:stCondLst>
                                        </p:cTn>
                                        <p:tgtEl>
                                          <p:spTgt spid="26629"/>
                                        </p:tgtEl>
                                        <p:attrNameLst>
                                          <p:attrName>style.visibility</p:attrName>
                                        </p:attrNameLst>
                                      </p:cBhvr>
                                      <p:to>
                                        <p:strVal val="visible"/>
                                      </p:to>
                                    </p:set>
                                    <p:animEffect transition="in" filter="fade">
                                      <p:cBhvr>
                                        <p:cTn id="23" dur="1000"/>
                                        <p:tgtEl>
                                          <p:spTgt spid="26629"/>
                                        </p:tgtEl>
                                      </p:cBhvr>
                                    </p:animEffect>
                                  </p:childTnLst>
                                </p:cTn>
                              </p:par>
                            </p:childTnLst>
                          </p:cTn>
                        </p:par>
                        <p:par>
                          <p:cTn id="24" fill="hold" nodeType="afterGroup">
                            <p:stCondLst>
                              <p:cond delay="9500"/>
                            </p:stCondLst>
                            <p:childTnLst>
                              <p:par>
                                <p:cTn id="25" presetID="10" presetClass="entr" presetSubtype="0"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nodeType="afterGroup">
                            <p:stCondLst>
                              <p:cond delay="11500"/>
                            </p:stCondLst>
                            <p:childTnLst>
                              <p:par>
                                <p:cTn id="29" presetID="10" presetClass="entr" presetSubtype="0" fill="hold" grpId="0" nodeType="afterEffect">
                                  <p:stCondLst>
                                    <p:cond delay="1000"/>
                                  </p:stCondLst>
                                  <p:childTnLst>
                                    <p:set>
                                      <p:cBhvr>
                                        <p:cTn id="30" dur="1" fill="hold">
                                          <p:stCondLst>
                                            <p:cond delay="0"/>
                                          </p:stCondLst>
                                        </p:cTn>
                                        <p:tgtEl>
                                          <p:spTgt spid="26630"/>
                                        </p:tgtEl>
                                        <p:attrNameLst>
                                          <p:attrName>style.visibility</p:attrName>
                                        </p:attrNameLst>
                                      </p:cBhvr>
                                      <p:to>
                                        <p:strVal val="visible"/>
                                      </p:to>
                                    </p:set>
                                    <p:animEffect transition="in" filter="fade">
                                      <p:cBhvr>
                                        <p:cTn id="31" dur="1000"/>
                                        <p:tgtEl>
                                          <p:spTgt spid="26630"/>
                                        </p:tgtEl>
                                      </p:cBhvr>
                                    </p:animEffect>
                                  </p:childTnLst>
                                </p:cTn>
                              </p:par>
                            </p:childTnLst>
                          </p:cTn>
                        </p:par>
                        <p:par>
                          <p:cTn id="32" fill="hold" nodeType="afterGroup">
                            <p:stCondLst>
                              <p:cond delay="13500"/>
                            </p:stCondLst>
                            <p:childTnLst>
                              <p:par>
                                <p:cTn id="33" presetID="10" presetClass="entr" presetSubtype="0" fill="hold" grpId="0"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childTnLst>
                          </p:cTn>
                        </p:par>
                        <p:par>
                          <p:cTn id="36" fill="hold" nodeType="afterGroup">
                            <p:stCondLst>
                              <p:cond delay="15500"/>
                            </p:stCondLst>
                            <p:childTnLst>
                              <p:par>
                                <p:cTn id="37" presetID="10" presetClass="entr" presetSubtype="0" fill="hold" grpId="0" nodeType="afterEffect">
                                  <p:stCondLst>
                                    <p:cond delay="1000"/>
                                  </p:stCondLst>
                                  <p:childTnLst>
                                    <p:set>
                                      <p:cBhvr>
                                        <p:cTn id="38" dur="1" fill="hold">
                                          <p:stCondLst>
                                            <p:cond delay="0"/>
                                          </p:stCondLst>
                                        </p:cTn>
                                        <p:tgtEl>
                                          <p:spTgt spid="26631"/>
                                        </p:tgtEl>
                                        <p:attrNameLst>
                                          <p:attrName>style.visibility</p:attrName>
                                        </p:attrNameLst>
                                      </p:cBhvr>
                                      <p:to>
                                        <p:strVal val="visible"/>
                                      </p:to>
                                    </p:set>
                                    <p:animEffect transition="in" filter="fade">
                                      <p:cBhvr>
                                        <p:cTn id="39" dur="1000"/>
                                        <p:tgtEl>
                                          <p:spTgt spid="26631"/>
                                        </p:tgtEl>
                                      </p:cBhvr>
                                    </p:animEffect>
                                  </p:childTnLst>
                                </p:cTn>
                              </p:par>
                            </p:childTnLst>
                          </p:cTn>
                        </p:par>
                        <p:par>
                          <p:cTn id="40" fill="hold" nodeType="afterGroup">
                            <p:stCondLst>
                              <p:cond delay="17500"/>
                            </p:stCondLst>
                            <p:childTnLst>
                              <p:par>
                                <p:cTn id="41" presetID="10" presetClass="entr" presetSubtype="0" fill="hold" grpId="0" nodeType="after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childTnLst>
                          </p:cTn>
                        </p:par>
                        <p:par>
                          <p:cTn id="44" fill="hold" nodeType="afterGroup">
                            <p:stCondLst>
                              <p:cond delay="19500"/>
                            </p:stCondLst>
                            <p:childTnLst>
                              <p:par>
                                <p:cTn id="45" presetID="10" presetClass="entr" presetSubtype="0" fill="hold" grpId="0" nodeType="afterEffect">
                                  <p:stCondLst>
                                    <p:cond delay="1000"/>
                                  </p:stCondLst>
                                  <p:childTnLst>
                                    <p:set>
                                      <p:cBhvr>
                                        <p:cTn id="46" dur="1" fill="hold">
                                          <p:stCondLst>
                                            <p:cond delay="0"/>
                                          </p:stCondLst>
                                        </p:cTn>
                                        <p:tgtEl>
                                          <p:spTgt spid="26632"/>
                                        </p:tgtEl>
                                        <p:attrNameLst>
                                          <p:attrName>style.visibility</p:attrName>
                                        </p:attrNameLst>
                                      </p:cBhvr>
                                      <p:to>
                                        <p:strVal val="visible"/>
                                      </p:to>
                                    </p:set>
                                    <p:animEffect transition="in" filter="fade">
                                      <p:cBhvr>
                                        <p:cTn id="47" dur="1000"/>
                                        <p:tgtEl>
                                          <p:spTgt spid="26632"/>
                                        </p:tgtEl>
                                      </p:cBhvr>
                                    </p:animEffect>
                                  </p:childTnLst>
                                </p:cTn>
                              </p:par>
                            </p:childTnLst>
                          </p:cTn>
                        </p:par>
                        <p:par>
                          <p:cTn id="48" fill="hold" nodeType="afterGroup">
                            <p:stCondLst>
                              <p:cond delay="21500"/>
                            </p:stCondLst>
                            <p:childTnLst>
                              <p:par>
                                <p:cTn id="49" presetID="10" presetClass="entr" presetSubtype="0" fill="hold" grpId="0" nodeType="afterEffect">
                                  <p:stCondLst>
                                    <p:cond delay="1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par>
                          <p:cTn id="52" fill="hold">
                            <p:stCondLst>
                              <p:cond delay="23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3000"/>
                                        <p:tgtEl>
                                          <p:spTgt spid="21"/>
                                        </p:tgtEl>
                                      </p:cBhvr>
                                    </p:animEffect>
                                  </p:childTnLst>
                                </p:cTn>
                              </p:par>
                            </p:childTnLst>
                          </p:cTn>
                        </p:par>
                        <p:par>
                          <p:cTn id="56" fill="hold">
                            <p:stCondLst>
                              <p:cond delay="26500"/>
                            </p:stCondLst>
                            <p:childTnLst>
                              <p:par>
                                <p:cTn id="57" presetID="10" presetClass="entr" presetSubtype="0" fill="hold" grpId="0" nodeType="afterEffect">
                                  <p:stCondLst>
                                    <p:cond delay="60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000"/>
                                        <p:tgtEl>
                                          <p:spTgt spid="22"/>
                                        </p:tgtEl>
                                      </p:cBhvr>
                                    </p:animEffect>
                                  </p:childTnLst>
                                </p:cTn>
                              </p:par>
                            </p:childTnLst>
                          </p:cTn>
                        </p:par>
                        <p:par>
                          <p:cTn id="60" fill="hold">
                            <p:stCondLst>
                              <p:cond delay="34500"/>
                            </p:stCondLst>
                            <p:childTnLst>
                              <p:par>
                                <p:cTn id="61" presetID="10" presetClass="entr" presetSubtype="0" fill="hold" grpId="0" nodeType="afterEffect">
                                  <p:stCondLst>
                                    <p:cond delay="10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0" grpId="0"/>
      <p:bldP spid="26631" grpId="0"/>
      <p:bldP spid="26632" grpId="0"/>
      <p:bldP spid="14" grpId="0" animBg="1"/>
      <p:bldP spid="15" grpId="0" animBg="1"/>
      <p:bldP spid="16" grpId="0" animBg="1"/>
      <p:bldP spid="17" grpId="0" animBg="1"/>
      <p:bldP spid="18" grpId="0" animBg="1"/>
      <p:bldP spid="19" grpId="0" animBg="1"/>
      <p:bldP spid="20" grpId="0"/>
      <p:bldP spid="21"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D239674FA6F8C4BBC0DC060AE169262" ma:contentTypeVersion="0" ma:contentTypeDescription="Create a new document." ma:contentTypeScope="" ma:versionID="aa9b70c949e9230c487ed618a282770d">
  <xsd:schema xmlns:xsd="http://www.w3.org/2001/XMLSchema" xmlns:xs="http://www.w3.org/2001/XMLSchema" xmlns:p="http://schemas.microsoft.com/office/2006/metadata/properties" xmlns:ns2="d536e841-cd56-4005-911d-b94ea658e6f1" targetNamespace="http://schemas.microsoft.com/office/2006/metadata/properties" ma:root="true" ma:fieldsID="b9c4e901f06130af6196a717d72193d8" ns2:_="">
    <xsd:import namespace="d536e841-cd56-4005-911d-b94ea658e6f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6e841-cd56-4005-911d-b94ea658e6f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536e841-cd56-4005-911d-b94ea658e6f1">XXPDCT5YA6HM-18-202</_dlc_DocId>
    <_dlc_DocIdUrl xmlns="d536e841-cd56-4005-911d-b94ea658e6f1">
      <Url>https://dcc3.sharepoint.com/_layouts/DocIdRedir.aspx?ID=XXPDCT5YA6HM-18-202</Url>
      <Description>XXPDCT5YA6HM-18-202</Description>
    </_dlc_DocIdUrl>
  </documentManagement>
</p:properties>
</file>

<file path=customXml/itemProps1.xml><?xml version="1.0" encoding="utf-8"?>
<ds:datastoreItem xmlns:ds="http://schemas.openxmlformats.org/officeDocument/2006/customXml" ds:itemID="{40CD375E-BD7A-4127-A2AC-505D0C92B73D}">
  <ds:schemaRefs>
    <ds:schemaRef ds:uri="http://schemas.microsoft.com/sharepoint/v3/contenttype/forms"/>
  </ds:schemaRefs>
</ds:datastoreItem>
</file>

<file path=customXml/itemProps2.xml><?xml version="1.0" encoding="utf-8"?>
<ds:datastoreItem xmlns:ds="http://schemas.openxmlformats.org/officeDocument/2006/customXml" ds:itemID="{2DF003D6-DE11-4D96-8790-A6BD004F0E28}">
  <ds:schemaRefs>
    <ds:schemaRef ds:uri="http://schemas.microsoft.com/sharepoint/events"/>
  </ds:schemaRefs>
</ds:datastoreItem>
</file>

<file path=customXml/itemProps3.xml><?xml version="1.0" encoding="utf-8"?>
<ds:datastoreItem xmlns:ds="http://schemas.openxmlformats.org/officeDocument/2006/customXml" ds:itemID="{5B01752A-E67E-4C91-BAE8-C6503DA5B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6e841-cd56-4005-911d-b94ea658e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C3CC49C-FB43-4C00-8749-5A06C65DC140}">
  <ds:schemaRefs>
    <ds:schemaRef ds:uri="http://schemas.microsoft.com/office/2006/metadata/properties"/>
    <ds:schemaRef ds:uri="http://schemas.microsoft.com/office/infopath/2007/PartnerControls"/>
    <ds:schemaRef ds:uri="d536e841-cd56-4005-911d-b94ea658e6f1"/>
  </ds:schemaRefs>
</ds:datastoreItem>
</file>

<file path=docProps/app.xml><?xml version="1.0" encoding="utf-8"?>
<Properties xmlns="http://schemas.openxmlformats.org/officeDocument/2006/extended-properties" xmlns:vt="http://schemas.openxmlformats.org/officeDocument/2006/docPropsVTypes">
  <TotalTime>2390</TotalTime>
  <Words>1447</Words>
  <Application>Microsoft Macintosh PowerPoint</Application>
  <PresentationFormat>On-screen Show (4:3)</PresentationFormat>
  <Paragraphs>144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Data management planning  at the DCC</vt:lpstr>
      <vt:lpstr>What is a DMP?</vt:lpstr>
      <vt:lpstr>A Generic and Comprehensive Checklist</vt:lpstr>
      <vt:lpstr>Printed DMP resources</vt:lpstr>
      <vt:lpstr>PowerPoint Presentation</vt:lpstr>
      <vt:lpstr>What does                  do?</vt:lpstr>
      <vt:lpstr>New features in v3.0 (May 2012)</vt:lpstr>
      <vt:lpstr>Institutional workflows</vt:lpstr>
      <vt:lpstr>PowerPoint Presentation</vt:lpstr>
      <vt:lpstr>DMP Collaborations</vt:lpstr>
      <vt:lpstr>DMP International</vt:lpstr>
      <vt:lpstr>Grazie!</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with Less: Collaborative Trends in Research Data Management</dc:title>
  <dc:creator>Martin Donnelly</dc:creator>
  <cp:lastModifiedBy>Martin Donnelly</cp:lastModifiedBy>
  <cp:revision>222</cp:revision>
  <cp:lastPrinted>2012-10-25T09:54:13Z</cp:lastPrinted>
  <dcterms:created xsi:type="dcterms:W3CDTF">2011-08-31T10:32:52Z</dcterms:created>
  <dcterms:modified xsi:type="dcterms:W3CDTF">2012-11-06T11:45:03Z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0x010100ED239674FA6F8C4BBC0DC060AE169262</vt:lpwstr>
  </property>
  <property fmtid="{D5CDD505-2E9C-101B-9397-08002B2CF9AE}" pid="3" name="_dlc_DocIdItemGuid">
    <vt:lpwstr>4e0dd545-4640-4104-ae5a-b26cfdb704a2</vt:lpwstr>
  </property>
</Properties>
</file>