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5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41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36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91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36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3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5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95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1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06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06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9DE77-6793-4B68-BE9E-5E2FD32F975D}" type="datetimeFigureOut">
              <a:rPr lang="en-GB" smtClean="0"/>
              <a:t>06/11/2012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FEF4C-6D2A-4768-8B48-37A7CF525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2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iancepermanentaccess.org/index.php/current-projects/aparsen" TargetMode="External"/><Relationship Id="rId2" Type="http://schemas.openxmlformats.org/officeDocument/2006/relationships/hyperlink" Target="http://www.aparsen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-74613"/>
            <a:ext cx="7543800" cy="1295401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5" name="Explosion 1 4"/>
          <p:cNvSpPr/>
          <p:nvPr/>
        </p:nvSpPr>
        <p:spPr>
          <a:xfrm>
            <a:off x="3214678" y="2071678"/>
            <a:ext cx="2500330" cy="1643074"/>
          </a:xfrm>
          <a:prstGeom prst="irregularSeal1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 extrusionH="76200">
            <a:bevelT prst="relaxedInset"/>
            <a:extrusionClr>
              <a:schemeClr val="accent6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/>
              <a:t>Digital Preservation activities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14313" y="3286125"/>
            <a:ext cx="3246437" cy="1357313"/>
            <a:chOff x="214282" y="3286124"/>
            <a:chExt cx="3247178" cy="1357322"/>
          </a:xfrm>
        </p:grpSpPr>
        <p:sp>
          <p:nvSpPr>
            <p:cNvPr id="10" name="Cube 9"/>
            <p:cNvSpPr/>
            <p:nvPr/>
          </p:nvSpPr>
          <p:spPr>
            <a:xfrm>
              <a:off x="214282" y="3286124"/>
              <a:ext cx="2500883" cy="1357322"/>
            </a:xfrm>
            <a:prstGeom prst="cub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bg1"/>
                  </a:solidFill>
                </a:rPr>
                <a:t>Infrastructure</a:t>
              </a:r>
            </a:p>
          </p:txBody>
        </p:sp>
        <p:sp>
          <p:nvSpPr>
            <p:cNvPr id="14" name="Striped Right Arrow 13"/>
            <p:cNvSpPr/>
            <p:nvPr/>
          </p:nvSpPr>
          <p:spPr>
            <a:xfrm rot="19247148">
              <a:off x="2746922" y="3471863"/>
              <a:ext cx="714538" cy="357189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643563" y="1714500"/>
            <a:ext cx="2143125" cy="2571750"/>
            <a:chOff x="5643570" y="1714488"/>
            <a:chExt cx="2143141" cy="2571768"/>
          </a:xfrm>
        </p:grpSpPr>
        <p:sp>
          <p:nvSpPr>
            <p:cNvPr id="11" name="Can 10"/>
            <p:cNvSpPr/>
            <p:nvPr/>
          </p:nvSpPr>
          <p:spPr>
            <a:xfrm>
              <a:off x="6429388" y="1714488"/>
              <a:ext cx="1357323" cy="2571768"/>
            </a:xfrm>
            <a:prstGeom prst="can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/>
                <a:t>Information about users and practices</a:t>
              </a:r>
            </a:p>
          </p:txBody>
        </p:sp>
        <p:sp>
          <p:nvSpPr>
            <p:cNvPr id="15" name="Striped Right Arrow 14"/>
            <p:cNvSpPr/>
            <p:nvPr/>
          </p:nvSpPr>
          <p:spPr>
            <a:xfrm rot="10405143">
              <a:off x="5643570" y="2071679"/>
              <a:ext cx="714380" cy="357189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571750" y="3857625"/>
            <a:ext cx="4000500" cy="2714625"/>
            <a:chOff x="2571736" y="3857628"/>
            <a:chExt cx="4000528" cy="2714644"/>
          </a:xfrm>
        </p:grpSpPr>
        <p:sp>
          <p:nvSpPr>
            <p:cNvPr id="6" name="Rounded Rectangle 5"/>
            <p:cNvSpPr/>
            <p:nvPr/>
          </p:nvSpPr>
          <p:spPr>
            <a:xfrm>
              <a:off x="2571736" y="6143644"/>
              <a:ext cx="4000528" cy="428628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 extrusionH="76200">
              <a:bevelT prst="convex"/>
              <a:extrusionClr>
                <a:srgbClr val="0070C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tx1"/>
                  </a:solidFill>
                </a:rPr>
                <a:t>ISO standard: OAIS</a:t>
              </a:r>
            </a:p>
          </p:txBody>
        </p:sp>
        <p:sp>
          <p:nvSpPr>
            <p:cNvPr id="16" name="Striped Right Arrow 15"/>
            <p:cNvSpPr/>
            <p:nvPr/>
          </p:nvSpPr>
          <p:spPr>
            <a:xfrm rot="16200000">
              <a:off x="3857620" y="4786323"/>
              <a:ext cx="2214579" cy="357189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2571750" y="4000500"/>
            <a:ext cx="4000500" cy="1928813"/>
            <a:chOff x="2571736" y="4000504"/>
            <a:chExt cx="4000528" cy="1928826"/>
          </a:xfrm>
        </p:grpSpPr>
        <p:sp>
          <p:nvSpPr>
            <p:cNvPr id="17" name="Striped Right Arrow 16"/>
            <p:cNvSpPr/>
            <p:nvPr/>
          </p:nvSpPr>
          <p:spPr>
            <a:xfrm rot="16200000">
              <a:off x="2964646" y="4536289"/>
              <a:ext cx="1428760" cy="357189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571736" y="5500702"/>
              <a:ext cx="4000528" cy="428628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 extrusionH="76200">
              <a:bevelT prst="convex"/>
              <a:extrusionClr>
                <a:srgbClr val="0070C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tx1"/>
                  </a:solidFill>
                </a:rPr>
                <a:t>ISO standard: OAIS update </a:t>
              </a:r>
            </a:p>
          </p:txBody>
        </p:sp>
      </p:grpSp>
      <p:grpSp>
        <p:nvGrpSpPr>
          <p:cNvPr id="21" name="Group 25"/>
          <p:cNvGrpSpPr>
            <a:grpSpLocks/>
          </p:cNvGrpSpPr>
          <p:nvPr/>
        </p:nvGrpSpPr>
        <p:grpSpPr bwMode="auto">
          <a:xfrm>
            <a:off x="2571750" y="4000500"/>
            <a:ext cx="4000500" cy="1285875"/>
            <a:chOff x="2571736" y="4000504"/>
            <a:chExt cx="4000528" cy="1285884"/>
          </a:xfrm>
        </p:grpSpPr>
        <p:sp>
          <p:nvSpPr>
            <p:cNvPr id="13" name="Striped Right Arrow 12"/>
            <p:cNvSpPr/>
            <p:nvPr/>
          </p:nvSpPr>
          <p:spPr>
            <a:xfrm rot="16200000">
              <a:off x="3964777" y="4179099"/>
              <a:ext cx="714380" cy="357191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571736" y="4786322"/>
              <a:ext cx="4000528" cy="500066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 extrusionH="76200">
              <a:bevelT prst="convex"/>
              <a:extrusionClr>
                <a:srgbClr val="0070C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tx1"/>
                  </a:solidFill>
                </a:rPr>
                <a:t>ISO : Audit and Certification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tx1"/>
                  </a:solidFill>
                </a:rPr>
                <a:t>Standards plus organisation</a:t>
              </a:r>
            </a:p>
          </p:txBody>
        </p:sp>
      </p:grpSp>
      <p:grpSp>
        <p:nvGrpSpPr>
          <p:cNvPr id="22" name="Group 20"/>
          <p:cNvGrpSpPr>
            <a:grpSpLocks/>
          </p:cNvGrpSpPr>
          <p:nvPr/>
        </p:nvGrpSpPr>
        <p:grpSpPr bwMode="auto">
          <a:xfrm>
            <a:off x="714375" y="1571625"/>
            <a:ext cx="2438400" cy="1357313"/>
            <a:chOff x="714348" y="1571612"/>
            <a:chExt cx="2438416" cy="1357322"/>
          </a:xfrm>
        </p:grpSpPr>
        <p:sp>
          <p:nvSpPr>
            <p:cNvPr id="9" name="Cube 8"/>
            <p:cNvSpPr/>
            <p:nvPr/>
          </p:nvSpPr>
          <p:spPr>
            <a:xfrm>
              <a:off x="714348" y="1571612"/>
              <a:ext cx="1500198" cy="1357322"/>
            </a:xfrm>
            <a:prstGeom prst="cub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>
                  <a:solidFill>
                    <a:schemeClr val="bg1"/>
                  </a:solidFill>
                </a:rPr>
                <a:t>Tools</a:t>
              </a:r>
            </a:p>
          </p:txBody>
        </p:sp>
        <p:sp>
          <p:nvSpPr>
            <p:cNvPr id="18" name="Striped Right Arrow 17"/>
            <p:cNvSpPr/>
            <p:nvPr/>
          </p:nvSpPr>
          <p:spPr>
            <a:xfrm>
              <a:off x="2438384" y="2224079"/>
              <a:ext cx="714380" cy="357189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246688" y="4148138"/>
            <a:ext cx="3897312" cy="2066925"/>
            <a:chOff x="5247084" y="4148522"/>
            <a:chExt cx="3896925" cy="2066560"/>
          </a:xfrm>
        </p:grpSpPr>
        <p:sp>
          <p:nvSpPr>
            <p:cNvPr id="12" name="Rounded Rectangle 11"/>
            <p:cNvSpPr/>
            <p:nvPr/>
          </p:nvSpPr>
          <p:spPr>
            <a:xfrm>
              <a:off x="7358082" y="4786322"/>
              <a:ext cx="1785927" cy="1428760"/>
            </a:xfrm>
            <a:prstGeom prst="roundRect">
              <a:avLst/>
            </a:prstGeom>
            <a:solidFill>
              <a:srgbClr val="FF0000"/>
            </a:solidFill>
            <a:scene3d>
              <a:camera prst="orthographicFront"/>
              <a:lightRig rig="threePt" dir="t"/>
            </a:scene3d>
            <a:sp3d extrusionH="76200">
              <a:bevelT prst="convex"/>
              <a:extrusionClr>
                <a:srgbClr val="0070C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dirty="0"/>
                <a:t>Relationship to related work and community  practices</a:t>
              </a:r>
            </a:p>
          </p:txBody>
        </p:sp>
        <p:sp>
          <p:nvSpPr>
            <p:cNvPr id="19" name="Striped Right Arrow 18"/>
            <p:cNvSpPr/>
            <p:nvPr/>
          </p:nvSpPr>
          <p:spPr>
            <a:xfrm rot="12920368">
              <a:off x="5247084" y="4148522"/>
              <a:ext cx="2231803" cy="357124"/>
            </a:xfrm>
            <a:prstGeom prst="striped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4349" name="Picture 4" descr="CCSDSLogo2004BWText_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624613"/>
            <a:ext cx="1973139" cy="56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7" descr="caspar_150dp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" y="2661982"/>
            <a:ext cx="733424" cy="67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1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896" y="1000124"/>
            <a:ext cx="1457447" cy="58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6-Point Star 29"/>
          <p:cNvSpPr/>
          <p:nvPr/>
        </p:nvSpPr>
        <p:spPr>
          <a:xfrm>
            <a:off x="3255963" y="1000125"/>
            <a:ext cx="2214562" cy="1143000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VISION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718" y="758827"/>
            <a:ext cx="1048532" cy="589799"/>
          </a:xfrm>
          <a:prstGeom prst="rect">
            <a:avLst/>
          </a:prstGeom>
        </p:spPr>
      </p:pic>
      <p:pic>
        <p:nvPicPr>
          <p:cNvPr id="32" name="Immagine 4" descr="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0" y="4714876"/>
            <a:ext cx="2383030" cy="35149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884369" y="371475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PRELIDA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34390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-11263" y="0"/>
            <a:ext cx="9144000" cy="685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21553" y="5724255"/>
            <a:ext cx="8460939" cy="1066800"/>
          </a:xfrm>
          <a:prstGeom prst="rightArrow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0800000" scaled="0"/>
          </a:gradFill>
          <a:ln w="38100">
            <a:solidFill>
              <a:schemeClr val="tx1"/>
            </a:solidFill>
            <a:prstDash val="lgDashDot"/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dkEdge">
            <a:bevelT w="95250" h="165100"/>
            <a:bevelB w="12065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Research (Digital Preservation)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501771" y="2663918"/>
            <a:ext cx="6241495" cy="95380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  <a:prstDash val="lgDashDot"/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dkEdge">
            <a:bevelT w="95250" h="165100"/>
            <a:bevelB w="12065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anchor="ctr"/>
          <a:lstStyle/>
          <a:p>
            <a:pPr algn="r"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           </a:t>
            </a:r>
            <a:r>
              <a:rPr lang="en-GB" sz="900" b="1" dirty="0" smtClean="0">
                <a:solidFill>
                  <a:schemeClr val="tx1"/>
                </a:solidFill>
              </a:rPr>
              <a:t>Virtual </a:t>
            </a:r>
            <a:r>
              <a:rPr lang="en-GB" sz="900" b="1" dirty="0">
                <a:solidFill>
                  <a:schemeClr val="tx1"/>
                </a:solidFill>
              </a:rPr>
              <a:t>Centre </a:t>
            </a:r>
            <a:endParaRPr lang="en-GB" sz="900" b="1" dirty="0" smtClean="0">
              <a:solidFill>
                <a:schemeClr val="tx1"/>
              </a:solidFill>
            </a:endParaRPr>
          </a:p>
          <a:p>
            <a:pPr algn="r">
              <a:defRPr/>
            </a:pPr>
            <a:r>
              <a:rPr lang="en-GB" sz="900" b="1" dirty="0" smtClean="0">
                <a:solidFill>
                  <a:schemeClr val="tx1"/>
                </a:solidFill>
              </a:rPr>
              <a:t>of </a:t>
            </a:r>
            <a:r>
              <a:rPr lang="en-GB" sz="900" b="1" dirty="0">
                <a:solidFill>
                  <a:schemeClr val="tx1"/>
                </a:solidFill>
              </a:rPr>
              <a:t>Excellence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231740" y="590639"/>
            <a:ext cx="6615735" cy="858142"/>
          </a:xfrm>
          <a:prstGeom prst="rightArrow">
            <a:avLst/>
          </a:prstGeom>
          <a:gradFill flip="none" rotWithShape="1">
            <a:gsLst>
              <a:gs pos="60000">
                <a:srgbClr val="FFEFD1">
                  <a:alpha val="46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0" scaled="0"/>
            <a:tileRect/>
          </a:gradFill>
          <a:ln w="38100">
            <a:solidFill>
              <a:schemeClr val="tx1"/>
            </a:solidFill>
            <a:prstDash val="lgDashDot"/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dkEdge">
            <a:bevelT w="95250" h="165100"/>
            <a:bevelB w="12065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anchor="ctr"/>
          <a:lstStyle/>
          <a:p>
            <a:pPr algn="ctr"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E-Infrastructures (Interoperability and preservation)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1393033" y="1223756"/>
            <a:ext cx="6239309" cy="4095454"/>
          </a:xfrm>
          <a:prstGeom prst="cloud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dkEdge">
            <a:bevelT w="95250" h="165100"/>
            <a:bevelB w="120650" h="25400"/>
            <a:extrusionClr>
              <a:schemeClr val="accent3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11" rIns="91423" bIns="45711" anchor="ctr"/>
          <a:lstStyle/>
          <a:p>
            <a:pPr>
              <a:defRPr/>
            </a:pP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" name="Cloud 8"/>
          <p:cNvSpPr/>
          <p:nvPr/>
        </p:nvSpPr>
        <p:spPr>
          <a:xfrm>
            <a:off x="8217406" y="3699030"/>
            <a:ext cx="745329" cy="540544"/>
          </a:xfrm>
          <a:prstGeom prst="cloud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 w="38100">
            <a:solidFill>
              <a:schemeClr val="tx1"/>
            </a:solidFill>
          </a:ln>
          <a:scene3d>
            <a:camera prst="orthographicFront"/>
            <a:lightRig rig="threePt" dir="t">
              <a:rot lat="0" lon="0" rev="0"/>
            </a:lightRig>
          </a:scene3d>
          <a:sp3d prstMaterial="matte">
            <a:bevelT w="57150" h="127000"/>
            <a:bevelB w="63500" h="50800"/>
            <a:extrusionClr>
              <a:srgbClr val="FFC000"/>
            </a:extrusionClr>
            <a:contourClr>
              <a:srgbClr val="92D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European Organisations and researchers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7992380" y="5184198"/>
            <a:ext cx="750886" cy="605631"/>
            <a:chOff x="7727950" y="3651250"/>
            <a:chExt cx="1345044" cy="2082800"/>
          </a:xfr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scene3d>
            <a:camera prst="orthographicFront"/>
            <a:lightRig rig="threePt" dir="t">
              <a:rot lat="0" lon="0" rev="0"/>
            </a:lightRig>
          </a:scene3d>
        </p:grpSpPr>
        <p:sp>
          <p:nvSpPr>
            <p:cNvPr id="11" name="Cloud 10"/>
            <p:cNvSpPr/>
            <p:nvPr/>
          </p:nvSpPr>
          <p:spPr>
            <a:xfrm>
              <a:off x="7727950" y="3651250"/>
              <a:ext cx="1194330" cy="1777068"/>
            </a:xfrm>
            <a:prstGeom prst="cloud">
              <a:avLst/>
            </a:prstGeom>
            <a:grpFill/>
            <a:ln w="38100">
              <a:solidFill>
                <a:schemeClr val="tx1"/>
              </a:solidFill>
            </a:ln>
            <a:sp3d prstMaterial="matte">
              <a:bevelT w="57150" h="127000"/>
              <a:bevelB w="63500" h="50800"/>
              <a:extrusionClr>
                <a:srgbClr val="FFC000"/>
              </a:extrusionClr>
              <a:contourClr>
                <a:srgbClr val="92D05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>
                <a:defRPr/>
              </a:pPr>
              <a:endParaRPr lang="en-GB" sz="700" dirty="0">
                <a:solidFill>
                  <a:schemeClr val="tx1"/>
                </a:solidFill>
              </a:endParaRPr>
            </a:p>
          </p:txBody>
        </p:sp>
        <p:sp>
          <p:nvSpPr>
            <p:cNvPr id="12" name="Cloud 11"/>
            <p:cNvSpPr/>
            <p:nvPr/>
          </p:nvSpPr>
          <p:spPr>
            <a:xfrm>
              <a:off x="7881507" y="3804116"/>
              <a:ext cx="1191487" cy="1777068"/>
            </a:xfrm>
            <a:prstGeom prst="cloud">
              <a:avLst/>
            </a:prstGeom>
            <a:grpFill/>
            <a:ln w="38100">
              <a:solidFill>
                <a:schemeClr val="tx1"/>
              </a:solidFill>
            </a:ln>
            <a:sp3d prstMaterial="matte">
              <a:bevelT w="57150" h="127000"/>
              <a:bevelB w="63500" h="50800"/>
              <a:extrusionClr>
                <a:srgbClr val="FFC000"/>
              </a:extrusionClr>
              <a:contourClr>
                <a:srgbClr val="92D05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>
                <a:defRPr/>
              </a:pPr>
              <a:endParaRPr lang="en-GB" sz="700" dirty="0">
                <a:solidFill>
                  <a:schemeClr val="tx1"/>
                </a:solidFill>
              </a:endParaRPr>
            </a:p>
          </p:txBody>
        </p:sp>
        <p:sp>
          <p:nvSpPr>
            <p:cNvPr id="13" name="Cloud 12"/>
            <p:cNvSpPr/>
            <p:nvPr/>
          </p:nvSpPr>
          <p:spPr>
            <a:xfrm>
              <a:off x="7827459" y="3956982"/>
              <a:ext cx="1194330" cy="1777068"/>
            </a:xfrm>
            <a:prstGeom prst="cloud">
              <a:avLst/>
            </a:prstGeom>
            <a:grpFill/>
            <a:ln w="38100">
              <a:solidFill>
                <a:schemeClr val="tx1"/>
              </a:solidFill>
            </a:ln>
            <a:sp3d prstMaterial="matte">
              <a:bevelT w="57150" h="127000"/>
              <a:bevelB w="63500" h="50800"/>
              <a:extrusionClr>
                <a:srgbClr val="FFC000"/>
              </a:extrusionClr>
              <a:contourClr>
                <a:srgbClr val="92D05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 anchorCtr="0"/>
            <a:lstStyle/>
            <a:p>
              <a:pPr algn="ctr">
                <a:defRPr/>
              </a:pPr>
              <a:r>
                <a:rPr lang="en-GB" sz="600" b="1" dirty="0">
                  <a:solidFill>
                    <a:schemeClr val="tx1"/>
                  </a:solidFill>
                </a:rPr>
                <a:t>USA</a:t>
              </a:r>
            </a:p>
            <a:p>
              <a:pPr algn="ctr">
                <a:defRPr/>
              </a:pPr>
              <a:r>
                <a:rPr lang="en-GB" sz="600" b="1" dirty="0">
                  <a:solidFill>
                    <a:schemeClr val="tx1"/>
                  </a:solidFill>
                </a:rPr>
                <a:t>Asia</a:t>
              </a:r>
            </a:p>
            <a:p>
              <a:pPr algn="ctr">
                <a:defRPr/>
              </a:pPr>
              <a:r>
                <a:rPr lang="en-GB" sz="600" b="1" dirty="0" err="1">
                  <a:solidFill>
                    <a:schemeClr val="tx1"/>
                  </a:solidFill>
                </a:rPr>
                <a:t>Australisia</a:t>
              </a:r>
              <a:r>
                <a:rPr lang="en-GB" sz="600" b="1" dirty="0">
                  <a:solidFill>
                    <a:schemeClr val="tx1"/>
                  </a:solidFill>
                </a:rPr>
                <a:t> </a:t>
              </a:r>
              <a:r>
                <a:rPr lang="en-GB" sz="600" b="1" dirty="0" smtClean="0">
                  <a:solidFill>
                    <a:schemeClr val="tx1"/>
                  </a:solidFill>
                </a:rPr>
                <a:t>etc</a:t>
              </a:r>
              <a:endParaRPr lang="en-GB" sz="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8262413" y="4374106"/>
            <a:ext cx="619917" cy="215106"/>
            <a:chOff x="2127250" y="850900"/>
            <a:chExt cx="1511300" cy="622972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scene3d>
            <a:camera prst="orthographicFront"/>
            <a:lightRig rig="threePt" dir="t">
              <a:rot lat="0" lon="0" rev="0"/>
            </a:lightRig>
          </a:scene3d>
        </p:grpSpPr>
        <p:sp>
          <p:nvSpPr>
            <p:cNvPr id="15" name="Rectangle 14"/>
            <p:cNvSpPr/>
            <p:nvPr/>
          </p:nvSpPr>
          <p:spPr>
            <a:xfrm>
              <a:off x="2127250" y="850900"/>
              <a:ext cx="1511300" cy="62297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  <a:sp3d prstMaterial="matte">
              <a:bevelT w="57150" h="127000"/>
              <a:bevelB w="63500" h="508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>
                <a:defRPr/>
              </a:pPr>
              <a:endParaRPr lang="en-GB" sz="7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2"/>
            <p:cNvSpPr txBox="1">
              <a:spLocks noChangeArrowheads="1"/>
            </p:cNvSpPr>
            <p:nvPr/>
          </p:nvSpPr>
          <p:spPr bwMode="auto">
            <a:xfrm>
              <a:off x="2127250" y="902153"/>
              <a:ext cx="1466791" cy="53481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sp3d prstMaterial="matte">
              <a:bevelT w="57150" h="127000"/>
              <a:bevelB w="63500" h="50800"/>
            </a:sp3d>
          </p:spPr>
          <p:txBody>
            <a:bodyPr lIns="0" tIns="0" rIns="0" bIns="0" anchor="ctr" anchorCtr="0">
              <a:spAutoFit/>
            </a:bodyPr>
            <a:lstStyle/>
            <a:p>
              <a:pPr algn="ctr">
                <a:defRPr/>
              </a:pPr>
              <a:r>
                <a:rPr lang="en-GB" sz="600" dirty="0"/>
                <a:t>Formal qualifications</a:t>
              </a:r>
            </a:p>
          </p:txBody>
        </p:sp>
      </p:grpSp>
      <p:grpSp>
        <p:nvGrpSpPr>
          <p:cNvPr id="17" name="Group 10"/>
          <p:cNvGrpSpPr>
            <a:grpSpLocks/>
          </p:cNvGrpSpPr>
          <p:nvPr/>
        </p:nvGrpSpPr>
        <p:grpSpPr bwMode="auto">
          <a:xfrm>
            <a:off x="8172402" y="4869164"/>
            <a:ext cx="619917" cy="215107"/>
            <a:chOff x="2298700" y="850900"/>
            <a:chExt cx="1511300" cy="622972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scene3d>
            <a:camera prst="orthographicFront"/>
            <a:lightRig rig="threePt" dir="t">
              <a:rot lat="0" lon="0" rev="0"/>
            </a:lightRig>
          </a:scene3d>
        </p:grpSpPr>
        <p:sp>
          <p:nvSpPr>
            <p:cNvPr id="18" name="Rectangle 17"/>
            <p:cNvSpPr/>
            <p:nvPr/>
          </p:nvSpPr>
          <p:spPr>
            <a:xfrm>
              <a:off x="2298700" y="850900"/>
              <a:ext cx="1511300" cy="622972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  <a:sp3d prstMaterial="matte">
              <a:bevelT w="57150" h="127000"/>
              <a:bevelB w="63500" h="508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>
                <a:defRPr/>
              </a:pPr>
              <a:endParaRPr lang="en-GB" sz="7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2"/>
            <p:cNvSpPr txBox="1">
              <a:spLocks noChangeArrowheads="1"/>
            </p:cNvSpPr>
            <p:nvPr/>
          </p:nvSpPr>
          <p:spPr bwMode="auto">
            <a:xfrm>
              <a:off x="2349012" y="873356"/>
              <a:ext cx="1460988" cy="5348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sp3d prstMaterial="matte">
              <a:bevelT w="57150" h="127000"/>
              <a:bevelB w="63500" h="50800"/>
            </a:sp3d>
          </p:spPr>
          <p:txBody>
            <a:bodyPr lIns="0" tIns="0" rIns="0" bIns="0" anchor="ctr" anchorCtr="0">
              <a:spAutoFit/>
            </a:bodyPr>
            <a:lstStyle/>
            <a:p>
              <a:pPr algn="ctr">
                <a:defRPr/>
              </a:pPr>
              <a:r>
                <a:rPr lang="en-GB" sz="600" dirty="0"/>
                <a:t>Training &amp; awareness</a:t>
              </a:r>
            </a:p>
          </p:txBody>
        </p:sp>
      </p:grpSp>
      <p:sp>
        <p:nvSpPr>
          <p:cNvPr id="20" name="Oval 16"/>
          <p:cNvSpPr/>
          <p:nvPr/>
        </p:nvSpPr>
        <p:spPr bwMode="auto">
          <a:xfrm>
            <a:off x="97632" y="2759893"/>
            <a:ext cx="577850" cy="3111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National libraries</a:t>
            </a:r>
          </a:p>
        </p:txBody>
      </p:sp>
      <p:cxnSp>
        <p:nvCxnSpPr>
          <p:cNvPr id="21" name="Straight Arrow Connector 18"/>
          <p:cNvCxnSpPr/>
          <p:nvPr/>
        </p:nvCxnSpPr>
        <p:spPr bwMode="auto">
          <a:xfrm>
            <a:off x="675481" y="2915468"/>
            <a:ext cx="730250" cy="13335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14"/>
          <p:cNvSpPr/>
          <p:nvPr/>
        </p:nvSpPr>
        <p:spPr bwMode="auto">
          <a:xfrm>
            <a:off x="2" y="2455093"/>
            <a:ext cx="812006" cy="3111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Vendors:</a:t>
            </a:r>
            <a:br>
              <a:rPr lang="en-GB" sz="600" b="1" dirty="0">
                <a:solidFill>
                  <a:schemeClr val="tx1"/>
                </a:solidFill>
              </a:rPr>
            </a:br>
            <a:r>
              <a:rPr lang="en-GB" sz="600" b="1" dirty="0" smtClean="0">
                <a:solidFill>
                  <a:schemeClr val="tx1"/>
                </a:solidFill>
              </a:rPr>
              <a:t>IBM</a:t>
            </a:r>
            <a:r>
              <a:rPr lang="en-GB" sz="600" b="1" dirty="0">
                <a:solidFill>
                  <a:schemeClr val="tx1"/>
                </a:solidFill>
              </a:rPr>
              <a:t/>
            </a:r>
            <a:br>
              <a:rPr lang="en-GB" sz="600" b="1" dirty="0">
                <a:solidFill>
                  <a:schemeClr val="tx1"/>
                </a:solidFill>
              </a:rPr>
            </a:br>
            <a:r>
              <a:rPr lang="en-GB" sz="600" b="1" dirty="0" smtClean="0">
                <a:solidFill>
                  <a:schemeClr val="tx1"/>
                </a:solidFill>
              </a:rPr>
              <a:t>Tessella</a:t>
            </a:r>
            <a:endParaRPr lang="en-GB" sz="6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19"/>
          <p:cNvCxnSpPr/>
          <p:nvPr/>
        </p:nvCxnSpPr>
        <p:spPr bwMode="auto">
          <a:xfrm>
            <a:off x="812006" y="2610669"/>
            <a:ext cx="629444" cy="31115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12"/>
          <p:cNvSpPr/>
          <p:nvPr/>
        </p:nvSpPr>
        <p:spPr bwMode="auto">
          <a:xfrm>
            <a:off x="107156" y="1865339"/>
            <a:ext cx="577850" cy="3111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Universities &amp; Research Institutes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685006" y="2020912"/>
            <a:ext cx="1276704" cy="688008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15"/>
          <p:cNvSpPr/>
          <p:nvPr/>
        </p:nvSpPr>
        <p:spPr bwMode="auto">
          <a:xfrm>
            <a:off x="107156" y="3138513"/>
            <a:ext cx="577850" cy="3111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Big science: CERN/MPI</a:t>
            </a:r>
            <a:r>
              <a:rPr lang="en-GB" sz="600" b="1" dirty="0" smtClean="0">
                <a:solidFill>
                  <a:schemeClr val="tx1"/>
                </a:solidFill>
              </a:rPr>
              <a:t>/ HA/STFC</a:t>
            </a:r>
            <a:endParaRPr lang="en-GB" sz="600" b="1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681832" y="3182962"/>
            <a:ext cx="777875" cy="17780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7" idx="7"/>
          </p:cNvCxnSpPr>
          <p:nvPr/>
        </p:nvCxnSpPr>
        <p:spPr bwMode="auto">
          <a:xfrm rot="5400000" flipH="1" flipV="1">
            <a:off x="1358615" y="3338685"/>
            <a:ext cx="55995" cy="350982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10"/>
          <p:cNvSpPr/>
          <p:nvPr/>
        </p:nvSpPr>
        <p:spPr bwMode="auto">
          <a:xfrm>
            <a:off x="107156" y="4005290"/>
            <a:ext cx="629106" cy="2000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CASPAR</a:t>
            </a:r>
          </a:p>
        </p:txBody>
      </p:sp>
      <p:sp>
        <p:nvSpPr>
          <p:cNvPr id="30" name="Oval 11"/>
          <p:cNvSpPr/>
          <p:nvPr/>
        </p:nvSpPr>
        <p:spPr bwMode="auto">
          <a:xfrm>
            <a:off x="192881" y="4249766"/>
            <a:ext cx="444500" cy="2000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PLANETS</a:t>
            </a:r>
          </a:p>
        </p:txBody>
      </p:sp>
      <p:cxnSp>
        <p:nvCxnSpPr>
          <p:cNvPr id="31" name="Straight Arrow Connector 30"/>
          <p:cNvCxnSpPr>
            <a:stCxn id="29" idx="6"/>
          </p:cNvCxnSpPr>
          <p:nvPr/>
        </p:nvCxnSpPr>
        <p:spPr bwMode="auto">
          <a:xfrm flipV="1">
            <a:off x="736265" y="3583013"/>
            <a:ext cx="879019" cy="522288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 flipV="1">
            <a:off x="637381" y="3583014"/>
            <a:ext cx="977900" cy="76676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 bwMode="auto">
          <a:xfrm>
            <a:off x="792959" y="4227540"/>
            <a:ext cx="466725" cy="2000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SHAMAN</a:t>
            </a:r>
          </a:p>
        </p:txBody>
      </p:sp>
      <p:cxnSp>
        <p:nvCxnSpPr>
          <p:cNvPr id="34" name="Straight Arrow Connector 33"/>
          <p:cNvCxnSpPr>
            <a:stCxn id="33" idx="0"/>
          </p:cNvCxnSpPr>
          <p:nvPr/>
        </p:nvCxnSpPr>
        <p:spPr bwMode="auto">
          <a:xfrm rot="5400000" flipH="1" flipV="1">
            <a:off x="987427" y="3621906"/>
            <a:ext cx="644525" cy="566738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1736688" y="1538793"/>
            <a:ext cx="1000125" cy="2254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HLEG </a:t>
            </a:r>
            <a:r>
              <a:rPr lang="en-GB" sz="600" b="1" dirty="0" err="1">
                <a:solidFill>
                  <a:schemeClr val="tx1"/>
                </a:solidFill>
              </a:rPr>
              <a:t>Sci</a:t>
            </a:r>
            <a:r>
              <a:rPr lang="en-GB" sz="600" b="1" dirty="0">
                <a:solidFill>
                  <a:schemeClr val="tx1"/>
                </a:solidFill>
              </a:rPr>
              <a:t> data e-</a:t>
            </a:r>
            <a:r>
              <a:rPr lang="en-GB" sz="600" b="1" dirty="0" err="1">
                <a:solidFill>
                  <a:schemeClr val="tx1"/>
                </a:solidFill>
              </a:rPr>
              <a:t>Infr</a:t>
            </a:r>
            <a:r>
              <a:rPr lang="en-GB" sz="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6" name="Oval 13"/>
          <p:cNvSpPr/>
          <p:nvPr/>
        </p:nvSpPr>
        <p:spPr bwMode="auto">
          <a:xfrm>
            <a:off x="970757" y="1782790"/>
            <a:ext cx="666750" cy="1555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PARSE.Insight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304131" y="1938365"/>
            <a:ext cx="792594" cy="63554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992984" y="4427565"/>
            <a:ext cx="1000125" cy="2254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HLEG Digital Library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35733" y="3475062"/>
            <a:ext cx="508000" cy="2667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ESA LTDP</a:t>
            </a:r>
          </a:p>
        </p:txBody>
      </p:sp>
      <p:cxnSp>
        <p:nvCxnSpPr>
          <p:cNvPr id="40" name="Straight Arrow Connector 39"/>
          <p:cNvCxnSpPr>
            <a:stCxn id="39" idx="7"/>
          </p:cNvCxnSpPr>
          <p:nvPr/>
        </p:nvCxnSpPr>
        <p:spPr bwMode="auto">
          <a:xfrm rot="5400000" flipH="1" flipV="1">
            <a:off x="952938" y="2865382"/>
            <a:ext cx="265139" cy="1032336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ight Arrow 40"/>
          <p:cNvSpPr/>
          <p:nvPr/>
        </p:nvSpPr>
        <p:spPr>
          <a:xfrm>
            <a:off x="948532" y="2944840"/>
            <a:ext cx="600075" cy="288925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  <a:prstDash val="lgDashDot"/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dkEdge">
            <a:bevelT w="95250" h="165100"/>
            <a:bevelB w="12065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anchor="ctr"/>
          <a:lstStyle/>
          <a:p>
            <a:pPr algn="ctr">
              <a:defRPr/>
            </a:pPr>
            <a:r>
              <a:rPr lang="en-GB" sz="900" dirty="0">
                <a:solidFill>
                  <a:schemeClr val="tx1"/>
                </a:solidFill>
              </a:rPr>
              <a:t>APA</a:t>
            </a:r>
          </a:p>
        </p:txBody>
      </p:sp>
      <p:sp>
        <p:nvSpPr>
          <p:cNvPr id="42" name="Oval 41"/>
          <p:cNvSpPr/>
          <p:nvPr/>
        </p:nvSpPr>
        <p:spPr>
          <a:xfrm>
            <a:off x="990601" y="1628800"/>
            <a:ext cx="750094" cy="17859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GENESI-DR</a:t>
            </a:r>
          </a:p>
        </p:txBody>
      </p:sp>
      <p:sp>
        <p:nvSpPr>
          <p:cNvPr id="43" name="Oval 42"/>
          <p:cNvSpPr/>
          <p:nvPr/>
        </p:nvSpPr>
        <p:spPr bwMode="auto">
          <a:xfrm>
            <a:off x="97632" y="2164581"/>
            <a:ext cx="730250" cy="3111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DPC, </a:t>
            </a:r>
            <a:r>
              <a:rPr lang="en-GB" sz="600" b="1" dirty="0" err="1">
                <a:solidFill>
                  <a:schemeClr val="tx1"/>
                </a:solidFill>
              </a:rPr>
              <a:t>nestor</a:t>
            </a:r>
            <a:r>
              <a:rPr lang="en-GB" sz="600" b="1" dirty="0">
                <a:solidFill>
                  <a:schemeClr val="tx1"/>
                </a:solidFill>
              </a:rPr>
              <a:t>, STM, LIBER</a:t>
            </a:r>
          </a:p>
        </p:txBody>
      </p:sp>
      <p:cxnSp>
        <p:nvCxnSpPr>
          <p:cNvPr id="44" name="Straight Arrow Connector 43"/>
          <p:cNvCxnSpPr>
            <a:stCxn id="43" idx="6"/>
          </p:cNvCxnSpPr>
          <p:nvPr/>
        </p:nvCxnSpPr>
        <p:spPr bwMode="auto">
          <a:xfrm>
            <a:off x="827882" y="2320157"/>
            <a:ext cx="818794" cy="478774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13"/>
          <p:cNvSpPr/>
          <p:nvPr/>
        </p:nvSpPr>
        <p:spPr bwMode="auto">
          <a:xfrm>
            <a:off x="1691682" y="1808823"/>
            <a:ext cx="666750" cy="1555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 smtClean="0">
                <a:solidFill>
                  <a:schemeClr val="tx1"/>
                </a:solidFill>
              </a:rPr>
              <a:t>SCIDIP-ES</a:t>
            </a:r>
            <a:endParaRPr lang="en-GB" sz="600" b="1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45" idx="4"/>
          </p:cNvCxnSpPr>
          <p:nvPr/>
        </p:nvCxnSpPr>
        <p:spPr bwMode="auto">
          <a:xfrm rot="16200000" flipH="1">
            <a:off x="1936157" y="2053297"/>
            <a:ext cx="474495" cy="296695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arrow"/>
          </a:ln>
          <a:scene3d>
            <a:camera prst="orthographicFront"/>
            <a:lightRig rig="threePt" dir="t">
              <a:rot lat="0" lon="0" rev="9600000"/>
            </a:lightRig>
          </a:scene3d>
          <a:sp3d extrusionH="50800" prstMaterial="matte">
            <a:bevelT w="50800" h="50800"/>
            <a:bevelB w="50800" h="50800"/>
            <a:extrusionClr>
              <a:srgbClr val="FF0000"/>
            </a:extrusion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 bwMode="auto">
          <a:xfrm>
            <a:off x="664372" y="3478240"/>
            <a:ext cx="640557" cy="4365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>
              <a:rot lat="0" lon="0" rev="9600000"/>
            </a:lightRig>
          </a:scene3d>
          <a:sp3d extrusionH="63500" prstMaterial="matte">
            <a:bevelT w="95250" h="165100"/>
            <a:bevelB w="120650" h="25400"/>
            <a:extrusionClr>
              <a:srgbClr val="FF00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600" b="1" dirty="0">
                <a:solidFill>
                  <a:schemeClr val="tx1"/>
                </a:solidFill>
              </a:rPr>
              <a:t>Industrial:</a:t>
            </a:r>
            <a:r>
              <a:rPr lang="en-GB" sz="600" b="1">
                <a:solidFill>
                  <a:schemeClr val="tx1"/>
                </a:solidFill>
              </a:rPr>
              <a:t/>
            </a:r>
            <a:br>
              <a:rPr lang="en-GB" sz="600" b="1">
                <a:solidFill>
                  <a:schemeClr val="tx1"/>
                </a:solidFill>
              </a:rPr>
            </a:br>
            <a:r>
              <a:rPr lang="en-GB" sz="600" b="1" smtClean="0">
                <a:solidFill>
                  <a:schemeClr val="tx1"/>
                </a:solidFill>
              </a:rPr>
              <a:t>Airbus, </a:t>
            </a:r>
            <a:r>
              <a:rPr lang="en-GB" sz="600" b="1" dirty="0">
                <a:solidFill>
                  <a:schemeClr val="tx1"/>
                </a:solidFill>
              </a:rPr>
              <a:t>SMEs</a:t>
            </a:r>
          </a:p>
        </p:txBody>
      </p:sp>
      <p:sp>
        <p:nvSpPr>
          <p:cNvPr id="48" name="Oval 47"/>
          <p:cNvSpPr/>
          <p:nvPr/>
        </p:nvSpPr>
        <p:spPr>
          <a:xfrm>
            <a:off x="2717541" y="1395979"/>
            <a:ext cx="1282643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Testing environment</a:t>
            </a:r>
            <a:endParaRPr lang="en-GB" sz="700" b="1" dirty="0"/>
          </a:p>
        </p:txBody>
      </p:sp>
      <p:sp>
        <p:nvSpPr>
          <p:cNvPr id="49" name="Oval 48"/>
          <p:cNvSpPr/>
          <p:nvPr/>
        </p:nvSpPr>
        <p:spPr>
          <a:xfrm>
            <a:off x="2740043" y="1602440"/>
            <a:ext cx="1327648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Authenticity &amp; Provenance</a:t>
            </a:r>
            <a:endParaRPr lang="en-GB" sz="700" b="1" dirty="0"/>
          </a:p>
        </p:txBody>
      </p:sp>
      <p:sp>
        <p:nvSpPr>
          <p:cNvPr id="50" name="Oval 49"/>
          <p:cNvSpPr/>
          <p:nvPr/>
        </p:nvSpPr>
        <p:spPr>
          <a:xfrm>
            <a:off x="2740044" y="2413621"/>
            <a:ext cx="1282643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Preservation services</a:t>
            </a:r>
            <a:endParaRPr lang="en-GB" sz="700" b="1" dirty="0"/>
          </a:p>
        </p:txBody>
      </p:sp>
      <p:sp>
        <p:nvSpPr>
          <p:cNvPr id="51" name="Oval 50"/>
          <p:cNvSpPr/>
          <p:nvPr/>
        </p:nvSpPr>
        <p:spPr>
          <a:xfrm>
            <a:off x="2762546" y="2593641"/>
            <a:ext cx="1327648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Storage solutions</a:t>
            </a:r>
            <a:endParaRPr lang="en-GB" sz="700" b="1" dirty="0"/>
          </a:p>
        </p:txBody>
      </p:sp>
      <p:sp>
        <p:nvSpPr>
          <p:cNvPr id="52" name="Oval 51"/>
          <p:cNvSpPr/>
          <p:nvPr/>
        </p:nvSpPr>
        <p:spPr>
          <a:xfrm>
            <a:off x="2807552" y="2788515"/>
            <a:ext cx="1350150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Cost/benefit data &amp; modelling</a:t>
            </a:r>
            <a:endParaRPr lang="en-GB" sz="700" b="1" dirty="0"/>
          </a:p>
        </p:txBody>
      </p:sp>
      <p:sp>
        <p:nvSpPr>
          <p:cNvPr id="53" name="Oval 52"/>
          <p:cNvSpPr/>
          <p:nvPr/>
        </p:nvSpPr>
        <p:spPr>
          <a:xfrm>
            <a:off x="2717541" y="3426454"/>
            <a:ext cx="1282643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Common tools</a:t>
            </a:r>
            <a:endParaRPr lang="en-GB" sz="700" b="1" dirty="0"/>
          </a:p>
        </p:txBody>
      </p:sp>
      <p:sp>
        <p:nvSpPr>
          <p:cNvPr id="54" name="Oval 53"/>
          <p:cNvSpPr/>
          <p:nvPr/>
        </p:nvSpPr>
        <p:spPr>
          <a:xfrm>
            <a:off x="2785048" y="3606474"/>
            <a:ext cx="1327648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Interoperability &amp; intelligibility</a:t>
            </a:r>
            <a:endParaRPr lang="en-GB" sz="700" b="1" dirty="0"/>
          </a:p>
        </p:txBody>
      </p:sp>
      <p:sp>
        <p:nvSpPr>
          <p:cNvPr id="55" name="Oval 54"/>
          <p:cNvSpPr/>
          <p:nvPr/>
        </p:nvSpPr>
        <p:spPr>
          <a:xfrm>
            <a:off x="2793740" y="4124031"/>
            <a:ext cx="1282643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Identifiers &amp; citability</a:t>
            </a:r>
            <a:endParaRPr lang="en-GB" sz="700" b="1" dirty="0"/>
          </a:p>
        </p:txBody>
      </p:sp>
      <p:sp>
        <p:nvSpPr>
          <p:cNvPr id="56" name="Oval 55"/>
          <p:cNvSpPr/>
          <p:nvPr/>
        </p:nvSpPr>
        <p:spPr>
          <a:xfrm>
            <a:off x="2816244" y="4304051"/>
            <a:ext cx="1327648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Data policies &amp; governance</a:t>
            </a:r>
            <a:endParaRPr lang="en-GB" sz="700" b="1" dirty="0"/>
          </a:p>
        </p:txBody>
      </p:sp>
      <p:sp>
        <p:nvSpPr>
          <p:cNvPr id="57" name="Oval 56"/>
          <p:cNvSpPr/>
          <p:nvPr/>
        </p:nvSpPr>
        <p:spPr>
          <a:xfrm>
            <a:off x="4652756" y="2391340"/>
            <a:ext cx="1503420" cy="675075"/>
          </a:xfrm>
          <a:prstGeom prst="ellipse">
            <a:avLst/>
          </a:prstGeom>
          <a:solidFill>
            <a:srgbClr val="FFC000"/>
          </a:solidFill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accent6">
                <a:lumMod val="75000"/>
              </a:schemeClr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400" b="1" dirty="0" smtClean="0"/>
              <a:t>SUSTAINABILITY</a:t>
            </a:r>
            <a:endParaRPr lang="en-GB" sz="1100" b="1" dirty="0"/>
          </a:p>
        </p:txBody>
      </p:sp>
      <p:sp>
        <p:nvSpPr>
          <p:cNvPr id="58" name="Oval 57"/>
          <p:cNvSpPr/>
          <p:nvPr/>
        </p:nvSpPr>
        <p:spPr>
          <a:xfrm>
            <a:off x="4832775" y="4036572"/>
            <a:ext cx="1417658" cy="675075"/>
          </a:xfrm>
          <a:prstGeom prst="ellipse">
            <a:avLst/>
          </a:prstGeom>
          <a:solidFill>
            <a:srgbClr val="7030A0"/>
          </a:solidFill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accent6">
                <a:lumMod val="75000"/>
              </a:schemeClr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1400" b="1" dirty="0" smtClean="0"/>
              <a:t>ACCESS</a:t>
            </a:r>
            <a:endParaRPr lang="en-GB" sz="1100" b="1" dirty="0"/>
          </a:p>
        </p:txBody>
      </p:sp>
      <p:sp>
        <p:nvSpPr>
          <p:cNvPr id="59" name="Oval 58"/>
          <p:cNvSpPr/>
          <p:nvPr/>
        </p:nvSpPr>
        <p:spPr>
          <a:xfrm>
            <a:off x="4512687" y="3178927"/>
            <a:ext cx="1737746" cy="675075"/>
          </a:xfrm>
          <a:prstGeom prst="ellipse">
            <a:avLst/>
          </a:prstGeom>
          <a:solidFill>
            <a:srgbClr val="00B050"/>
          </a:solidFill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accent6">
                <a:lumMod val="75000"/>
              </a:schemeClr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1400" b="1" dirty="0" smtClean="0"/>
              <a:t>USABILITY</a:t>
            </a:r>
            <a:endParaRPr lang="en-GB" sz="1400" b="1" dirty="0"/>
          </a:p>
        </p:txBody>
      </p:sp>
      <p:sp>
        <p:nvSpPr>
          <p:cNvPr id="60" name="Oval 59"/>
          <p:cNvSpPr/>
          <p:nvPr/>
        </p:nvSpPr>
        <p:spPr>
          <a:xfrm>
            <a:off x="4585248" y="1628804"/>
            <a:ext cx="1417658" cy="675075"/>
          </a:xfrm>
          <a:prstGeom prst="ellipse">
            <a:avLst/>
          </a:prstGeom>
          <a:solidFill>
            <a:srgbClr val="FF0000"/>
          </a:solidFill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accent6">
                <a:lumMod val="75000"/>
              </a:schemeClr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1400" b="1" dirty="0" smtClean="0"/>
              <a:t>TRUST</a:t>
            </a:r>
            <a:endParaRPr lang="en-GB" sz="1100" b="1" dirty="0"/>
          </a:p>
        </p:txBody>
      </p:sp>
      <p:sp>
        <p:nvSpPr>
          <p:cNvPr id="61" name="Oval 60"/>
          <p:cNvSpPr/>
          <p:nvPr/>
        </p:nvSpPr>
        <p:spPr>
          <a:xfrm>
            <a:off x="6655478" y="1178750"/>
            <a:ext cx="598313" cy="3429000"/>
          </a:xfrm>
          <a:prstGeom prst="ellipse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rgbClr val="FF0000"/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lIns="91423" tIns="45711" rIns="91423" bIns="45711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COMMON VISION</a:t>
            </a:r>
            <a:endParaRPr lang="en-GB" sz="1400" b="1" dirty="0">
              <a:solidFill>
                <a:schemeClr val="tx1"/>
              </a:solidFill>
            </a:endParaRPr>
          </a:p>
        </p:txBody>
      </p:sp>
      <p:cxnSp>
        <p:nvCxnSpPr>
          <p:cNvPr id="62" name="Curved Connector 61"/>
          <p:cNvCxnSpPr>
            <a:stCxn id="48" idx="6"/>
            <a:endCxn id="60" idx="2"/>
          </p:cNvCxnSpPr>
          <p:nvPr/>
        </p:nvCxnSpPr>
        <p:spPr>
          <a:xfrm>
            <a:off x="4000183" y="1508493"/>
            <a:ext cx="585065" cy="457849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>
            <a:stCxn id="87" idx="6"/>
            <a:endCxn id="60" idx="2"/>
          </p:cNvCxnSpPr>
          <p:nvPr/>
        </p:nvCxnSpPr>
        <p:spPr>
          <a:xfrm>
            <a:off x="4157702" y="1944739"/>
            <a:ext cx="427548" cy="21601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49" idx="6"/>
            <a:endCxn id="60" idx="2"/>
          </p:cNvCxnSpPr>
          <p:nvPr/>
        </p:nvCxnSpPr>
        <p:spPr>
          <a:xfrm>
            <a:off x="4067694" y="1714952"/>
            <a:ext cx="517557" cy="251389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88" idx="6"/>
            <a:endCxn id="60" idx="2"/>
          </p:cNvCxnSpPr>
          <p:nvPr/>
        </p:nvCxnSpPr>
        <p:spPr>
          <a:xfrm flipV="1">
            <a:off x="4045189" y="1966338"/>
            <a:ext cx="540060" cy="222476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>
            <a:stCxn id="50" idx="6"/>
            <a:endCxn id="57" idx="2"/>
          </p:cNvCxnSpPr>
          <p:nvPr/>
        </p:nvCxnSpPr>
        <p:spPr>
          <a:xfrm>
            <a:off x="4022687" y="2526134"/>
            <a:ext cx="630069" cy="202744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51" idx="6"/>
            <a:endCxn id="57" idx="2"/>
          </p:cNvCxnSpPr>
          <p:nvPr/>
        </p:nvCxnSpPr>
        <p:spPr>
          <a:xfrm>
            <a:off x="4090194" y="2706154"/>
            <a:ext cx="562562" cy="22724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67"/>
          <p:cNvCxnSpPr>
            <a:stCxn id="52" idx="6"/>
            <a:endCxn id="57" idx="2"/>
          </p:cNvCxnSpPr>
          <p:nvPr/>
        </p:nvCxnSpPr>
        <p:spPr>
          <a:xfrm flipV="1">
            <a:off x="4157702" y="2728878"/>
            <a:ext cx="495054" cy="172150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urved Connector 68"/>
          <p:cNvCxnSpPr>
            <a:stCxn id="86" idx="6"/>
            <a:endCxn id="57" idx="2"/>
          </p:cNvCxnSpPr>
          <p:nvPr/>
        </p:nvCxnSpPr>
        <p:spPr>
          <a:xfrm flipV="1">
            <a:off x="4292718" y="2728878"/>
            <a:ext cx="360038" cy="518500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urved Connector 69"/>
          <p:cNvCxnSpPr>
            <a:stCxn id="53" idx="6"/>
            <a:endCxn id="59" idx="2"/>
          </p:cNvCxnSpPr>
          <p:nvPr/>
        </p:nvCxnSpPr>
        <p:spPr>
          <a:xfrm flipV="1">
            <a:off x="4000184" y="3516465"/>
            <a:ext cx="512503" cy="22502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stCxn id="54" idx="6"/>
            <a:endCxn id="59" idx="2"/>
          </p:cNvCxnSpPr>
          <p:nvPr/>
        </p:nvCxnSpPr>
        <p:spPr>
          <a:xfrm flipV="1">
            <a:off x="4112696" y="3516465"/>
            <a:ext cx="399991" cy="202522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84" idx="6"/>
            <a:endCxn id="59" idx="2"/>
          </p:cNvCxnSpPr>
          <p:nvPr/>
        </p:nvCxnSpPr>
        <p:spPr>
          <a:xfrm flipV="1">
            <a:off x="4135199" y="3516465"/>
            <a:ext cx="377488" cy="382542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urved Connector 72"/>
          <p:cNvCxnSpPr>
            <a:stCxn id="55" idx="6"/>
            <a:endCxn id="58" idx="2"/>
          </p:cNvCxnSpPr>
          <p:nvPr/>
        </p:nvCxnSpPr>
        <p:spPr>
          <a:xfrm>
            <a:off x="4076384" y="4236544"/>
            <a:ext cx="756393" cy="137565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urved Connector 73"/>
          <p:cNvCxnSpPr>
            <a:stCxn id="56" idx="6"/>
            <a:endCxn id="58" idx="2"/>
          </p:cNvCxnSpPr>
          <p:nvPr/>
        </p:nvCxnSpPr>
        <p:spPr>
          <a:xfrm flipV="1">
            <a:off x="4143891" y="4374105"/>
            <a:ext cx="688885" cy="42456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urved Connector 74"/>
          <p:cNvCxnSpPr>
            <a:stCxn id="83" idx="6"/>
            <a:endCxn id="58" idx="2"/>
          </p:cNvCxnSpPr>
          <p:nvPr/>
        </p:nvCxnSpPr>
        <p:spPr>
          <a:xfrm flipV="1">
            <a:off x="4211398" y="4374105"/>
            <a:ext cx="621378" cy="244978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>
            <a:stCxn id="85" idx="6"/>
            <a:endCxn id="57" idx="2"/>
          </p:cNvCxnSpPr>
          <p:nvPr/>
        </p:nvCxnSpPr>
        <p:spPr>
          <a:xfrm flipV="1">
            <a:off x="4135200" y="2728878"/>
            <a:ext cx="517556" cy="360039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76"/>
          <p:cNvCxnSpPr>
            <a:stCxn id="60" idx="6"/>
          </p:cNvCxnSpPr>
          <p:nvPr/>
        </p:nvCxnSpPr>
        <p:spPr>
          <a:xfrm>
            <a:off x="6002907" y="1966338"/>
            <a:ext cx="675075" cy="904410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57" idx="6"/>
          </p:cNvCxnSpPr>
          <p:nvPr/>
        </p:nvCxnSpPr>
        <p:spPr>
          <a:xfrm>
            <a:off x="6156176" y="2728878"/>
            <a:ext cx="499303" cy="116822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59" idx="6"/>
          </p:cNvCxnSpPr>
          <p:nvPr/>
        </p:nvCxnSpPr>
        <p:spPr>
          <a:xfrm flipV="1">
            <a:off x="6250433" y="2845701"/>
            <a:ext cx="405046" cy="670764"/>
          </a:xfrm>
          <a:prstGeom prst="curvedConnector2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58" idx="6"/>
          </p:cNvCxnSpPr>
          <p:nvPr/>
        </p:nvCxnSpPr>
        <p:spPr>
          <a:xfrm flipV="1">
            <a:off x="6250436" y="2780738"/>
            <a:ext cx="405045" cy="1593368"/>
          </a:xfrm>
          <a:prstGeom prst="curvedConnector3">
            <a:avLst>
              <a:gd name="adj1" fmla="val 50000"/>
            </a:avLst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681792" y="4862195"/>
            <a:ext cx="1633428" cy="276999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RESEARCH SILOS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75260" y="4710148"/>
            <a:ext cx="1633428" cy="461647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INTEGRATED TOPICS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2861250" y="4506574"/>
            <a:ext cx="1350150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Digital rights</a:t>
            </a:r>
            <a:endParaRPr lang="en-GB" sz="700" b="1" dirty="0"/>
          </a:p>
        </p:txBody>
      </p:sp>
      <p:sp>
        <p:nvSpPr>
          <p:cNvPr id="84" name="Oval 83"/>
          <p:cNvSpPr/>
          <p:nvPr/>
        </p:nvSpPr>
        <p:spPr>
          <a:xfrm>
            <a:off x="2785049" y="3786494"/>
            <a:ext cx="1350150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Scalability</a:t>
            </a:r>
            <a:endParaRPr lang="en-GB" sz="700" b="1" dirty="0"/>
          </a:p>
        </p:txBody>
      </p:sp>
      <p:sp>
        <p:nvSpPr>
          <p:cNvPr id="85" name="Oval 84"/>
          <p:cNvSpPr/>
          <p:nvPr/>
        </p:nvSpPr>
        <p:spPr>
          <a:xfrm>
            <a:off x="2830055" y="2976404"/>
            <a:ext cx="1305145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Brokerage</a:t>
            </a:r>
            <a:endParaRPr lang="en-GB" sz="700" b="1" dirty="0"/>
          </a:p>
        </p:txBody>
      </p:sp>
      <p:sp>
        <p:nvSpPr>
          <p:cNvPr id="86" name="Oval 85"/>
          <p:cNvSpPr/>
          <p:nvPr/>
        </p:nvSpPr>
        <p:spPr>
          <a:xfrm>
            <a:off x="2987573" y="3134865"/>
            <a:ext cx="1305145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Business cases</a:t>
            </a:r>
            <a:endParaRPr lang="en-GB" sz="700" b="1" dirty="0"/>
          </a:p>
        </p:txBody>
      </p:sp>
      <p:sp>
        <p:nvSpPr>
          <p:cNvPr id="87" name="Oval 86"/>
          <p:cNvSpPr/>
          <p:nvPr/>
        </p:nvSpPr>
        <p:spPr>
          <a:xfrm>
            <a:off x="2807552" y="1832227"/>
            <a:ext cx="1350150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Annotation, reputation &amp; data quality</a:t>
            </a:r>
            <a:endParaRPr lang="en-GB" sz="700" b="1" dirty="0"/>
          </a:p>
        </p:txBody>
      </p:sp>
      <p:sp>
        <p:nvSpPr>
          <p:cNvPr id="88" name="Oval 87"/>
          <p:cNvSpPr/>
          <p:nvPr/>
        </p:nvSpPr>
        <p:spPr>
          <a:xfrm>
            <a:off x="2740046" y="2076304"/>
            <a:ext cx="1305145" cy="225025"/>
          </a:xfrm>
          <a:prstGeom prst="ellipse">
            <a:avLst/>
          </a:prstGeom>
          <a:scene3d>
            <a:camera prst="perspectiveRelaxedModerately"/>
            <a:lightRig rig="twoPt" dir="t"/>
          </a:scene3d>
          <a:sp3d extrusionH="152400" contourW="12700" prstMaterial="dkEdge">
            <a:bevelT h="50800"/>
            <a:bevelB h="63500"/>
            <a:extrusionClr>
              <a:schemeClr val="tx2">
                <a:lumMod val="75000"/>
              </a:schemeClr>
            </a:extrusionClr>
            <a:contourClr>
              <a:schemeClr val="accent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pPr algn="ctr"/>
            <a:r>
              <a:rPr lang="en-GB" sz="700" b="1" dirty="0" smtClean="0"/>
              <a:t>Peer review and 3</a:t>
            </a:r>
            <a:r>
              <a:rPr lang="en-GB" sz="700" b="1" baseline="30000" dirty="0" smtClean="0"/>
              <a:t>rd</a:t>
            </a:r>
            <a:r>
              <a:rPr lang="en-GB" sz="700" b="1" dirty="0" smtClean="0"/>
              <a:t> party certification</a:t>
            </a:r>
            <a:endParaRPr lang="en-GB" sz="7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1736688" y="2663918"/>
            <a:ext cx="1250885" cy="1015644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en-GB" sz="1600" b="1" dirty="0" smtClean="0"/>
              <a:t>APARSEN</a:t>
            </a:r>
          </a:p>
          <a:p>
            <a:r>
              <a:rPr lang="en-GB" sz="1600" b="1" dirty="0" smtClean="0"/>
              <a:t>Network of Excellence</a:t>
            </a:r>
          </a:p>
          <a:p>
            <a:endParaRPr lang="en-GB" dirty="0"/>
          </a:p>
        </p:txBody>
      </p:sp>
      <p:sp>
        <p:nvSpPr>
          <p:cNvPr id="90" name="Cloud 89"/>
          <p:cNvSpPr/>
          <p:nvPr/>
        </p:nvSpPr>
        <p:spPr>
          <a:xfrm>
            <a:off x="7497328" y="3654028"/>
            <a:ext cx="796923" cy="2289175"/>
          </a:xfrm>
          <a:prstGeom prst="cloud">
            <a:avLst/>
          </a:prstGeom>
          <a:solidFill>
            <a:schemeClr val="accent3">
              <a:lumMod val="75000"/>
              <a:alpha val="32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63500" prstMaterial="dkEdge">
            <a:bevelT w="95250" h="165100" prst="coolSlant"/>
            <a:bevelB w="120650" h="25400"/>
            <a:extrusionClr>
              <a:srgbClr val="FFC000"/>
            </a:extrusionClr>
            <a:contourClr>
              <a:srgbClr val="92D05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0"/>
          <a:lstStyle/>
          <a:p>
            <a:pPr algn="ctr">
              <a:defRPr/>
            </a:pPr>
            <a:r>
              <a:rPr lang="en-GB" sz="900" dirty="0">
                <a:solidFill>
                  <a:schemeClr val="tx1"/>
                </a:solidFill>
              </a:rPr>
              <a:t>Integrated research,  best practice, services, </a:t>
            </a:r>
            <a:r>
              <a:rPr lang="en-GB" sz="900" dirty="0" smtClean="0">
                <a:solidFill>
                  <a:schemeClr val="tx1"/>
                </a:solidFill>
              </a:rPr>
              <a:t>tools and training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1" name="Rectangular Callout 90"/>
          <p:cNvSpPr/>
          <p:nvPr/>
        </p:nvSpPr>
        <p:spPr>
          <a:xfrm>
            <a:off x="6250433" y="4689141"/>
            <a:ext cx="1040380" cy="1125125"/>
          </a:xfrm>
          <a:prstGeom prst="wedgeRectCallout">
            <a:avLst>
              <a:gd name="adj1" fmla="val 79965"/>
              <a:gd name="adj2" fmla="val -3556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r>
              <a:rPr lang="en-GB" sz="1100" b="1" dirty="0" smtClean="0"/>
              <a:t>Common vision allows coherent approaches to training and practice</a:t>
            </a:r>
            <a:endParaRPr lang="en-GB" sz="11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19054" y="4824446"/>
            <a:ext cx="2482720" cy="1169551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lIns="91423" tIns="0" rIns="91423" bIns="0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APARSEN in brief</a:t>
            </a:r>
          </a:p>
          <a:p>
            <a:pPr marL="182528" indent="-182528">
              <a:spcAft>
                <a:spcPts val="600"/>
              </a:spcAft>
              <a:buFont typeface="Arial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Create common vision for digital preservation research </a:t>
            </a:r>
          </a:p>
          <a:p>
            <a:pPr marL="266648" lvl="1" indent="-85709">
              <a:spcAft>
                <a:spcPts val="600"/>
              </a:spcAft>
              <a:buFont typeface="Arial" pitchFamily="34" charset="0"/>
              <a:buChar char="•"/>
            </a:pPr>
            <a:r>
              <a:rPr lang="en-GB" sz="1100" b="1" dirty="0" smtClean="0">
                <a:solidFill>
                  <a:schemeClr val="tx1"/>
                </a:solidFill>
              </a:rPr>
              <a:t>de-fragment existing efforts in academia, commerce, research labs, libraries </a:t>
            </a:r>
            <a:r>
              <a:rPr lang="en-GB" sz="1100" b="1" dirty="0" err="1" smtClean="0">
                <a:solidFill>
                  <a:schemeClr val="tx1"/>
                </a:solidFill>
              </a:rPr>
              <a:t>etc</a:t>
            </a:r>
            <a:endParaRPr lang="en-GB" sz="1100" b="1" dirty="0" smtClean="0">
              <a:solidFill>
                <a:schemeClr val="tx1"/>
              </a:solidFill>
            </a:endParaRPr>
          </a:p>
        </p:txBody>
      </p:sp>
      <p:sp>
        <p:nvSpPr>
          <p:cNvPr id="93" name="Rectangular Callout 92"/>
          <p:cNvSpPr/>
          <p:nvPr/>
        </p:nvSpPr>
        <p:spPr>
          <a:xfrm>
            <a:off x="7632342" y="1583796"/>
            <a:ext cx="1350150" cy="855094"/>
          </a:xfrm>
          <a:prstGeom prst="wedgeRectCallout">
            <a:avLst>
              <a:gd name="adj1" fmla="val -72451"/>
              <a:gd name="adj2" fmla="val -91862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rtlCol="0" anchor="ctr"/>
          <a:lstStyle/>
          <a:p>
            <a:r>
              <a:rPr lang="en-GB" sz="1100" b="1" dirty="0" smtClean="0"/>
              <a:t>Research provides tools and techniques which feed into e-infrastructure </a:t>
            </a:r>
            <a:endParaRPr lang="en-GB" sz="11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" y="6596391"/>
            <a:ext cx="8262411" cy="261592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en-GB" sz="1100" b="1" u="sng" dirty="0" smtClean="0"/>
              <a:t>See </a:t>
            </a:r>
            <a:r>
              <a:rPr lang="en-GB" sz="1100" b="1" u="sng" dirty="0" smtClean="0">
                <a:hlinkClick r:id="rId2"/>
              </a:rPr>
              <a:t>http://www.aparsen.eu</a:t>
            </a:r>
            <a:r>
              <a:rPr lang="en-GB" sz="1100" b="1" u="sng" dirty="0" smtClean="0"/>
              <a:t> or </a:t>
            </a:r>
            <a:r>
              <a:rPr lang="en-GB" sz="1100" b="1" dirty="0" smtClean="0">
                <a:hlinkClick r:id="rId3"/>
              </a:rPr>
              <a:t>http</a:t>
            </a:r>
            <a:r>
              <a:rPr lang="en-GB" sz="1100" b="1" smtClean="0">
                <a:hlinkClick r:id="rId3"/>
              </a:rPr>
              <a:t>://www.alliancepermanentaccess.org/index.php/current-projects/aparsen</a:t>
            </a:r>
            <a:r>
              <a:rPr lang="en-GB" sz="1100" b="1" smtClean="0"/>
              <a:t> </a:t>
            </a:r>
            <a:endParaRPr lang="en-GB" sz="11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1916707" y="84916"/>
            <a:ext cx="6795755" cy="508770"/>
          </a:xfrm>
          <a:prstGeom prst="rect">
            <a:avLst/>
          </a:prstGeom>
          <a:noFill/>
        </p:spPr>
        <p:txBody>
          <a:bodyPr wrap="square" lIns="91423" tIns="45711" rIns="91423" bIns="45711" rtlCol="0">
            <a:prstTxWarp prst="textSto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APARSEN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96" name="Picture 95" descr="APA New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100" y="1088753"/>
            <a:ext cx="1112520" cy="4191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2" y="21772"/>
            <a:ext cx="1574660" cy="88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9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On-screen Show (4:3)</PresentationFormat>
  <Paragraphs>69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dlg</dc:creator>
  <cp:lastModifiedBy>gUNTHER kOHLHAMMER</cp:lastModifiedBy>
  <cp:revision>4</cp:revision>
  <dcterms:created xsi:type="dcterms:W3CDTF">2012-11-06T13:49:49Z</dcterms:created>
  <dcterms:modified xsi:type="dcterms:W3CDTF">2012-11-06T15:31:33Z</dcterms:modified>
</cp:coreProperties>
</file>