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59" r:id="rId4"/>
    <p:sldId id="265" r:id="rId5"/>
    <p:sldId id="266" r:id="rId6"/>
    <p:sldId id="262" r:id="rId7"/>
    <p:sldId id="260" r:id="rId8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718" autoAdjust="0"/>
  </p:normalViewPr>
  <p:slideViewPr>
    <p:cSldViewPr>
      <p:cViewPr varScale="1">
        <p:scale>
          <a:sx n="66" d="100"/>
          <a:sy n="66" d="100"/>
        </p:scale>
        <p:origin x="-87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FB466-07D6-4F72-94A6-5B72B0B05F8C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8443A-2602-46EE-A1D3-AFD2AD243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8443A-2602-46EE-A1D3-AFD2AD243B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2242-7315-403D-A95C-D22A1D5E2B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FA0C7-981C-4BFA-A9E7-E5F26DFA279B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0FC53-90B3-4B92-9692-FFEDC055A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opf-labs.org/display/CDP/Home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0648"/>
            <a:ext cx="36480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11560" y="3501008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A </a:t>
            </a:r>
            <a:r>
              <a:rPr lang="en-GB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en-GB" sz="4800" dirty="0" smtClean="0"/>
              <a:t>ollaboration to </a:t>
            </a:r>
            <a:r>
              <a:rPr lang="en-GB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en-GB" sz="4800" dirty="0" smtClean="0"/>
              <a:t>larify the </a:t>
            </a:r>
            <a:r>
              <a:rPr lang="en-GB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en-GB" sz="4800" dirty="0" smtClean="0"/>
              <a:t>osts of </a:t>
            </a:r>
            <a:r>
              <a:rPr lang="en-GB" sz="4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en-GB" sz="4800" dirty="0" smtClean="0"/>
              <a:t>uration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5301208"/>
            <a:ext cx="5184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Pending final grant agreement</a:t>
            </a:r>
          </a:p>
          <a:p>
            <a:r>
              <a:rPr lang="en-GB" dirty="0" smtClean="0"/>
              <a:t>Start – 1</a:t>
            </a:r>
            <a:r>
              <a:rPr lang="en-GB" baseline="30000" dirty="0" smtClean="0"/>
              <a:t>st</a:t>
            </a:r>
            <a:r>
              <a:rPr lang="en-GB" dirty="0" smtClean="0"/>
              <a:t> February 2013   End – 31</a:t>
            </a:r>
            <a:r>
              <a:rPr lang="en-GB" baseline="30000" dirty="0" smtClean="0"/>
              <a:t>st</a:t>
            </a:r>
            <a:r>
              <a:rPr lang="en-GB" dirty="0" smtClean="0"/>
              <a:t>  January 2015</a:t>
            </a:r>
          </a:p>
          <a:p>
            <a:r>
              <a:rPr lang="en-GB" dirty="0" smtClean="0"/>
              <a:t>24 months</a:t>
            </a:r>
          </a:p>
          <a:p>
            <a:r>
              <a:rPr lang="en-GB" dirty="0" smtClean="0"/>
              <a:t>13 European partners</a:t>
            </a:r>
          </a:p>
          <a:p>
            <a:r>
              <a:rPr lang="en-GB" dirty="0" smtClean="0"/>
              <a:t>Co-ordination Action</a:t>
            </a:r>
            <a:endParaRPr lang="en-US" dirty="0"/>
          </a:p>
        </p:txBody>
      </p:sp>
      <p:pic>
        <p:nvPicPr>
          <p:cNvPr id="5" name="Picture 4" descr="http://europamedia.files.wordpress.com/2012/07/fp7logo.png?w=197&amp;h=15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661248"/>
            <a:ext cx="1008112" cy="76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589240"/>
            <a:ext cx="1095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430339"/>
            <a:ext cx="360040" cy="34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433122"/>
            <a:ext cx="1512168" cy="54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561478"/>
            <a:ext cx="1465709" cy="78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899592" y="1196752"/>
            <a:ext cx="7344816" cy="172819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899592" y="3068960"/>
            <a:ext cx="7344816" cy="172819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99592" y="4941168"/>
            <a:ext cx="7344816" cy="172819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03848" y="714182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Partners and </a:t>
            </a:r>
            <a:r>
              <a:rPr lang="en-GB" sz="1600" dirty="0" err="1" smtClean="0"/>
              <a:t>Workpackages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11967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0B050"/>
                </a:solidFill>
              </a:rPr>
              <a:t>Engagement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1920" y="30596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070C0"/>
                </a:solidFill>
              </a:rPr>
              <a:t>Assessment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493187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Enhancement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2276872"/>
            <a:ext cx="924583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043608" y="25556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Group Leader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3501008"/>
            <a:ext cx="2448272" cy="338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87624" y="3573016"/>
            <a:ext cx="135951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1115616" y="44278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Group Leader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915816" y="1412776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15816" y="3284984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15816" y="515719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5616" y="63000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Group Leader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5" name="Picture 3" descr="JISCcolour23 half size white border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0" y="1340768"/>
            <a:ext cx="449634" cy="257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8250" y="1700808"/>
            <a:ext cx="250587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56176" y="3573016"/>
            <a:ext cx="1333713" cy="378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31694" y="1556792"/>
            <a:ext cx="1336650" cy="40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7944" y="5793162"/>
            <a:ext cx="578444" cy="58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60528" y="5480022"/>
            <a:ext cx="1087736" cy="541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ounded Rectangle 34"/>
          <p:cNvSpPr/>
          <p:nvPr/>
        </p:nvSpPr>
        <p:spPr>
          <a:xfrm>
            <a:off x="179512" y="1196752"/>
            <a:ext cx="576064" cy="547260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1436021" y="382039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Project Management </a:t>
            </a:r>
            <a:endParaRPr lang="en-US" dirty="0"/>
          </a:p>
        </p:txBody>
      </p:sp>
      <p:pic>
        <p:nvPicPr>
          <p:cNvPr id="37" name="Picture 3" descr="JISCcolour23 half size white border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60432" y="1340768"/>
            <a:ext cx="449634" cy="257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ounded Rectangle 37"/>
          <p:cNvSpPr/>
          <p:nvPr/>
        </p:nvSpPr>
        <p:spPr>
          <a:xfrm>
            <a:off x="8388424" y="1196752"/>
            <a:ext cx="576064" cy="547260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5400000">
            <a:off x="6844898" y="382039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Roadmap  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0" y="2348880"/>
            <a:ext cx="2390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062838" y="116632"/>
            <a:ext cx="901650" cy="81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427984" y="4005064"/>
            <a:ext cx="288031" cy="39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31840" y="4105603"/>
            <a:ext cx="1336650" cy="40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115616" y="5229200"/>
            <a:ext cx="15049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87624" y="5949280"/>
            <a:ext cx="14287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179512" y="62280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WP1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380312" y="24208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WP2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52320" y="43651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WP3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52320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WP4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388424" y="62373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WP5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220072" y="4221088"/>
            <a:ext cx="1961381" cy="29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251520" y="2606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Coordinated by </a:t>
            </a:r>
            <a:endParaRPr lang="en-US" dirty="0"/>
          </a:p>
        </p:txBody>
      </p:sp>
      <p:pic>
        <p:nvPicPr>
          <p:cNvPr id="51" name="Picture 3" descr="JISCcolour23 half size white border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35696" y="332656"/>
            <a:ext cx="449634" cy="257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1" descr="JISCcolour23 half size white border.png"/>
          <p:cNvPicPr>
            <a:picLocks noChangeAspect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164288" y="5157193"/>
            <a:ext cx="88112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9" grpId="0"/>
      <p:bldP spid="10" grpId="0"/>
      <p:bldP spid="12" grpId="0"/>
      <p:bldP spid="15" grpId="0"/>
      <p:bldP spid="22" grpId="0"/>
      <p:bldP spid="35" grpId="0" animBg="1"/>
      <p:bldP spid="36" grpId="0"/>
      <p:bldP spid="38" grpId="0" animBg="1"/>
      <p:bldP spid="39" grpId="0"/>
      <p:bldP spid="44" grpId="0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lum bright="40000" contrast="-6000"/>
          </a:blip>
          <a:srcRect/>
          <a:stretch>
            <a:fillRect/>
          </a:stretch>
        </p:blipFill>
        <p:spPr bwMode="auto">
          <a:xfrm>
            <a:off x="971550" y="1"/>
            <a:ext cx="701576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915816" y="3573016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43808" y="2996952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95936" y="393305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71800" y="2636912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211960" y="3068960"/>
            <a:ext cx="144016" cy="14401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355976" y="3068960"/>
            <a:ext cx="144016" cy="14401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788024" y="4437112"/>
            <a:ext cx="144016" cy="14401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563888" y="3501008"/>
            <a:ext cx="144016" cy="14401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59832" y="3501008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796136" y="2276872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115616" y="5877272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95536" y="908720"/>
            <a:ext cx="144016" cy="14401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95536" y="620688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95536" y="332656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95536" y="1196752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11560" y="26064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Coordination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1560" y="54868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Engagement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81696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Assessment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110499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Enhancement</a:t>
            </a:r>
            <a:endParaRPr lang="en-US" sz="1400" dirty="0"/>
          </a:p>
        </p:txBody>
      </p:sp>
      <p:sp>
        <p:nvSpPr>
          <p:cNvPr id="44" name="Oval 43"/>
          <p:cNvSpPr/>
          <p:nvPr/>
        </p:nvSpPr>
        <p:spPr>
          <a:xfrm>
            <a:off x="2627784" y="2636912"/>
            <a:ext cx="144016" cy="14401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331640" y="5301208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2838" y="116632"/>
            <a:ext cx="901650" cy="81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38" y="116632"/>
            <a:ext cx="901650" cy="81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95536" y="375047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Collaboration to Clarify the Costs of Curation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2493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The main </a:t>
            </a:r>
            <a:r>
              <a:rPr lang="en-GB" sz="2400" i="1" dirty="0" smtClean="0"/>
              <a:t>objective</a:t>
            </a:r>
            <a:r>
              <a:rPr lang="en-GB" sz="2400" dirty="0" smtClean="0"/>
              <a:t> of the 4C project </a:t>
            </a:r>
            <a:r>
              <a:rPr lang="en-GB" sz="2400" dirty="0" smtClean="0"/>
              <a:t>is to </a:t>
            </a:r>
            <a:r>
              <a:rPr lang="en-GB" sz="2400" dirty="0" smtClean="0"/>
              <a:t>ensure that </a:t>
            </a:r>
            <a:r>
              <a:rPr lang="en-GB" sz="2400" dirty="0" smtClean="0"/>
              <a:t>all the </a:t>
            </a:r>
            <a:r>
              <a:rPr lang="en-GB" sz="2400" dirty="0" smtClean="0"/>
              <a:t>existing work </a:t>
            </a:r>
            <a:r>
              <a:rPr lang="en-GB" sz="2400" dirty="0" smtClean="0"/>
              <a:t>relating to the costs of digital </a:t>
            </a:r>
            <a:r>
              <a:rPr lang="en-GB" sz="2400" dirty="0" err="1" smtClean="0"/>
              <a:t>curation</a:t>
            </a:r>
            <a:r>
              <a:rPr lang="en-GB" sz="2400" dirty="0" smtClean="0"/>
              <a:t> and preservation is known, understood and can be implemented and exploited by a wide range of stakeholders.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sz="2400" dirty="0" smtClean="0"/>
              <a:t>The related </a:t>
            </a:r>
            <a:r>
              <a:rPr lang="en-GB" sz="2400" i="1" dirty="0" smtClean="0"/>
              <a:t>task</a:t>
            </a:r>
            <a:r>
              <a:rPr lang="en-GB" sz="2400" dirty="0" smtClean="0"/>
              <a:t> is, therefore, to ensure that the currently developed resources are: well described, matched and fit-for-purpose</a:t>
            </a:r>
            <a:r>
              <a:rPr lang="en-GB" sz="2400" dirty="0" smtClean="0"/>
              <a:t>, relevant and useable by a wide range of organisations operating at different scales in both the public and the private sector.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250"/>
            <a:ext cx="69342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79388" y="6453188"/>
            <a:ext cx="3455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  <a:hlinkClick r:id="rId3"/>
              </a:rPr>
              <a:t>http://wiki.opf-labs.org/display/CDP/Home</a:t>
            </a:r>
            <a:endParaRPr lang="en-US" sz="140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2838" y="116632"/>
            <a:ext cx="901650" cy="81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39952" y="623731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Paul Wheatley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492896"/>
            <a:ext cx="1512168" cy="139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2293129"/>
            <a:ext cx="1800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Assessment</a:t>
            </a:r>
          </a:p>
          <a:p>
            <a:r>
              <a:rPr lang="en-GB" sz="1200" b="1" i="1" dirty="0" smtClean="0"/>
              <a:t>Tasks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Assess cost models &amp; strategies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Examine good practice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Analyse requirements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Integrate components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Produce guidance &amp; briefing materials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Setup costs exchange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680" y="4869160"/>
            <a:ext cx="25922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Enhancement</a:t>
            </a:r>
          </a:p>
          <a:p>
            <a:r>
              <a:rPr lang="en-GB" sz="1200" b="1" i="1" dirty="0" smtClean="0"/>
              <a:t>Tasks</a:t>
            </a:r>
          </a:p>
          <a:p>
            <a:r>
              <a:rPr lang="en-GB" sz="1200" dirty="0" smtClean="0"/>
              <a:t>Examine and refine related concepts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Value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Risk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Benefits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Sustainability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Economic Reference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016" y="4843026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Project Coordination</a:t>
            </a:r>
          </a:p>
          <a:p>
            <a:r>
              <a:rPr lang="en-GB" sz="1200" b="1" i="1" dirty="0" smtClean="0"/>
              <a:t>Tasks</a:t>
            </a:r>
          </a:p>
          <a:p>
            <a:r>
              <a:rPr lang="en-GB" sz="1200" dirty="0" smtClean="0"/>
              <a:t>Project meetings</a:t>
            </a:r>
          </a:p>
          <a:p>
            <a:r>
              <a:rPr lang="en-GB" sz="1200" dirty="0" smtClean="0"/>
              <a:t>Project reporting</a:t>
            </a:r>
          </a:p>
          <a:p>
            <a:r>
              <a:rPr lang="en-GB" sz="1200" dirty="0" smtClean="0"/>
              <a:t>EC liaison</a:t>
            </a:r>
          </a:p>
          <a:p>
            <a:r>
              <a:rPr lang="en-GB" sz="1200" dirty="0" smtClean="0"/>
              <a:t>Budget oversight</a:t>
            </a:r>
          </a:p>
          <a:p>
            <a:r>
              <a:rPr lang="en-GB" sz="1200" dirty="0" smtClean="0"/>
              <a:t>Outputs QA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2411760" y="2276872"/>
            <a:ext cx="2232248" cy="216024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43808" y="342900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Events, Workshops, Meetings &amp; Reports</a:t>
            </a:r>
            <a:endParaRPr lang="en-US" sz="1000" dirty="0"/>
          </a:p>
        </p:txBody>
      </p:sp>
      <p:sp>
        <p:nvSpPr>
          <p:cNvPr id="10" name="Down Arrow 9"/>
          <p:cNvSpPr/>
          <p:nvPr/>
        </p:nvSpPr>
        <p:spPr>
          <a:xfrm>
            <a:off x="2843808" y="1844824"/>
            <a:ext cx="720080" cy="43204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2843809" y="4437112"/>
            <a:ext cx="720080" cy="43204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JISCcolour23 half size white bord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611117"/>
            <a:ext cx="451078" cy="25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ounded Rectangle 26"/>
          <p:cNvSpPr/>
          <p:nvPr/>
        </p:nvSpPr>
        <p:spPr>
          <a:xfrm>
            <a:off x="2339752" y="260648"/>
            <a:ext cx="4608512" cy="172819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179512" y="4797152"/>
            <a:ext cx="4320480" cy="180020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 rot="5400000">
            <a:off x="-468561" y="1988840"/>
            <a:ext cx="3240360" cy="194421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0800000">
            <a:off x="1835696" y="3068960"/>
            <a:ext cx="720080" cy="43204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812360" y="3772197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Curation</a:t>
            </a:r>
            <a:r>
              <a:rPr lang="en-GB" sz="1200" dirty="0" smtClean="0"/>
              <a:t> Costs </a:t>
            </a:r>
          </a:p>
          <a:p>
            <a:r>
              <a:rPr lang="en-GB" sz="1200" dirty="0" smtClean="0"/>
              <a:t>Exchange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7236296" y="23488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Outputs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 bwMode="auto">
          <a:xfrm>
            <a:off x="6809383" y="2926685"/>
            <a:ext cx="642937" cy="768350"/>
          </a:xfrm>
          <a:prstGeom prst="roundRect">
            <a:avLst>
              <a:gd name="adj" fmla="val 1119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9" name="Rounded Rectangle 48"/>
          <p:cNvSpPr/>
          <p:nvPr/>
        </p:nvSpPr>
        <p:spPr bwMode="auto">
          <a:xfrm>
            <a:off x="6758583" y="2977485"/>
            <a:ext cx="642937" cy="766762"/>
          </a:xfrm>
          <a:prstGeom prst="roundRect">
            <a:avLst>
              <a:gd name="adj" fmla="val 1119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0" name="Rounded Rectangle 49"/>
          <p:cNvSpPr/>
          <p:nvPr/>
        </p:nvSpPr>
        <p:spPr bwMode="auto">
          <a:xfrm>
            <a:off x="6699845" y="3026697"/>
            <a:ext cx="642938" cy="768350"/>
          </a:xfrm>
          <a:prstGeom prst="roundRect">
            <a:avLst>
              <a:gd name="adj" fmla="val 1119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6842720" y="3194972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>
            <a:off x="6842720" y="3336260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>
            <a:off x="6842720" y="3488660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6842720" y="3623597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588224" y="3790781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Reports for General Dissemination</a:t>
            </a:r>
            <a:endParaRPr lang="en-US" sz="1200" dirty="0"/>
          </a:p>
        </p:txBody>
      </p:sp>
      <p:sp>
        <p:nvSpPr>
          <p:cNvPr id="57" name="Rounded Rectangle 56"/>
          <p:cNvSpPr/>
          <p:nvPr/>
        </p:nvSpPr>
        <p:spPr>
          <a:xfrm rot="5400000">
            <a:off x="5544108" y="3176972"/>
            <a:ext cx="4320480" cy="252028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own Arrow 57"/>
          <p:cNvSpPr/>
          <p:nvPr/>
        </p:nvSpPr>
        <p:spPr>
          <a:xfrm rot="13527698">
            <a:off x="4258426" y="4053171"/>
            <a:ext cx="720080" cy="43204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own Arrow 66"/>
          <p:cNvSpPr/>
          <p:nvPr/>
        </p:nvSpPr>
        <p:spPr>
          <a:xfrm rot="16200000">
            <a:off x="5076056" y="1844824"/>
            <a:ext cx="720080" cy="43204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5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2875912"/>
            <a:ext cx="1080120" cy="92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TextBox 78"/>
          <p:cNvSpPr txBox="1"/>
          <p:nvPr/>
        </p:nvSpPr>
        <p:spPr>
          <a:xfrm>
            <a:off x="7164288" y="500479"/>
            <a:ext cx="1691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Collaboration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Clarify the 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Costs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Curation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0" name="Round Same Side Corner Rectangle 69"/>
          <p:cNvSpPr/>
          <p:nvPr/>
        </p:nvSpPr>
        <p:spPr>
          <a:xfrm>
            <a:off x="5580112" y="4725144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5652119" y="4437111"/>
            <a:ext cx="365184" cy="360543"/>
          </a:xfrm>
          <a:prstGeom prst="ellipse">
            <a:avLst/>
          </a:prstGeom>
          <a:solidFill>
            <a:schemeClr val="accent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ound Same Side Corner Rectangle 80"/>
          <p:cNvSpPr/>
          <p:nvPr/>
        </p:nvSpPr>
        <p:spPr>
          <a:xfrm>
            <a:off x="395536" y="5661247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467543" y="5373214"/>
            <a:ext cx="365184" cy="3605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ound Same Side Corner Rectangle 84"/>
          <p:cNvSpPr/>
          <p:nvPr/>
        </p:nvSpPr>
        <p:spPr>
          <a:xfrm>
            <a:off x="539553" y="1772817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611560" y="1484784"/>
            <a:ext cx="365184" cy="36054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 Same Side Corner Rectangle 86"/>
          <p:cNvSpPr/>
          <p:nvPr/>
        </p:nvSpPr>
        <p:spPr>
          <a:xfrm>
            <a:off x="1187624" y="1772817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70C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1259631" y="1484784"/>
            <a:ext cx="365184" cy="36054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ound Same Side Corner Rectangle 90"/>
          <p:cNvSpPr/>
          <p:nvPr/>
        </p:nvSpPr>
        <p:spPr>
          <a:xfrm>
            <a:off x="1043608" y="5661248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1115615" y="5373215"/>
            <a:ext cx="365184" cy="36054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2483768" y="332656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Engagement</a:t>
            </a:r>
          </a:p>
          <a:p>
            <a:r>
              <a:rPr lang="en-GB" sz="1200" b="1" i="1" dirty="0" smtClean="0"/>
              <a:t>Tasks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Engage stakeholders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Raise awareness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Organise meetings</a:t>
            </a:r>
            <a:endParaRPr lang="en-US" sz="120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Promote Research &amp; Innovation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GB" sz="1200" dirty="0" smtClean="0"/>
              <a:t>Build community network</a:t>
            </a:r>
          </a:p>
        </p:txBody>
      </p:sp>
      <p:pic>
        <p:nvPicPr>
          <p:cNvPr id="96" name="Picture 4" descr="modern building.png">
            <a:hlinkClick r:id="" action="ppaction://noaction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2420888"/>
            <a:ext cx="792088" cy="94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TextBox 96"/>
          <p:cNvSpPr txBox="1"/>
          <p:nvPr/>
        </p:nvSpPr>
        <p:spPr>
          <a:xfrm>
            <a:off x="4644008" y="227687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Networking &amp; Coordination</a:t>
            </a:r>
            <a:endParaRPr lang="en-US" sz="1200" dirty="0"/>
          </a:p>
        </p:txBody>
      </p:sp>
      <p:sp>
        <p:nvSpPr>
          <p:cNvPr id="98" name="Round Same Side Corner Rectangle 97"/>
          <p:cNvSpPr/>
          <p:nvPr/>
        </p:nvSpPr>
        <p:spPr>
          <a:xfrm>
            <a:off x="5516489" y="3231789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5588496" y="2943756"/>
            <a:ext cx="365184" cy="3605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ound Same Side Corner Rectangle 99"/>
          <p:cNvSpPr/>
          <p:nvPr/>
        </p:nvSpPr>
        <p:spPr>
          <a:xfrm>
            <a:off x="5211689" y="3159781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5283696" y="2871748"/>
            <a:ext cx="365184" cy="3605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ound Same Side Corner Rectangle 101"/>
          <p:cNvSpPr/>
          <p:nvPr/>
        </p:nvSpPr>
        <p:spPr>
          <a:xfrm>
            <a:off x="5364089" y="3312181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5436096" y="3024148"/>
            <a:ext cx="365184" cy="36054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5148064" y="3759423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Affiliate Partners &amp; Stakeholders</a:t>
            </a:r>
            <a:endParaRPr lang="en-US" sz="1200" dirty="0"/>
          </a:p>
        </p:txBody>
      </p:sp>
      <p:sp>
        <p:nvSpPr>
          <p:cNvPr id="105" name="Round Same Side Corner Rectangle 104"/>
          <p:cNvSpPr/>
          <p:nvPr/>
        </p:nvSpPr>
        <p:spPr>
          <a:xfrm>
            <a:off x="4932040" y="980729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/>
          <p:cNvSpPr/>
          <p:nvPr/>
        </p:nvSpPr>
        <p:spPr>
          <a:xfrm>
            <a:off x="5004047" y="692696"/>
            <a:ext cx="365184" cy="36054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ound Same Side Corner Rectangle 106"/>
          <p:cNvSpPr/>
          <p:nvPr/>
        </p:nvSpPr>
        <p:spPr>
          <a:xfrm>
            <a:off x="5580112" y="980730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/>
          <p:cNvSpPr/>
          <p:nvPr/>
        </p:nvSpPr>
        <p:spPr>
          <a:xfrm>
            <a:off x="5652119" y="692697"/>
            <a:ext cx="365184" cy="36054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ound Same Side Corner Rectangle 108"/>
          <p:cNvSpPr/>
          <p:nvPr/>
        </p:nvSpPr>
        <p:spPr>
          <a:xfrm>
            <a:off x="6228184" y="980729"/>
            <a:ext cx="504056" cy="43204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/>
          <p:cNvSpPr/>
          <p:nvPr/>
        </p:nvSpPr>
        <p:spPr>
          <a:xfrm>
            <a:off x="6300191" y="692696"/>
            <a:ext cx="365184" cy="36054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ounded Rectangle 110"/>
          <p:cNvSpPr/>
          <p:nvPr/>
        </p:nvSpPr>
        <p:spPr bwMode="auto">
          <a:xfrm>
            <a:off x="6809383" y="4797152"/>
            <a:ext cx="642937" cy="768350"/>
          </a:xfrm>
          <a:prstGeom prst="roundRect">
            <a:avLst>
              <a:gd name="adj" fmla="val 1119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2" name="Rounded Rectangle 111"/>
          <p:cNvSpPr/>
          <p:nvPr/>
        </p:nvSpPr>
        <p:spPr bwMode="auto">
          <a:xfrm>
            <a:off x="6758583" y="4847952"/>
            <a:ext cx="642937" cy="766762"/>
          </a:xfrm>
          <a:prstGeom prst="roundRect">
            <a:avLst>
              <a:gd name="adj" fmla="val 1119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3" name="Rounded Rectangle 112"/>
          <p:cNvSpPr/>
          <p:nvPr/>
        </p:nvSpPr>
        <p:spPr bwMode="auto">
          <a:xfrm>
            <a:off x="6699845" y="4897164"/>
            <a:ext cx="642938" cy="768350"/>
          </a:xfrm>
          <a:prstGeom prst="roundRect">
            <a:avLst>
              <a:gd name="adj" fmla="val 1119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14" name="Straight Connector 113"/>
          <p:cNvCxnSpPr/>
          <p:nvPr/>
        </p:nvCxnSpPr>
        <p:spPr bwMode="auto">
          <a:xfrm>
            <a:off x="6842720" y="5065439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 bwMode="auto">
          <a:xfrm>
            <a:off x="6842720" y="5206727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 bwMode="auto">
          <a:xfrm>
            <a:off x="6842720" y="5359127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 bwMode="auto">
          <a:xfrm>
            <a:off x="6842720" y="5494064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588224" y="57866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Reports for European Commission</a:t>
            </a:r>
            <a:endParaRPr lang="en-US" sz="1200" dirty="0"/>
          </a:p>
        </p:txBody>
      </p:sp>
      <p:pic>
        <p:nvPicPr>
          <p:cNvPr id="119" name="Picture 6" descr="http://t3.gstatic.com/images?q=tbn:ANd9GcQ_3aBoOWJ3lGAlnReTdLRAHJDRfoZgdZs-aXfe287fcCYytzq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4725144"/>
            <a:ext cx="936104" cy="936104"/>
          </a:xfrm>
          <a:prstGeom prst="rect">
            <a:avLst/>
          </a:prstGeom>
          <a:noFill/>
        </p:spPr>
      </p:pic>
      <p:sp>
        <p:nvSpPr>
          <p:cNvPr id="120" name="TextBox 119"/>
          <p:cNvSpPr txBox="1"/>
          <p:nvPr/>
        </p:nvSpPr>
        <p:spPr>
          <a:xfrm>
            <a:off x="7740352" y="5807005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Submission of Roadmap to the EC</a:t>
            </a:r>
            <a:endParaRPr lang="en-US" sz="1200" dirty="0"/>
          </a:p>
        </p:txBody>
      </p:sp>
      <p:sp>
        <p:nvSpPr>
          <p:cNvPr id="122" name="Down Arrow 121"/>
          <p:cNvSpPr/>
          <p:nvPr/>
        </p:nvSpPr>
        <p:spPr>
          <a:xfrm>
            <a:off x="4572000" y="3212976"/>
            <a:ext cx="720080" cy="43204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404664"/>
            <a:ext cx="901650" cy="81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591071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Neil Grindley</a:t>
            </a:r>
          </a:p>
          <a:p>
            <a:r>
              <a:rPr lang="en-GB" sz="1200" dirty="0" smtClean="0"/>
              <a:t>JISC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1959223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Sabine Schrimpf</a:t>
            </a:r>
          </a:p>
          <a:p>
            <a:r>
              <a:rPr lang="en-US" sz="1200" dirty="0" smtClean="0"/>
              <a:t>Deutsche </a:t>
            </a:r>
            <a:r>
              <a:rPr lang="en-US" sz="1200" dirty="0" err="1" smtClean="0"/>
              <a:t>Nationalbibliothek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26369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William Kilbride</a:t>
            </a:r>
          </a:p>
          <a:p>
            <a:r>
              <a:rPr lang="en-US" sz="1200" dirty="0" smtClean="0"/>
              <a:t>Digital Preservation Coalition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131840" y="2636912"/>
            <a:ext cx="1442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Ulla Bøgvad Kejser</a:t>
            </a:r>
          </a:p>
          <a:p>
            <a:r>
              <a:rPr lang="en-GB" sz="1200" dirty="0" smtClean="0"/>
              <a:t>Royal Danish Library</a:t>
            </a:r>
            <a:endParaRPr lang="en-US" sz="12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3131840" y="1988840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Alex Thirifays</a:t>
            </a:r>
          </a:p>
          <a:p>
            <a:r>
              <a:rPr lang="en-GB" sz="1200" dirty="0" smtClean="0"/>
              <a:t>Danish National Archives</a:t>
            </a:r>
            <a:endParaRPr lang="en-US" sz="12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6084168" y="3246075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José </a:t>
            </a:r>
            <a:r>
              <a:rPr lang="en-US" sz="1200" dirty="0" smtClean="0"/>
              <a:t>Borbinha</a:t>
            </a:r>
          </a:p>
          <a:p>
            <a:r>
              <a:rPr lang="en-GB" sz="1200" dirty="0" smtClean="0"/>
              <a:t>Institute of Systems Engineering and Computer Research and Development in Lisbon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23528" y="328498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Kevin Ashley</a:t>
            </a:r>
          </a:p>
          <a:p>
            <a:r>
              <a:rPr lang="en-GB" sz="1200" dirty="0" smtClean="0"/>
              <a:t>Digital </a:t>
            </a:r>
            <a:r>
              <a:rPr lang="en-GB" sz="1200" dirty="0" err="1" smtClean="0"/>
              <a:t>Curation</a:t>
            </a:r>
            <a:r>
              <a:rPr lang="en-GB" sz="1200" dirty="0" smtClean="0"/>
              <a:t> Centre (Edinburgh)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31840" y="3356992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Andi</a:t>
            </a:r>
            <a:r>
              <a:rPr lang="en-US" sz="1200" dirty="0" smtClean="0"/>
              <a:t> Rauber</a:t>
            </a:r>
          </a:p>
          <a:p>
            <a:r>
              <a:rPr lang="en-GB" sz="1200" dirty="0" smtClean="0"/>
              <a:t>Secure Business Austria</a:t>
            </a:r>
            <a:endParaRPr lang="en-US" sz="12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3131840" y="4005064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Joy Davidson</a:t>
            </a:r>
          </a:p>
          <a:p>
            <a:r>
              <a:rPr lang="en-GB" sz="1200" dirty="0" smtClean="0"/>
              <a:t>Digital </a:t>
            </a:r>
            <a:r>
              <a:rPr lang="en-GB" sz="1200" dirty="0" err="1" smtClean="0"/>
              <a:t>Curation</a:t>
            </a:r>
            <a:r>
              <a:rPr lang="en-GB" sz="1200" dirty="0" smtClean="0"/>
              <a:t> Centre</a:t>
            </a:r>
          </a:p>
          <a:p>
            <a:r>
              <a:rPr lang="en-GB" sz="1200" dirty="0" smtClean="0"/>
              <a:t>(Glasgow)</a:t>
            </a:r>
            <a:endParaRPr lang="en-US" sz="12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6084168" y="2607295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Matthew Woollard / </a:t>
            </a:r>
            <a:r>
              <a:rPr lang="en-GB" sz="1200" dirty="0" err="1" smtClean="0"/>
              <a:t>Herv</a:t>
            </a:r>
            <a:r>
              <a:rPr lang="en-US" sz="1200" dirty="0" smtClean="0"/>
              <a:t>é</a:t>
            </a:r>
            <a:r>
              <a:rPr lang="en-GB" sz="1200" dirty="0" smtClean="0"/>
              <a:t> </a:t>
            </a:r>
            <a:r>
              <a:rPr lang="en-GB" sz="1200" dirty="0" err="1" smtClean="0"/>
              <a:t>L’Hours</a:t>
            </a:r>
            <a:endParaRPr lang="en-GB" sz="1200" dirty="0" smtClean="0"/>
          </a:p>
          <a:p>
            <a:r>
              <a:rPr lang="en-GB" sz="1200" dirty="0" smtClean="0"/>
              <a:t>UK Data Archive</a:t>
            </a:r>
            <a:endParaRPr lang="en-US" sz="1200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6084168" y="1988840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err="1" smtClean="0"/>
              <a:t>Raivo</a:t>
            </a:r>
            <a:r>
              <a:rPr lang="en-GB" sz="1200" dirty="0" smtClean="0"/>
              <a:t> </a:t>
            </a:r>
            <a:r>
              <a:rPr lang="en-GB" sz="1200" dirty="0" err="1" smtClean="0"/>
              <a:t>Ruusalepp</a:t>
            </a:r>
            <a:endParaRPr lang="en-GB" sz="1200" dirty="0" smtClean="0"/>
          </a:p>
          <a:p>
            <a:r>
              <a:rPr lang="en-GB" sz="1200" dirty="0" smtClean="0"/>
              <a:t>National Library of Estonia</a:t>
            </a:r>
            <a:endParaRPr lang="en-US" sz="1200" dirty="0" smtClean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627784" y="1484784"/>
            <a:ext cx="0" cy="4680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08104" y="1484784"/>
            <a:ext cx="0" cy="4680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131840" y="4839543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Heiko Tjalsma</a:t>
            </a:r>
          </a:p>
          <a:p>
            <a:r>
              <a:rPr lang="en-GB" sz="1200" dirty="0" smtClean="0"/>
              <a:t>DANS</a:t>
            </a:r>
            <a:endParaRPr lang="en-US" sz="12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323528" y="12687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Engagement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31840" y="12687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Assessment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84168" y="12687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Enhancement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3528" y="23103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Coordination &amp; Roadmap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38" y="116632"/>
            <a:ext cx="901650" cy="81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323528" y="411946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Miguel Ferreira</a:t>
            </a:r>
          </a:p>
          <a:p>
            <a:r>
              <a:rPr lang="en-GB" sz="1200" dirty="0" smtClean="0"/>
              <a:t>Keep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15567</TotalTime>
  <Words>335</Words>
  <Application>Microsoft Office PowerPoint</Application>
  <PresentationFormat>On-screen Show (4:3)</PresentationFormat>
  <Paragraphs>106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Neil.Grindley</dc:creator>
  <cp:lastModifiedBy> </cp:lastModifiedBy>
  <cp:revision>18</cp:revision>
  <dcterms:created xsi:type="dcterms:W3CDTF">2012-03-22T21:58:29Z</dcterms:created>
  <dcterms:modified xsi:type="dcterms:W3CDTF">2012-11-06T14:37:02Z</dcterms:modified>
</cp:coreProperties>
</file>