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Lst>
  <p:notesMasterIdLst>
    <p:notesMasterId r:id="rId38"/>
  </p:notesMasterIdLst>
  <p:sldIdLst>
    <p:sldId id="257" r:id="rId2"/>
    <p:sldId id="347" r:id="rId3"/>
    <p:sldId id="351" r:id="rId4"/>
    <p:sldId id="346" r:id="rId5"/>
    <p:sldId id="314" r:id="rId6"/>
    <p:sldId id="350" r:id="rId7"/>
    <p:sldId id="263" r:id="rId8"/>
    <p:sldId id="349" r:id="rId9"/>
    <p:sldId id="317" r:id="rId10"/>
    <p:sldId id="318" r:id="rId11"/>
    <p:sldId id="319" r:id="rId12"/>
    <p:sldId id="320" r:id="rId13"/>
    <p:sldId id="359" r:id="rId14"/>
    <p:sldId id="333" r:id="rId15"/>
    <p:sldId id="341" r:id="rId16"/>
    <p:sldId id="352" r:id="rId17"/>
    <p:sldId id="353" r:id="rId18"/>
    <p:sldId id="358" r:id="rId19"/>
    <p:sldId id="340" r:id="rId20"/>
    <p:sldId id="323" r:id="rId21"/>
    <p:sldId id="354" r:id="rId22"/>
    <p:sldId id="306" r:id="rId23"/>
    <p:sldId id="305" r:id="rId24"/>
    <p:sldId id="307" r:id="rId25"/>
    <p:sldId id="308" r:id="rId26"/>
    <p:sldId id="310" r:id="rId27"/>
    <p:sldId id="309" r:id="rId28"/>
    <p:sldId id="342" r:id="rId29"/>
    <p:sldId id="335" r:id="rId30"/>
    <p:sldId id="355" r:id="rId31"/>
    <p:sldId id="356" r:id="rId32"/>
    <p:sldId id="311" r:id="rId33"/>
    <p:sldId id="345" r:id="rId34"/>
    <p:sldId id="344" r:id="rId35"/>
    <p:sldId id="334" r:id="rId36"/>
    <p:sldId id="322" r:id="rId3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08F"/>
    <a:srgbClr val="C134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8" autoAdjust="0"/>
    <p:restoredTop sz="87994" autoAdjust="0"/>
  </p:normalViewPr>
  <p:slideViewPr>
    <p:cSldViewPr>
      <p:cViewPr>
        <p:scale>
          <a:sx n="90" d="100"/>
          <a:sy n="90" d="100"/>
        </p:scale>
        <p:origin x="-32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B5C628-F1CA-499B-98BF-7289200B73B5}" type="doc">
      <dgm:prSet loTypeId="urn:microsoft.com/office/officeart/2005/8/layout/cycle7" loCatId="cycle" qsTypeId="urn:microsoft.com/office/officeart/2005/8/quickstyle/3d2" qsCatId="3D" csTypeId="urn:microsoft.com/office/officeart/2005/8/colors/accent1_2" csCatId="accent1" phldr="1"/>
      <dgm:spPr/>
      <dgm:t>
        <a:bodyPr/>
        <a:lstStyle/>
        <a:p>
          <a:endParaRPr lang="en-US"/>
        </a:p>
      </dgm:t>
    </dgm:pt>
    <dgm:pt modelId="{3A722101-4F39-4CBF-90A6-F38B613CB9E4}">
      <dgm:prSet phldrT="[Text]" custT="1"/>
      <dgm:spPr/>
      <dgm:t>
        <a:bodyPr/>
        <a:lstStyle/>
        <a:p>
          <a:r>
            <a:rPr lang="fi-FI" sz="2000" dirty="0" err="1" smtClean="0"/>
            <a:t>Capturing</a:t>
          </a:r>
          <a:r>
            <a:rPr lang="fi-FI" sz="2000" dirty="0" smtClean="0"/>
            <a:t> </a:t>
          </a:r>
          <a:r>
            <a:rPr lang="fi-FI" sz="2000" dirty="0" err="1" smtClean="0"/>
            <a:t>Community</a:t>
          </a:r>
          <a:r>
            <a:rPr lang="fi-FI" sz="2000" dirty="0" smtClean="0"/>
            <a:t> </a:t>
          </a:r>
          <a:r>
            <a:rPr lang="fi-FI" sz="2000" dirty="0" err="1" smtClean="0"/>
            <a:t>Requirements</a:t>
          </a:r>
          <a:endParaRPr lang="fi-FI" sz="2000" dirty="0" smtClean="0"/>
        </a:p>
        <a:p>
          <a:r>
            <a:rPr lang="fi-FI" sz="1200" dirty="0" err="1" smtClean="0"/>
            <a:t>How</a:t>
          </a:r>
          <a:r>
            <a:rPr lang="fi-FI" sz="1200" dirty="0" smtClean="0"/>
            <a:t> data is </a:t>
          </a:r>
          <a:r>
            <a:rPr lang="fi-FI" sz="1200" dirty="0" err="1" smtClean="0"/>
            <a:t>organised</a:t>
          </a:r>
          <a:endParaRPr lang="fi-FI" sz="1200" dirty="0" smtClean="0"/>
        </a:p>
        <a:p>
          <a:r>
            <a:rPr lang="fi-FI" sz="1200" dirty="0" err="1" smtClean="0"/>
            <a:t>What</a:t>
          </a:r>
          <a:r>
            <a:rPr lang="fi-FI" sz="1200" dirty="0" smtClean="0"/>
            <a:t> </a:t>
          </a:r>
          <a:r>
            <a:rPr lang="fi-FI" sz="1200" dirty="0" err="1" smtClean="0"/>
            <a:t>are</a:t>
          </a:r>
          <a:r>
            <a:rPr lang="fi-FI" sz="1200" dirty="0" smtClean="0"/>
            <a:t> the </a:t>
          </a:r>
          <a:r>
            <a:rPr lang="fi-FI" sz="1200" dirty="0" err="1" smtClean="0"/>
            <a:t>first</a:t>
          </a:r>
          <a:r>
            <a:rPr lang="fi-FI" sz="1200" dirty="0" smtClean="0"/>
            <a:t> </a:t>
          </a:r>
          <a:r>
            <a:rPr lang="fi-FI" sz="1200" dirty="0" err="1" smtClean="0"/>
            <a:t>wishes</a:t>
          </a:r>
          <a:endParaRPr lang="fi-FI" sz="1200" dirty="0" smtClean="0"/>
        </a:p>
        <a:p>
          <a:r>
            <a:rPr lang="fi-FI" sz="1200" dirty="0" smtClean="0"/>
            <a:t>(</a:t>
          </a:r>
          <a:r>
            <a:rPr lang="fi-FI" sz="1200" u="sng" dirty="0" err="1" smtClean="0"/>
            <a:t>Community</a:t>
          </a:r>
          <a:r>
            <a:rPr lang="fi-FI" sz="1200" u="sng" dirty="0" smtClean="0"/>
            <a:t> </a:t>
          </a:r>
          <a:r>
            <a:rPr lang="fi-FI" sz="1200" u="sng" dirty="0" err="1" smtClean="0"/>
            <a:t>Interviews</a:t>
          </a:r>
          <a:r>
            <a:rPr lang="fi-FI" sz="1200" dirty="0" smtClean="0"/>
            <a:t>)</a:t>
          </a:r>
        </a:p>
        <a:p>
          <a:endParaRPr lang="en-US" sz="1200" dirty="0"/>
        </a:p>
      </dgm:t>
    </dgm:pt>
    <dgm:pt modelId="{E225FA1D-EF48-40EB-894B-1C188D650EDE}" type="parTrans" cxnId="{01A2A30F-70B7-4029-B852-6792A3D951E5}">
      <dgm:prSet/>
      <dgm:spPr/>
      <dgm:t>
        <a:bodyPr/>
        <a:lstStyle/>
        <a:p>
          <a:endParaRPr lang="en-US"/>
        </a:p>
      </dgm:t>
    </dgm:pt>
    <dgm:pt modelId="{9E275DB0-ECC9-47F7-92DA-89910BF01337}" type="sibTrans" cxnId="{01A2A30F-70B7-4029-B852-6792A3D951E5}">
      <dgm:prSet/>
      <dgm:spPr/>
      <dgm:t>
        <a:bodyPr/>
        <a:lstStyle/>
        <a:p>
          <a:endParaRPr lang="en-US"/>
        </a:p>
      </dgm:t>
    </dgm:pt>
    <dgm:pt modelId="{7C08BD2B-D14E-4AB9-B7D2-C92DFF9603A6}">
      <dgm:prSet phldrT="[Text]" custT="1"/>
      <dgm:spPr/>
      <dgm:t>
        <a:bodyPr/>
        <a:lstStyle/>
        <a:p>
          <a:r>
            <a:rPr lang="fi-FI" sz="1900" dirty="0" smtClean="0"/>
            <a:t>Service </a:t>
          </a:r>
          <a:r>
            <a:rPr lang="fi-FI" sz="1900" dirty="0" err="1" smtClean="0"/>
            <a:t>Deployment</a:t>
          </a:r>
          <a:r>
            <a:rPr lang="fi-FI" sz="1900" dirty="0" smtClean="0"/>
            <a:t> and </a:t>
          </a:r>
          <a:r>
            <a:rPr lang="fi-FI" sz="1900" dirty="0" err="1" smtClean="0"/>
            <a:t>Operations</a:t>
          </a:r>
          <a:endParaRPr lang="fi-FI" sz="1900" dirty="0" smtClean="0"/>
        </a:p>
        <a:p>
          <a:r>
            <a:rPr lang="fi-FI" sz="1200" dirty="0" err="1" smtClean="0"/>
            <a:t>How</a:t>
          </a:r>
          <a:r>
            <a:rPr lang="fi-FI" sz="1200" dirty="0" smtClean="0"/>
            <a:t> to </a:t>
          </a:r>
          <a:r>
            <a:rPr lang="fi-FI" sz="1200" dirty="0" err="1" smtClean="0"/>
            <a:t>deploy</a:t>
          </a:r>
          <a:r>
            <a:rPr lang="fi-FI" sz="1200" dirty="0" smtClean="0"/>
            <a:t> </a:t>
          </a:r>
          <a:r>
            <a:rPr lang="fi-FI" sz="1200" dirty="0" err="1" smtClean="0"/>
            <a:t>services</a:t>
          </a:r>
          <a:r>
            <a:rPr lang="fi-FI" sz="1200" dirty="0" smtClean="0"/>
            <a:t> on the </a:t>
          </a:r>
          <a:r>
            <a:rPr lang="fi-FI" sz="1200" dirty="0" err="1" smtClean="0"/>
            <a:t>distributed</a:t>
          </a:r>
          <a:r>
            <a:rPr lang="fi-FI" sz="1200" dirty="0" smtClean="0"/>
            <a:t> </a:t>
          </a:r>
          <a:r>
            <a:rPr lang="fi-FI" sz="1200" dirty="0" err="1" smtClean="0"/>
            <a:t>infrastructure</a:t>
          </a:r>
          <a:endParaRPr lang="fi-FI" sz="1200" dirty="0" smtClean="0"/>
        </a:p>
        <a:p>
          <a:r>
            <a:rPr lang="fi-FI" sz="1200" dirty="0" smtClean="0"/>
            <a:t>(</a:t>
          </a:r>
          <a:r>
            <a:rPr lang="fi-FI" sz="1200" u="sng" dirty="0" err="1" smtClean="0"/>
            <a:t>Operations</a:t>
          </a:r>
          <a:r>
            <a:rPr lang="fi-FI" sz="1200" u="sng" dirty="0" smtClean="0"/>
            <a:t> </a:t>
          </a:r>
          <a:r>
            <a:rPr lang="fi-FI" sz="1200" u="sng" dirty="0" err="1" smtClean="0"/>
            <a:t>team</a:t>
          </a:r>
          <a:r>
            <a:rPr lang="fi-FI" sz="1200" dirty="0" smtClean="0"/>
            <a:t>)</a:t>
          </a:r>
          <a:endParaRPr lang="en-US" sz="1200" dirty="0"/>
        </a:p>
      </dgm:t>
    </dgm:pt>
    <dgm:pt modelId="{6C5F2B1F-0E86-4226-811E-AAA7E3CFC40F}" type="parTrans" cxnId="{9AA06D67-4E9C-4DC7-9AFD-F58A003C6979}">
      <dgm:prSet/>
      <dgm:spPr/>
      <dgm:t>
        <a:bodyPr/>
        <a:lstStyle/>
        <a:p>
          <a:endParaRPr lang="en-US"/>
        </a:p>
      </dgm:t>
    </dgm:pt>
    <dgm:pt modelId="{3108BF56-FBFC-438A-A1CF-F73C09BC9181}" type="sibTrans" cxnId="{9AA06D67-4E9C-4DC7-9AFD-F58A003C6979}">
      <dgm:prSet/>
      <dgm:spPr/>
      <dgm:t>
        <a:bodyPr/>
        <a:lstStyle/>
        <a:p>
          <a:endParaRPr lang="en-US"/>
        </a:p>
      </dgm:t>
    </dgm:pt>
    <dgm:pt modelId="{27B2C036-3119-41A3-A934-ABAB48643510}">
      <dgm:prSet phldrT="[Text]" custT="1"/>
      <dgm:spPr/>
      <dgm:t>
        <a:bodyPr/>
        <a:lstStyle/>
        <a:p>
          <a:r>
            <a:rPr lang="fi-FI" sz="2000" dirty="0" err="1" smtClean="0"/>
            <a:t>Technology</a:t>
          </a:r>
          <a:r>
            <a:rPr lang="fi-FI" sz="2000" dirty="0" smtClean="0"/>
            <a:t> </a:t>
          </a:r>
          <a:r>
            <a:rPr lang="fi-FI" sz="2000" dirty="0" err="1" smtClean="0"/>
            <a:t>Appraisal</a:t>
          </a:r>
          <a:r>
            <a:rPr lang="fi-FI" sz="2000" dirty="0" smtClean="0"/>
            <a:t> and Service </a:t>
          </a:r>
          <a:r>
            <a:rPr lang="fi-FI" sz="2000" dirty="0" err="1" smtClean="0"/>
            <a:t>building</a:t>
          </a:r>
          <a:endParaRPr lang="fi-FI" sz="2000" dirty="0" smtClean="0"/>
        </a:p>
        <a:p>
          <a:r>
            <a:rPr lang="fi-FI" sz="1200" dirty="0" err="1" smtClean="0"/>
            <a:t>What</a:t>
          </a:r>
          <a:r>
            <a:rPr lang="fi-FI" sz="1200" dirty="0" smtClean="0"/>
            <a:t> </a:t>
          </a:r>
          <a:r>
            <a:rPr lang="fi-FI" sz="1200" dirty="0" err="1" smtClean="0"/>
            <a:t>services</a:t>
          </a:r>
          <a:r>
            <a:rPr lang="fi-FI" sz="1200" dirty="0" smtClean="0"/>
            <a:t> </a:t>
          </a:r>
          <a:r>
            <a:rPr lang="fi-FI" sz="1200" dirty="0" err="1" smtClean="0"/>
            <a:t>can</a:t>
          </a:r>
          <a:r>
            <a:rPr lang="fi-FI" sz="1200" dirty="0" smtClean="0"/>
            <a:t> </a:t>
          </a:r>
          <a:r>
            <a:rPr lang="fi-FI" sz="1200" dirty="0" err="1" smtClean="0"/>
            <a:t>be</a:t>
          </a:r>
          <a:r>
            <a:rPr lang="fi-FI" sz="1200" dirty="0" smtClean="0"/>
            <a:t> </a:t>
          </a:r>
          <a:r>
            <a:rPr lang="fi-FI" sz="1200" dirty="0" err="1" smtClean="0"/>
            <a:t>built</a:t>
          </a:r>
          <a:r>
            <a:rPr lang="fi-FI" sz="1200" dirty="0" smtClean="0"/>
            <a:t> to </a:t>
          </a:r>
          <a:r>
            <a:rPr lang="fi-FI" sz="1200" dirty="0" err="1" smtClean="0"/>
            <a:t>match</a:t>
          </a:r>
          <a:r>
            <a:rPr lang="fi-FI" sz="1200" dirty="0" smtClean="0"/>
            <a:t> the </a:t>
          </a:r>
          <a:r>
            <a:rPr lang="fi-FI" sz="1200" dirty="0" err="1" smtClean="0"/>
            <a:t>requirements</a:t>
          </a:r>
          <a:endParaRPr lang="fi-FI" sz="1200" dirty="0" smtClean="0"/>
        </a:p>
        <a:p>
          <a:r>
            <a:rPr lang="fi-FI" sz="1200" dirty="0" smtClean="0"/>
            <a:t>(</a:t>
          </a:r>
          <a:r>
            <a:rPr lang="fi-FI" sz="1200" u="sng" dirty="0" smtClean="0"/>
            <a:t>Service </a:t>
          </a:r>
          <a:r>
            <a:rPr lang="fi-FI" sz="1200" u="sng" dirty="0" err="1" smtClean="0"/>
            <a:t>Taskforces</a:t>
          </a:r>
          <a:r>
            <a:rPr lang="fi-FI" sz="1200" dirty="0" smtClean="0"/>
            <a:t>)</a:t>
          </a:r>
          <a:endParaRPr lang="en-US" sz="1200" dirty="0"/>
        </a:p>
      </dgm:t>
    </dgm:pt>
    <dgm:pt modelId="{77779692-9A3C-4B4E-94A5-3137124511EA}" type="parTrans" cxnId="{5EC99B29-1F33-4E20-8AB6-5551C2A62985}">
      <dgm:prSet/>
      <dgm:spPr/>
      <dgm:t>
        <a:bodyPr/>
        <a:lstStyle/>
        <a:p>
          <a:endParaRPr lang="en-US"/>
        </a:p>
      </dgm:t>
    </dgm:pt>
    <dgm:pt modelId="{03283DC5-81D2-42AA-A486-A6EE1ABCA991}" type="sibTrans" cxnId="{5EC99B29-1F33-4E20-8AB6-5551C2A62985}">
      <dgm:prSet/>
      <dgm:spPr/>
      <dgm:t>
        <a:bodyPr/>
        <a:lstStyle/>
        <a:p>
          <a:endParaRPr lang="en-US"/>
        </a:p>
      </dgm:t>
    </dgm:pt>
    <dgm:pt modelId="{E71F6D1A-326D-48F6-861D-0484A90F429A}" type="pres">
      <dgm:prSet presAssocID="{1DB5C628-F1CA-499B-98BF-7289200B73B5}" presName="Name0" presStyleCnt="0">
        <dgm:presLayoutVars>
          <dgm:dir/>
          <dgm:resizeHandles val="exact"/>
        </dgm:presLayoutVars>
      </dgm:prSet>
      <dgm:spPr/>
      <dgm:t>
        <a:bodyPr/>
        <a:lstStyle/>
        <a:p>
          <a:endParaRPr lang="en-US"/>
        </a:p>
      </dgm:t>
    </dgm:pt>
    <dgm:pt modelId="{9A43B2C3-81FC-48A8-85DC-D6B8C8B46F2C}" type="pres">
      <dgm:prSet presAssocID="{3A722101-4F39-4CBF-90A6-F38B613CB9E4}" presName="node" presStyleLbl="node1" presStyleIdx="0" presStyleCnt="3" custScaleX="201054" custScaleY="109562" custRadScaleRad="59550" custRadScaleInc="-215">
        <dgm:presLayoutVars>
          <dgm:bulletEnabled val="1"/>
        </dgm:presLayoutVars>
      </dgm:prSet>
      <dgm:spPr/>
      <dgm:t>
        <a:bodyPr/>
        <a:lstStyle/>
        <a:p>
          <a:endParaRPr lang="en-US"/>
        </a:p>
      </dgm:t>
    </dgm:pt>
    <dgm:pt modelId="{6184CB71-19ED-4ABE-868A-BCAC654EF1FC}" type="pres">
      <dgm:prSet presAssocID="{9E275DB0-ECC9-47F7-92DA-89910BF01337}" presName="sibTrans" presStyleLbl="sibTrans2D1" presStyleIdx="0" presStyleCnt="3" custLinFactNeighborX="-2711" custLinFactNeighborY="6709"/>
      <dgm:spPr/>
      <dgm:t>
        <a:bodyPr/>
        <a:lstStyle/>
        <a:p>
          <a:endParaRPr lang="en-US"/>
        </a:p>
      </dgm:t>
    </dgm:pt>
    <dgm:pt modelId="{30284593-2D0C-4FC1-9192-06E707D8FA10}" type="pres">
      <dgm:prSet presAssocID="{9E275DB0-ECC9-47F7-92DA-89910BF01337}" presName="connectorText" presStyleLbl="sibTrans2D1" presStyleIdx="0" presStyleCnt="3"/>
      <dgm:spPr/>
      <dgm:t>
        <a:bodyPr/>
        <a:lstStyle/>
        <a:p>
          <a:endParaRPr lang="en-US"/>
        </a:p>
      </dgm:t>
    </dgm:pt>
    <dgm:pt modelId="{48CDB716-7F91-40EC-9F02-0D15030C1956}" type="pres">
      <dgm:prSet presAssocID="{7C08BD2B-D14E-4AB9-B7D2-C92DFF9603A6}" presName="node" presStyleLbl="node1" presStyleIdx="1" presStyleCnt="3" custScaleX="122153" custScaleY="148997">
        <dgm:presLayoutVars>
          <dgm:bulletEnabled val="1"/>
        </dgm:presLayoutVars>
      </dgm:prSet>
      <dgm:spPr/>
      <dgm:t>
        <a:bodyPr/>
        <a:lstStyle/>
        <a:p>
          <a:endParaRPr lang="en-US"/>
        </a:p>
      </dgm:t>
    </dgm:pt>
    <dgm:pt modelId="{FC805DDC-F47D-41F8-80D6-F71CF2C4B34D}" type="pres">
      <dgm:prSet presAssocID="{3108BF56-FBFC-438A-A1CF-F73C09BC9181}" presName="sibTrans" presStyleLbl="sibTrans2D1" presStyleIdx="1" presStyleCnt="3"/>
      <dgm:spPr/>
      <dgm:t>
        <a:bodyPr/>
        <a:lstStyle/>
        <a:p>
          <a:endParaRPr lang="en-US"/>
        </a:p>
      </dgm:t>
    </dgm:pt>
    <dgm:pt modelId="{6C42E350-13EE-4B33-A2EA-13756EBC6EB3}" type="pres">
      <dgm:prSet presAssocID="{3108BF56-FBFC-438A-A1CF-F73C09BC9181}" presName="connectorText" presStyleLbl="sibTrans2D1" presStyleIdx="1" presStyleCnt="3"/>
      <dgm:spPr/>
      <dgm:t>
        <a:bodyPr/>
        <a:lstStyle/>
        <a:p>
          <a:endParaRPr lang="en-US"/>
        </a:p>
      </dgm:t>
    </dgm:pt>
    <dgm:pt modelId="{3E77CF08-FF72-4F7B-9343-B76F59E2EF3D}" type="pres">
      <dgm:prSet presAssocID="{27B2C036-3119-41A3-A934-ABAB48643510}" presName="node" presStyleLbl="node1" presStyleIdx="2" presStyleCnt="3" custScaleX="116892" custScaleY="156168" custRadScaleRad="101514" custRadScaleInc="-517">
        <dgm:presLayoutVars>
          <dgm:bulletEnabled val="1"/>
        </dgm:presLayoutVars>
      </dgm:prSet>
      <dgm:spPr/>
      <dgm:t>
        <a:bodyPr/>
        <a:lstStyle/>
        <a:p>
          <a:endParaRPr lang="en-US"/>
        </a:p>
      </dgm:t>
    </dgm:pt>
    <dgm:pt modelId="{F81545C7-AD4E-4BB1-96A4-BDBDC9F48B41}" type="pres">
      <dgm:prSet presAssocID="{03283DC5-81D2-42AA-A486-A6EE1ABCA991}" presName="sibTrans" presStyleLbl="sibTrans2D1" presStyleIdx="2" presStyleCnt="3"/>
      <dgm:spPr/>
      <dgm:t>
        <a:bodyPr/>
        <a:lstStyle/>
        <a:p>
          <a:endParaRPr lang="en-US"/>
        </a:p>
      </dgm:t>
    </dgm:pt>
    <dgm:pt modelId="{99BAE774-A44B-4C48-B0CF-DAD0F3924AF8}" type="pres">
      <dgm:prSet presAssocID="{03283DC5-81D2-42AA-A486-A6EE1ABCA991}" presName="connectorText" presStyleLbl="sibTrans2D1" presStyleIdx="2" presStyleCnt="3"/>
      <dgm:spPr/>
      <dgm:t>
        <a:bodyPr/>
        <a:lstStyle/>
        <a:p>
          <a:endParaRPr lang="en-US"/>
        </a:p>
      </dgm:t>
    </dgm:pt>
  </dgm:ptLst>
  <dgm:cxnLst>
    <dgm:cxn modelId="{B9357C37-25E2-4DD1-A835-41B5D8E65486}" type="presOf" srcId="{03283DC5-81D2-42AA-A486-A6EE1ABCA991}" destId="{99BAE774-A44B-4C48-B0CF-DAD0F3924AF8}" srcOrd="1" destOrd="0" presId="urn:microsoft.com/office/officeart/2005/8/layout/cycle7"/>
    <dgm:cxn modelId="{4B19291B-BDCC-4302-9DFB-24EB5EEDCC3D}" type="presOf" srcId="{7C08BD2B-D14E-4AB9-B7D2-C92DFF9603A6}" destId="{48CDB716-7F91-40EC-9F02-0D15030C1956}" srcOrd="0" destOrd="0" presId="urn:microsoft.com/office/officeart/2005/8/layout/cycle7"/>
    <dgm:cxn modelId="{FE8F8BC3-2A88-4B57-99FA-DF3B929B3A79}" type="presOf" srcId="{27B2C036-3119-41A3-A934-ABAB48643510}" destId="{3E77CF08-FF72-4F7B-9343-B76F59E2EF3D}" srcOrd="0" destOrd="0" presId="urn:microsoft.com/office/officeart/2005/8/layout/cycle7"/>
    <dgm:cxn modelId="{B99A7CD6-C0B7-4094-AE3E-82C53931DEF6}" type="presOf" srcId="{3A722101-4F39-4CBF-90A6-F38B613CB9E4}" destId="{9A43B2C3-81FC-48A8-85DC-D6B8C8B46F2C}" srcOrd="0" destOrd="0" presId="urn:microsoft.com/office/officeart/2005/8/layout/cycle7"/>
    <dgm:cxn modelId="{B7F90231-48B0-44E8-8B26-4B2E3315AE8C}" type="presOf" srcId="{9E275DB0-ECC9-47F7-92DA-89910BF01337}" destId="{30284593-2D0C-4FC1-9192-06E707D8FA10}" srcOrd="1" destOrd="0" presId="urn:microsoft.com/office/officeart/2005/8/layout/cycle7"/>
    <dgm:cxn modelId="{AEE88359-D0E1-45B5-9D0E-0E2997FA8157}" type="presOf" srcId="{3108BF56-FBFC-438A-A1CF-F73C09BC9181}" destId="{FC805DDC-F47D-41F8-80D6-F71CF2C4B34D}" srcOrd="0" destOrd="0" presId="urn:microsoft.com/office/officeart/2005/8/layout/cycle7"/>
    <dgm:cxn modelId="{3E7248C1-58D4-4BA4-BB55-743CB7384F28}" type="presOf" srcId="{9E275DB0-ECC9-47F7-92DA-89910BF01337}" destId="{6184CB71-19ED-4ABE-868A-BCAC654EF1FC}" srcOrd="0" destOrd="0" presId="urn:microsoft.com/office/officeart/2005/8/layout/cycle7"/>
    <dgm:cxn modelId="{116552D1-D76E-49F0-A833-F0155F9C361F}" type="presOf" srcId="{3108BF56-FBFC-438A-A1CF-F73C09BC9181}" destId="{6C42E350-13EE-4B33-A2EA-13756EBC6EB3}" srcOrd="1" destOrd="0" presId="urn:microsoft.com/office/officeart/2005/8/layout/cycle7"/>
    <dgm:cxn modelId="{9AA06D67-4E9C-4DC7-9AFD-F58A003C6979}" srcId="{1DB5C628-F1CA-499B-98BF-7289200B73B5}" destId="{7C08BD2B-D14E-4AB9-B7D2-C92DFF9603A6}" srcOrd="1" destOrd="0" parTransId="{6C5F2B1F-0E86-4226-811E-AAA7E3CFC40F}" sibTransId="{3108BF56-FBFC-438A-A1CF-F73C09BC9181}"/>
    <dgm:cxn modelId="{01A2A30F-70B7-4029-B852-6792A3D951E5}" srcId="{1DB5C628-F1CA-499B-98BF-7289200B73B5}" destId="{3A722101-4F39-4CBF-90A6-F38B613CB9E4}" srcOrd="0" destOrd="0" parTransId="{E225FA1D-EF48-40EB-894B-1C188D650EDE}" sibTransId="{9E275DB0-ECC9-47F7-92DA-89910BF01337}"/>
    <dgm:cxn modelId="{B80B3D21-EFC1-44D4-8243-8F7E31A5D11E}" type="presOf" srcId="{03283DC5-81D2-42AA-A486-A6EE1ABCA991}" destId="{F81545C7-AD4E-4BB1-96A4-BDBDC9F48B41}" srcOrd="0" destOrd="0" presId="urn:microsoft.com/office/officeart/2005/8/layout/cycle7"/>
    <dgm:cxn modelId="{A9BE5FB2-24BF-4A30-8482-8786CCFF9EC5}" type="presOf" srcId="{1DB5C628-F1CA-499B-98BF-7289200B73B5}" destId="{E71F6D1A-326D-48F6-861D-0484A90F429A}" srcOrd="0" destOrd="0" presId="urn:microsoft.com/office/officeart/2005/8/layout/cycle7"/>
    <dgm:cxn modelId="{5EC99B29-1F33-4E20-8AB6-5551C2A62985}" srcId="{1DB5C628-F1CA-499B-98BF-7289200B73B5}" destId="{27B2C036-3119-41A3-A934-ABAB48643510}" srcOrd="2" destOrd="0" parTransId="{77779692-9A3C-4B4E-94A5-3137124511EA}" sibTransId="{03283DC5-81D2-42AA-A486-A6EE1ABCA991}"/>
    <dgm:cxn modelId="{4C20824E-FA97-4B20-8D13-B027D43D7A72}" type="presParOf" srcId="{E71F6D1A-326D-48F6-861D-0484A90F429A}" destId="{9A43B2C3-81FC-48A8-85DC-D6B8C8B46F2C}" srcOrd="0" destOrd="0" presId="urn:microsoft.com/office/officeart/2005/8/layout/cycle7"/>
    <dgm:cxn modelId="{20686E53-947C-428F-AE9E-765A7EAA2382}" type="presParOf" srcId="{E71F6D1A-326D-48F6-861D-0484A90F429A}" destId="{6184CB71-19ED-4ABE-868A-BCAC654EF1FC}" srcOrd="1" destOrd="0" presId="urn:microsoft.com/office/officeart/2005/8/layout/cycle7"/>
    <dgm:cxn modelId="{2CAF9211-028D-4043-8F7F-0B149B8506B8}" type="presParOf" srcId="{6184CB71-19ED-4ABE-868A-BCAC654EF1FC}" destId="{30284593-2D0C-4FC1-9192-06E707D8FA10}" srcOrd="0" destOrd="0" presId="urn:microsoft.com/office/officeart/2005/8/layout/cycle7"/>
    <dgm:cxn modelId="{6D9CAE67-956A-42EB-979C-5F078FBFC266}" type="presParOf" srcId="{E71F6D1A-326D-48F6-861D-0484A90F429A}" destId="{48CDB716-7F91-40EC-9F02-0D15030C1956}" srcOrd="2" destOrd="0" presId="urn:microsoft.com/office/officeart/2005/8/layout/cycle7"/>
    <dgm:cxn modelId="{576A58D0-24B1-41C8-87EE-884AF66908B4}" type="presParOf" srcId="{E71F6D1A-326D-48F6-861D-0484A90F429A}" destId="{FC805DDC-F47D-41F8-80D6-F71CF2C4B34D}" srcOrd="3" destOrd="0" presId="urn:microsoft.com/office/officeart/2005/8/layout/cycle7"/>
    <dgm:cxn modelId="{D01A395A-3B58-46B9-8750-CD0AB84BD6F6}" type="presParOf" srcId="{FC805DDC-F47D-41F8-80D6-F71CF2C4B34D}" destId="{6C42E350-13EE-4B33-A2EA-13756EBC6EB3}" srcOrd="0" destOrd="0" presId="urn:microsoft.com/office/officeart/2005/8/layout/cycle7"/>
    <dgm:cxn modelId="{3CF5BE4E-6C5E-4780-A904-5074CFA06711}" type="presParOf" srcId="{E71F6D1A-326D-48F6-861D-0484A90F429A}" destId="{3E77CF08-FF72-4F7B-9343-B76F59E2EF3D}" srcOrd="4" destOrd="0" presId="urn:microsoft.com/office/officeart/2005/8/layout/cycle7"/>
    <dgm:cxn modelId="{E32A95B1-D420-473D-ADBA-7F7FFFC21836}" type="presParOf" srcId="{E71F6D1A-326D-48F6-861D-0484A90F429A}" destId="{F81545C7-AD4E-4BB1-96A4-BDBDC9F48B41}" srcOrd="5" destOrd="0" presId="urn:microsoft.com/office/officeart/2005/8/layout/cycle7"/>
    <dgm:cxn modelId="{F1E71BE1-997D-4DCA-905A-EA40649901EC}" type="presParOf" srcId="{F81545C7-AD4E-4BB1-96A4-BDBDC9F48B41}" destId="{99BAE774-A44B-4C48-B0CF-DAD0F3924AF8}"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B6086D-304B-441F-82E9-C597E3B50D9C}"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A9E1B363-9E8D-4734-B2C4-06825A2401D1}">
      <dgm:prSet custT="1"/>
      <dgm:spPr>
        <a:solidFill>
          <a:schemeClr val="accent6"/>
        </a:solidFill>
      </dgm:spPr>
      <dgm:t>
        <a:bodyPr/>
        <a:lstStyle/>
        <a:p>
          <a:pPr algn="just" rtl="0"/>
          <a:r>
            <a:rPr lang="en-US" sz="1400" b="1" dirty="0" smtClean="0">
              <a:latin typeface="Arial" pitchFamily="34" charset="0"/>
              <a:cs typeface="Arial" pitchFamily="34" charset="0"/>
            </a:rPr>
            <a:t>Safe replication: Enable communities to safely replicate data to selected data centers for storage and do this in a robust, reliable and highly available way. </a:t>
          </a:r>
          <a:endParaRPr lang="en-US" sz="1400" b="1" dirty="0">
            <a:latin typeface="Arial" pitchFamily="34" charset="0"/>
            <a:cs typeface="Arial" pitchFamily="34" charset="0"/>
          </a:endParaRPr>
        </a:p>
      </dgm:t>
    </dgm:pt>
    <dgm:pt modelId="{E747B2FC-BF8B-4840-A8FA-E5360CB1AB22}" type="parTrans" cxnId="{6820BDCD-C375-453F-8976-0B9C47AF5617}">
      <dgm:prSet/>
      <dgm:spPr/>
      <dgm:t>
        <a:bodyPr/>
        <a:lstStyle/>
        <a:p>
          <a:endParaRPr lang="en-US"/>
        </a:p>
      </dgm:t>
    </dgm:pt>
    <dgm:pt modelId="{D840186C-0081-4A94-89B2-A66D77BEE399}" type="sibTrans" cxnId="{6820BDCD-C375-453F-8976-0B9C47AF5617}">
      <dgm:prSet/>
      <dgm:spPr/>
      <dgm:t>
        <a:bodyPr/>
        <a:lstStyle/>
        <a:p>
          <a:endParaRPr lang="en-US"/>
        </a:p>
      </dgm:t>
    </dgm:pt>
    <dgm:pt modelId="{E543FC01-B449-4004-ADA7-C7BFA1E37F44}" type="pres">
      <dgm:prSet presAssocID="{D3B6086D-304B-441F-82E9-C597E3B50D9C}" presName="linear" presStyleCnt="0">
        <dgm:presLayoutVars>
          <dgm:animLvl val="lvl"/>
          <dgm:resizeHandles val="exact"/>
        </dgm:presLayoutVars>
      </dgm:prSet>
      <dgm:spPr/>
      <dgm:t>
        <a:bodyPr/>
        <a:lstStyle/>
        <a:p>
          <a:endParaRPr lang="en-US"/>
        </a:p>
      </dgm:t>
    </dgm:pt>
    <dgm:pt modelId="{B95F2956-A6E2-4D25-B958-0A30B156B3B7}" type="pres">
      <dgm:prSet presAssocID="{A9E1B363-9E8D-4734-B2C4-06825A2401D1}" presName="parentText" presStyleLbl="node1" presStyleIdx="0" presStyleCnt="1">
        <dgm:presLayoutVars>
          <dgm:chMax val="0"/>
          <dgm:bulletEnabled val="1"/>
        </dgm:presLayoutVars>
      </dgm:prSet>
      <dgm:spPr/>
      <dgm:t>
        <a:bodyPr/>
        <a:lstStyle/>
        <a:p>
          <a:endParaRPr lang="en-US"/>
        </a:p>
      </dgm:t>
    </dgm:pt>
  </dgm:ptLst>
  <dgm:cxnLst>
    <dgm:cxn modelId="{4B6F7FB0-3FB7-4B9C-8E91-43DE9431C16E}" type="presOf" srcId="{D3B6086D-304B-441F-82E9-C597E3B50D9C}" destId="{E543FC01-B449-4004-ADA7-C7BFA1E37F44}" srcOrd="0" destOrd="0" presId="urn:microsoft.com/office/officeart/2005/8/layout/vList2"/>
    <dgm:cxn modelId="{6820BDCD-C375-453F-8976-0B9C47AF5617}" srcId="{D3B6086D-304B-441F-82E9-C597E3B50D9C}" destId="{A9E1B363-9E8D-4734-B2C4-06825A2401D1}" srcOrd="0" destOrd="0" parTransId="{E747B2FC-BF8B-4840-A8FA-E5360CB1AB22}" sibTransId="{D840186C-0081-4A94-89B2-A66D77BEE399}"/>
    <dgm:cxn modelId="{A78AC366-18FA-46C0-81C4-742F800120E8}" type="presOf" srcId="{A9E1B363-9E8D-4734-B2C4-06825A2401D1}" destId="{B95F2956-A6E2-4D25-B958-0A30B156B3B7}" srcOrd="0" destOrd="0" presId="urn:microsoft.com/office/officeart/2005/8/layout/vList2"/>
    <dgm:cxn modelId="{596381D6-93BF-40E9-8BA2-CC6844D15B44}" type="presParOf" srcId="{E543FC01-B449-4004-ADA7-C7BFA1E37F44}" destId="{B95F2956-A6E2-4D25-B958-0A30B156B3B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8D7A6D-FE86-4EB5-BDF2-830C6A64AD79}"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US"/>
        </a:p>
      </dgm:t>
    </dgm:pt>
    <dgm:pt modelId="{CCC85DBF-D0B9-4901-A749-ECF23DB9010D}">
      <dgm:prSet custT="1"/>
      <dgm:spPr>
        <a:solidFill>
          <a:schemeClr val="accent6"/>
        </a:solidFill>
      </dgm:spPr>
      <dgm:t>
        <a:bodyPr/>
        <a:lstStyle/>
        <a:p>
          <a:pPr algn="just" rtl="0"/>
          <a:r>
            <a:rPr lang="en-US" sz="1400" b="1" dirty="0" smtClean="0">
              <a:latin typeface="Arial" pitchFamily="34" charset="0"/>
              <a:cs typeface="Arial" pitchFamily="34" charset="0"/>
            </a:rPr>
            <a:t>Dynamic replication: Enable communities to perform (HPC) computations on the replicated data.</a:t>
          </a:r>
          <a:endParaRPr lang="en-US" sz="1400" b="1" dirty="0">
            <a:latin typeface="Arial" pitchFamily="34" charset="0"/>
            <a:cs typeface="Arial" pitchFamily="34" charset="0"/>
          </a:endParaRPr>
        </a:p>
      </dgm:t>
    </dgm:pt>
    <dgm:pt modelId="{EBBBBEE9-6E0F-4638-9E11-736968E7347F}" type="parTrans" cxnId="{0F0BA45F-2D5E-4642-9C34-B8B780E2ED4D}">
      <dgm:prSet/>
      <dgm:spPr/>
      <dgm:t>
        <a:bodyPr/>
        <a:lstStyle/>
        <a:p>
          <a:endParaRPr lang="en-US"/>
        </a:p>
      </dgm:t>
    </dgm:pt>
    <dgm:pt modelId="{7B331495-0EB3-4391-AAFE-5EAA759445BB}" type="sibTrans" cxnId="{0F0BA45F-2D5E-4642-9C34-B8B780E2ED4D}">
      <dgm:prSet/>
      <dgm:spPr/>
      <dgm:t>
        <a:bodyPr/>
        <a:lstStyle/>
        <a:p>
          <a:endParaRPr lang="en-US"/>
        </a:p>
      </dgm:t>
    </dgm:pt>
    <dgm:pt modelId="{D96B7688-9836-44AC-839B-F28298A8ACD8}" type="pres">
      <dgm:prSet presAssocID="{068D7A6D-FE86-4EB5-BDF2-830C6A64AD79}" presName="linear" presStyleCnt="0">
        <dgm:presLayoutVars>
          <dgm:animLvl val="lvl"/>
          <dgm:resizeHandles val="exact"/>
        </dgm:presLayoutVars>
      </dgm:prSet>
      <dgm:spPr/>
      <dgm:t>
        <a:bodyPr/>
        <a:lstStyle/>
        <a:p>
          <a:endParaRPr lang="en-US"/>
        </a:p>
      </dgm:t>
    </dgm:pt>
    <dgm:pt modelId="{658A23F5-F34B-472B-A971-1BB41AF36A64}" type="pres">
      <dgm:prSet presAssocID="{CCC85DBF-D0B9-4901-A749-ECF23DB9010D}" presName="parentText" presStyleLbl="node1" presStyleIdx="0" presStyleCnt="1" custLinFactNeighborY="-12224">
        <dgm:presLayoutVars>
          <dgm:chMax val="0"/>
          <dgm:bulletEnabled val="1"/>
        </dgm:presLayoutVars>
      </dgm:prSet>
      <dgm:spPr/>
      <dgm:t>
        <a:bodyPr/>
        <a:lstStyle/>
        <a:p>
          <a:endParaRPr lang="en-US"/>
        </a:p>
      </dgm:t>
    </dgm:pt>
  </dgm:ptLst>
  <dgm:cxnLst>
    <dgm:cxn modelId="{1E633A1F-B82A-44BB-937B-105D78079740}" type="presOf" srcId="{CCC85DBF-D0B9-4901-A749-ECF23DB9010D}" destId="{658A23F5-F34B-472B-A971-1BB41AF36A64}" srcOrd="0" destOrd="0" presId="urn:microsoft.com/office/officeart/2005/8/layout/vList2"/>
    <dgm:cxn modelId="{0F0BA45F-2D5E-4642-9C34-B8B780E2ED4D}" srcId="{068D7A6D-FE86-4EB5-BDF2-830C6A64AD79}" destId="{CCC85DBF-D0B9-4901-A749-ECF23DB9010D}" srcOrd="0" destOrd="0" parTransId="{EBBBBEE9-6E0F-4638-9E11-736968E7347F}" sibTransId="{7B331495-0EB3-4391-AAFE-5EAA759445BB}"/>
    <dgm:cxn modelId="{B089D8DF-1271-4C9B-BA38-6BA5FFBCA13C}" type="presOf" srcId="{068D7A6D-FE86-4EB5-BDF2-830C6A64AD79}" destId="{D96B7688-9836-44AC-839B-F28298A8ACD8}" srcOrd="0" destOrd="0" presId="urn:microsoft.com/office/officeart/2005/8/layout/vList2"/>
    <dgm:cxn modelId="{084A1E3C-69D2-44D1-A01B-69D0CDF021A8}" type="presParOf" srcId="{D96B7688-9836-44AC-839B-F28298A8ACD8}" destId="{658A23F5-F34B-472B-A971-1BB41AF36A64}"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B9DF51-18B1-4981-8B71-7BB1058F8890}"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C9FDE883-F6C1-4596-80B4-20D5575E9BA7}">
      <dgm:prSet custT="1"/>
      <dgm:spPr>
        <a:solidFill>
          <a:schemeClr val="accent6"/>
        </a:solidFill>
      </dgm:spPr>
      <dgm:t>
        <a:bodyPr/>
        <a:lstStyle/>
        <a:p>
          <a:pPr algn="just" rtl="0"/>
          <a:r>
            <a:rPr lang="en-US" sz="1400" b="1" dirty="0" smtClean="0">
              <a:latin typeface="Arial" pitchFamily="34" charset="0"/>
              <a:cs typeface="Arial" pitchFamily="34" charset="0"/>
            </a:rPr>
            <a:t>Metadata: Create a common metadata domain for all data stored by EUDAT data centres and a searchable catalogue covering all the data stored within EUDAT, allowing data searches</a:t>
          </a:r>
          <a:endParaRPr lang="en-US" sz="1400" b="1" dirty="0">
            <a:latin typeface="Arial" pitchFamily="34" charset="0"/>
            <a:cs typeface="Arial" pitchFamily="34" charset="0"/>
          </a:endParaRPr>
        </a:p>
      </dgm:t>
    </dgm:pt>
    <dgm:pt modelId="{533D3C57-BF1D-46B7-9CE6-A2D2B1FFCD85}" type="parTrans" cxnId="{DB838D65-35C4-4006-89B6-8AD0DF55DBF5}">
      <dgm:prSet/>
      <dgm:spPr/>
      <dgm:t>
        <a:bodyPr/>
        <a:lstStyle/>
        <a:p>
          <a:endParaRPr lang="en-US"/>
        </a:p>
      </dgm:t>
    </dgm:pt>
    <dgm:pt modelId="{96AA0A32-B2A5-44B7-9AF8-ABB9027C4B6B}" type="sibTrans" cxnId="{DB838D65-35C4-4006-89B6-8AD0DF55DBF5}">
      <dgm:prSet/>
      <dgm:spPr/>
      <dgm:t>
        <a:bodyPr/>
        <a:lstStyle/>
        <a:p>
          <a:endParaRPr lang="en-US"/>
        </a:p>
      </dgm:t>
    </dgm:pt>
    <dgm:pt modelId="{CB6D32B1-CB04-4E47-834E-5468BFD4F1B5}" type="pres">
      <dgm:prSet presAssocID="{71B9DF51-18B1-4981-8B71-7BB1058F8890}" presName="linear" presStyleCnt="0">
        <dgm:presLayoutVars>
          <dgm:animLvl val="lvl"/>
          <dgm:resizeHandles val="exact"/>
        </dgm:presLayoutVars>
      </dgm:prSet>
      <dgm:spPr/>
      <dgm:t>
        <a:bodyPr/>
        <a:lstStyle/>
        <a:p>
          <a:endParaRPr lang="en-US"/>
        </a:p>
      </dgm:t>
    </dgm:pt>
    <dgm:pt modelId="{BE31038A-3D63-406E-A7ED-7C8B88233881}" type="pres">
      <dgm:prSet presAssocID="{C9FDE883-F6C1-4596-80B4-20D5575E9BA7}" presName="parentText" presStyleLbl="node1" presStyleIdx="0" presStyleCnt="1" custLinFactNeighborY="-8535">
        <dgm:presLayoutVars>
          <dgm:chMax val="0"/>
          <dgm:bulletEnabled val="1"/>
        </dgm:presLayoutVars>
      </dgm:prSet>
      <dgm:spPr/>
      <dgm:t>
        <a:bodyPr/>
        <a:lstStyle/>
        <a:p>
          <a:endParaRPr lang="en-US"/>
        </a:p>
      </dgm:t>
    </dgm:pt>
  </dgm:ptLst>
  <dgm:cxnLst>
    <dgm:cxn modelId="{69FFBB7A-493D-4096-B4FB-469E1F3931CE}" type="presOf" srcId="{71B9DF51-18B1-4981-8B71-7BB1058F8890}" destId="{CB6D32B1-CB04-4E47-834E-5468BFD4F1B5}" srcOrd="0" destOrd="0" presId="urn:microsoft.com/office/officeart/2005/8/layout/vList2"/>
    <dgm:cxn modelId="{48D68952-BD6F-4890-B6B4-BC8136022CED}" type="presOf" srcId="{C9FDE883-F6C1-4596-80B4-20D5575E9BA7}" destId="{BE31038A-3D63-406E-A7ED-7C8B88233881}" srcOrd="0" destOrd="0" presId="urn:microsoft.com/office/officeart/2005/8/layout/vList2"/>
    <dgm:cxn modelId="{DB838D65-35C4-4006-89B6-8AD0DF55DBF5}" srcId="{71B9DF51-18B1-4981-8B71-7BB1058F8890}" destId="{C9FDE883-F6C1-4596-80B4-20D5575E9BA7}" srcOrd="0" destOrd="0" parTransId="{533D3C57-BF1D-46B7-9CE6-A2D2B1FFCD85}" sibTransId="{96AA0A32-B2A5-44B7-9AF8-ABB9027C4B6B}"/>
    <dgm:cxn modelId="{CBB19A02-979D-4CA0-8F3A-D0749A99E045}" type="presParOf" srcId="{CB6D32B1-CB04-4E47-834E-5468BFD4F1B5}" destId="{BE31038A-3D63-406E-A7ED-7C8B88233881}"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757967-3F58-41FC-8074-D30B52C26BD8}"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2F8C0B40-E246-4C5E-BBA6-5FB09C41CB08}">
      <dgm:prSet custT="1"/>
      <dgm:spPr>
        <a:solidFill>
          <a:schemeClr val="accent6"/>
        </a:solidFill>
      </dgm:spPr>
      <dgm:t>
        <a:bodyPr/>
        <a:lstStyle/>
        <a:p>
          <a:pPr algn="just" rtl="0"/>
          <a:r>
            <a:rPr lang="en-US" sz="1400" b="1" dirty="0" smtClean="0">
              <a:latin typeface="Arial" pitchFamily="34" charset="0"/>
              <a:cs typeface="Arial" pitchFamily="34" charset="0"/>
            </a:rPr>
            <a:t>Research data store: create an easy-to-use service that will enable researchers and scientists to upload, store and share data that are not part of the officially-managed data sets of the research communities</a:t>
          </a:r>
          <a:endParaRPr lang="en-US" sz="1400" b="1" dirty="0">
            <a:latin typeface="Arial" pitchFamily="34" charset="0"/>
            <a:cs typeface="Arial" pitchFamily="34" charset="0"/>
          </a:endParaRPr>
        </a:p>
      </dgm:t>
    </dgm:pt>
    <dgm:pt modelId="{7EE3628C-0ED4-4C9D-B969-2116D30C0071}" type="parTrans" cxnId="{3953462E-9C84-4B06-94C7-93DF219B4AF0}">
      <dgm:prSet/>
      <dgm:spPr/>
      <dgm:t>
        <a:bodyPr/>
        <a:lstStyle/>
        <a:p>
          <a:endParaRPr lang="en-US"/>
        </a:p>
      </dgm:t>
    </dgm:pt>
    <dgm:pt modelId="{32E93FAB-EC16-4433-971E-47458ECA874A}" type="sibTrans" cxnId="{3953462E-9C84-4B06-94C7-93DF219B4AF0}">
      <dgm:prSet/>
      <dgm:spPr/>
      <dgm:t>
        <a:bodyPr/>
        <a:lstStyle/>
        <a:p>
          <a:endParaRPr lang="en-US"/>
        </a:p>
      </dgm:t>
    </dgm:pt>
    <dgm:pt modelId="{136797BB-FB97-4251-BB84-5FDECB2D4625}" type="pres">
      <dgm:prSet presAssocID="{B5757967-3F58-41FC-8074-D30B52C26BD8}" presName="linear" presStyleCnt="0">
        <dgm:presLayoutVars>
          <dgm:animLvl val="lvl"/>
          <dgm:resizeHandles val="exact"/>
        </dgm:presLayoutVars>
      </dgm:prSet>
      <dgm:spPr/>
      <dgm:t>
        <a:bodyPr/>
        <a:lstStyle/>
        <a:p>
          <a:endParaRPr lang="en-US"/>
        </a:p>
      </dgm:t>
    </dgm:pt>
    <dgm:pt modelId="{9DE43A60-D5CD-4A94-BCA6-14C963C5BA26}" type="pres">
      <dgm:prSet presAssocID="{2F8C0B40-E246-4C5E-BBA6-5FB09C41CB08}" presName="parentText" presStyleLbl="node1" presStyleIdx="0" presStyleCnt="1" custLinFactNeighborY="-15526">
        <dgm:presLayoutVars>
          <dgm:chMax val="0"/>
          <dgm:bulletEnabled val="1"/>
        </dgm:presLayoutVars>
      </dgm:prSet>
      <dgm:spPr/>
      <dgm:t>
        <a:bodyPr/>
        <a:lstStyle/>
        <a:p>
          <a:endParaRPr lang="en-US"/>
        </a:p>
      </dgm:t>
    </dgm:pt>
  </dgm:ptLst>
  <dgm:cxnLst>
    <dgm:cxn modelId="{21274146-8E02-4AC4-8A80-2A008E1AAAE1}" type="presOf" srcId="{B5757967-3F58-41FC-8074-D30B52C26BD8}" destId="{136797BB-FB97-4251-BB84-5FDECB2D4625}" srcOrd="0" destOrd="0" presId="urn:microsoft.com/office/officeart/2005/8/layout/vList2"/>
    <dgm:cxn modelId="{3953462E-9C84-4B06-94C7-93DF219B4AF0}" srcId="{B5757967-3F58-41FC-8074-D30B52C26BD8}" destId="{2F8C0B40-E246-4C5E-BBA6-5FB09C41CB08}" srcOrd="0" destOrd="0" parTransId="{7EE3628C-0ED4-4C9D-B969-2116D30C0071}" sibTransId="{32E93FAB-EC16-4433-971E-47458ECA874A}"/>
    <dgm:cxn modelId="{D6D6D906-FD00-4A21-AA14-432D0CE21C4C}" type="presOf" srcId="{2F8C0B40-E246-4C5E-BBA6-5FB09C41CB08}" destId="{9DE43A60-D5CD-4A94-BCA6-14C963C5BA26}" srcOrd="0" destOrd="0" presId="urn:microsoft.com/office/officeart/2005/8/layout/vList2"/>
    <dgm:cxn modelId="{3D1C97F8-99B5-4F7C-87CC-9B7A8A0F534C}" type="presParOf" srcId="{136797BB-FB97-4251-BB84-5FDECB2D4625}" destId="{9DE43A60-D5CD-4A94-BCA6-14C963C5BA26}"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8E2EDA-3B4B-441E-8E4E-55F93E64F18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49A26599-143A-4F3D-969C-3632039D81D4}">
      <dgm:prSet/>
      <dgm:spPr>
        <a:solidFill>
          <a:schemeClr val="accent6"/>
        </a:solidFill>
      </dgm:spPr>
      <dgm:t>
        <a:bodyPr/>
        <a:lstStyle/>
        <a:p>
          <a:pPr rtl="0"/>
          <a:r>
            <a:rPr lang="en-US" b="1" dirty="0" smtClean="0">
              <a:latin typeface="Arial" pitchFamily="34" charset="0"/>
              <a:cs typeface="Arial" pitchFamily="34" charset="0"/>
            </a:rPr>
            <a:t>AAI: A solution for a working AAI system in a federation scenario</a:t>
          </a:r>
          <a:r>
            <a:rPr lang="en-US" dirty="0" smtClean="0">
              <a:latin typeface="Arial" pitchFamily="34" charset="0"/>
              <a:cs typeface="Arial" pitchFamily="34" charset="0"/>
            </a:rPr>
            <a:t>.</a:t>
          </a:r>
          <a:endParaRPr lang="en-US" dirty="0">
            <a:latin typeface="Arial" pitchFamily="34" charset="0"/>
            <a:cs typeface="Arial" pitchFamily="34" charset="0"/>
          </a:endParaRPr>
        </a:p>
      </dgm:t>
    </dgm:pt>
    <dgm:pt modelId="{A2DCC83D-EA8D-434E-BAF5-ECE7F2698881}" type="parTrans" cxnId="{174F4C13-3E3C-42CB-B9D5-7395F706B6E5}">
      <dgm:prSet/>
      <dgm:spPr/>
      <dgm:t>
        <a:bodyPr/>
        <a:lstStyle/>
        <a:p>
          <a:endParaRPr lang="en-US"/>
        </a:p>
      </dgm:t>
    </dgm:pt>
    <dgm:pt modelId="{E45BD93D-6D73-48C1-B4E9-564A229FB3F3}" type="sibTrans" cxnId="{174F4C13-3E3C-42CB-B9D5-7395F706B6E5}">
      <dgm:prSet/>
      <dgm:spPr/>
      <dgm:t>
        <a:bodyPr/>
        <a:lstStyle/>
        <a:p>
          <a:endParaRPr lang="en-US"/>
        </a:p>
      </dgm:t>
    </dgm:pt>
    <dgm:pt modelId="{000CBC6C-C3CF-4FB3-A310-22EBD9E3910F}" type="pres">
      <dgm:prSet presAssocID="{9C8E2EDA-3B4B-441E-8E4E-55F93E64F187}" presName="linear" presStyleCnt="0">
        <dgm:presLayoutVars>
          <dgm:animLvl val="lvl"/>
          <dgm:resizeHandles val="exact"/>
        </dgm:presLayoutVars>
      </dgm:prSet>
      <dgm:spPr/>
      <dgm:t>
        <a:bodyPr/>
        <a:lstStyle/>
        <a:p>
          <a:endParaRPr lang="en-US"/>
        </a:p>
      </dgm:t>
    </dgm:pt>
    <dgm:pt modelId="{E605D41C-9CCE-402A-9ACF-26D14013D8E7}" type="pres">
      <dgm:prSet presAssocID="{49A26599-143A-4F3D-969C-3632039D81D4}" presName="parentText" presStyleLbl="node1" presStyleIdx="0" presStyleCnt="1" custLinFactNeighborY="-45633">
        <dgm:presLayoutVars>
          <dgm:chMax val="0"/>
          <dgm:bulletEnabled val="1"/>
        </dgm:presLayoutVars>
      </dgm:prSet>
      <dgm:spPr/>
      <dgm:t>
        <a:bodyPr/>
        <a:lstStyle/>
        <a:p>
          <a:endParaRPr lang="en-US"/>
        </a:p>
      </dgm:t>
    </dgm:pt>
  </dgm:ptLst>
  <dgm:cxnLst>
    <dgm:cxn modelId="{174F4C13-3E3C-42CB-B9D5-7395F706B6E5}" srcId="{9C8E2EDA-3B4B-441E-8E4E-55F93E64F187}" destId="{49A26599-143A-4F3D-969C-3632039D81D4}" srcOrd="0" destOrd="0" parTransId="{A2DCC83D-EA8D-434E-BAF5-ECE7F2698881}" sibTransId="{E45BD93D-6D73-48C1-B4E9-564A229FB3F3}"/>
    <dgm:cxn modelId="{A6C4627A-FF17-41EC-B555-3C4FCE7872F8}" type="presOf" srcId="{9C8E2EDA-3B4B-441E-8E4E-55F93E64F187}" destId="{000CBC6C-C3CF-4FB3-A310-22EBD9E3910F}" srcOrd="0" destOrd="0" presId="urn:microsoft.com/office/officeart/2005/8/layout/vList2"/>
    <dgm:cxn modelId="{2701A74D-D1FC-4A12-BC27-D69F18058478}" type="presOf" srcId="{49A26599-143A-4F3D-969C-3632039D81D4}" destId="{E605D41C-9CCE-402A-9ACF-26D14013D8E7}" srcOrd="0" destOrd="0" presId="urn:microsoft.com/office/officeart/2005/8/layout/vList2"/>
    <dgm:cxn modelId="{590DC3DA-4CA6-4AFC-A873-410233FE431C}" type="presParOf" srcId="{000CBC6C-C3CF-4FB3-A310-22EBD9E3910F}" destId="{E605D41C-9CCE-402A-9ACF-26D14013D8E7}" srcOrd="0" destOrd="0" presId="urn:microsoft.com/office/officeart/2005/8/layout/vList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7B3B4B-E123-452C-8413-03C04686B052}"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06DF2AB9-C010-433C-A682-5F3B41FB59EF}">
      <dgm:prSet custT="1"/>
      <dgm:spPr>
        <a:solidFill>
          <a:schemeClr val="accent6"/>
        </a:solidFill>
      </dgm:spPr>
      <dgm:t>
        <a:bodyPr/>
        <a:lstStyle/>
        <a:p>
          <a:pPr rtl="0"/>
          <a:r>
            <a:rPr lang="en-US" sz="1400" b="1" dirty="0" smtClean="0">
              <a:latin typeface="Arial" pitchFamily="34" charset="0"/>
              <a:cs typeface="Arial" pitchFamily="34" charset="0"/>
            </a:rPr>
            <a:t>PID: a robust, highly available and effective PID system that can be used within the communities and by EUDAT. </a:t>
          </a:r>
          <a:endParaRPr lang="en-US" sz="1400" b="1" dirty="0">
            <a:latin typeface="Arial" pitchFamily="34" charset="0"/>
            <a:cs typeface="Arial" pitchFamily="34" charset="0"/>
          </a:endParaRPr>
        </a:p>
      </dgm:t>
    </dgm:pt>
    <dgm:pt modelId="{0CF168A1-8117-465A-AA77-5F57E3AF488A}" type="parTrans" cxnId="{ACF40B79-7B9C-4AE7-9A83-0765E50C72E1}">
      <dgm:prSet/>
      <dgm:spPr/>
      <dgm:t>
        <a:bodyPr/>
        <a:lstStyle/>
        <a:p>
          <a:endParaRPr lang="en-US"/>
        </a:p>
      </dgm:t>
    </dgm:pt>
    <dgm:pt modelId="{7142F4C3-4DE1-4A87-A456-45CBFA028716}" type="sibTrans" cxnId="{ACF40B79-7B9C-4AE7-9A83-0765E50C72E1}">
      <dgm:prSet/>
      <dgm:spPr/>
      <dgm:t>
        <a:bodyPr/>
        <a:lstStyle/>
        <a:p>
          <a:endParaRPr lang="en-US"/>
        </a:p>
      </dgm:t>
    </dgm:pt>
    <dgm:pt modelId="{525670B9-6290-4304-9FD6-197A31B8FDD4}" type="pres">
      <dgm:prSet presAssocID="{1F7B3B4B-E123-452C-8413-03C04686B052}" presName="linear" presStyleCnt="0">
        <dgm:presLayoutVars>
          <dgm:animLvl val="lvl"/>
          <dgm:resizeHandles val="exact"/>
        </dgm:presLayoutVars>
      </dgm:prSet>
      <dgm:spPr/>
      <dgm:t>
        <a:bodyPr/>
        <a:lstStyle/>
        <a:p>
          <a:endParaRPr lang="en-US"/>
        </a:p>
      </dgm:t>
    </dgm:pt>
    <dgm:pt modelId="{22983595-C322-4C1D-8C1A-677BDA68376C}" type="pres">
      <dgm:prSet presAssocID="{06DF2AB9-C010-433C-A682-5F3B41FB59EF}" presName="parentText" presStyleLbl="node1" presStyleIdx="0" presStyleCnt="1" custLinFactNeighborY="-62653">
        <dgm:presLayoutVars>
          <dgm:chMax val="0"/>
          <dgm:bulletEnabled val="1"/>
        </dgm:presLayoutVars>
      </dgm:prSet>
      <dgm:spPr/>
      <dgm:t>
        <a:bodyPr/>
        <a:lstStyle/>
        <a:p>
          <a:endParaRPr lang="en-US"/>
        </a:p>
      </dgm:t>
    </dgm:pt>
  </dgm:ptLst>
  <dgm:cxnLst>
    <dgm:cxn modelId="{6F075A16-102C-4F5B-B780-9E4BA4725384}" type="presOf" srcId="{06DF2AB9-C010-433C-A682-5F3B41FB59EF}" destId="{22983595-C322-4C1D-8C1A-677BDA68376C}" srcOrd="0" destOrd="0" presId="urn:microsoft.com/office/officeart/2005/8/layout/vList2"/>
    <dgm:cxn modelId="{61EBA9A0-6041-403D-9000-829DA70A10A5}" type="presOf" srcId="{1F7B3B4B-E123-452C-8413-03C04686B052}" destId="{525670B9-6290-4304-9FD6-197A31B8FDD4}" srcOrd="0" destOrd="0" presId="urn:microsoft.com/office/officeart/2005/8/layout/vList2"/>
    <dgm:cxn modelId="{ACF40B79-7B9C-4AE7-9A83-0765E50C72E1}" srcId="{1F7B3B4B-E123-452C-8413-03C04686B052}" destId="{06DF2AB9-C010-433C-A682-5F3B41FB59EF}" srcOrd="0" destOrd="0" parTransId="{0CF168A1-8117-465A-AA77-5F57E3AF488A}" sibTransId="{7142F4C3-4DE1-4A87-A456-45CBFA028716}"/>
    <dgm:cxn modelId="{AE95F70A-0CD1-4ABD-AB9B-6138BD6656F4}" type="presParOf" srcId="{525670B9-6290-4304-9FD6-197A31B8FDD4}" destId="{22983595-C322-4C1D-8C1A-677BDA68376C}" srcOrd="0" destOrd="0" presId="urn:microsoft.com/office/officeart/2005/8/layout/vList2"/>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43B2C3-81FC-48A8-85DC-D6B8C8B46F2C}">
      <dsp:nvSpPr>
        <dsp:cNvPr id="0" name=""/>
        <dsp:cNvSpPr/>
      </dsp:nvSpPr>
      <dsp:spPr>
        <a:xfrm>
          <a:off x="1373301" y="770356"/>
          <a:ext cx="5101055" cy="138987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i-FI" sz="2000" kern="1200" dirty="0" err="1" smtClean="0"/>
            <a:t>Capturing</a:t>
          </a:r>
          <a:r>
            <a:rPr lang="fi-FI" sz="2000" kern="1200" dirty="0" smtClean="0"/>
            <a:t> </a:t>
          </a:r>
          <a:r>
            <a:rPr lang="fi-FI" sz="2000" kern="1200" dirty="0" err="1" smtClean="0"/>
            <a:t>Community</a:t>
          </a:r>
          <a:r>
            <a:rPr lang="fi-FI" sz="2000" kern="1200" dirty="0" smtClean="0"/>
            <a:t> </a:t>
          </a:r>
          <a:r>
            <a:rPr lang="fi-FI" sz="2000" kern="1200" dirty="0" err="1" smtClean="0"/>
            <a:t>Requirements</a:t>
          </a:r>
          <a:endParaRPr lang="fi-FI" sz="2000" kern="1200" dirty="0" smtClean="0"/>
        </a:p>
        <a:p>
          <a:pPr lvl="0" algn="ctr" defTabSz="889000">
            <a:lnSpc>
              <a:spcPct val="90000"/>
            </a:lnSpc>
            <a:spcBef>
              <a:spcPct val="0"/>
            </a:spcBef>
            <a:spcAft>
              <a:spcPct val="35000"/>
            </a:spcAft>
          </a:pPr>
          <a:r>
            <a:rPr lang="fi-FI" sz="1200" kern="1200" dirty="0" err="1" smtClean="0"/>
            <a:t>How</a:t>
          </a:r>
          <a:r>
            <a:rPr lang="fi-FI" sz="1200" kern="1200" dirty="0" smtClean="0"/>
            <a:t> data is </a:t>
          </a:r>
          <a:r>
            <a:rPr lang="fi-FI" sz="1200" kern="1200" dirty="0" err="1" smtClean="0"/>
            <a:t>organised</a:t>
          </a:r>
          <a:endParaRPr lang="fi-FI" sz="1200" kern="1200" dirty="0" smtClean="0"/>
        </a:p>
        <a:p>
          <a:pPr lvl="0" algn="ctr" defTabSz="889000">
            <a:lnSpc>
              <a:spcPct val="90000"/>
            </a:lnSpc>
            <a:spcBef>
              <a:spcPct val="0"/>
            </a:spcBef>
            <a:spcAft>
              <a:spcPct val="35000"/>
            </a:spcAft>
          </a:pPr>
          <a:r>
            <a:rPr lang="fi-FI" sz="1200" kern="1200" dirty="0" err="1" smtClean="0"/>
            <a:t>What</a:t>
          </a:r>
          <a:r>
            <a:rPr lang="fi-FI" sz="1200" kern="1200" dirty="0" smtClean="0"/>
            <a:t> </a:t>
          </a:r>
          <a:r>
            <a:rPr lang="fi-FI" sz="1200" kern="1200" dirty="0" err="1" smtClean="0"/>
            <a:t>are</a:t>
          </a:r>
          <a:r>
            <a:rPr lang="fi-FI" sz="1200" kern="1200" dirty="0" smtClean="0"/>
            <a:t> the </a:t>
          </a:r>
          <a:r>
            <a:rPr lang="fi-FI" sz="1200" kern="1200" dirty="0" err="1" smtClean="0"/>
            <a:t>first</a:t>
          </a:r>
          <a:r>
            <a:rPr lang="fi-FI" sz="1200" kern="1200" dirty="0" smtClean="0"/>
            <a:t> </a:t>
          </a:r>
          <a:r>
            <a:rPr lang="fi-FI" sz="1200" kern="1200" dirty="0" err="1" smtClean="0"/>
            <a:t>wishes</a:t>
          </a:r>
          <a:endParaRPr lang="fi-FI" sz="1200" kern="1200" dirty="0" smtClean="0"/>
        </a:p>
        <a:p>
          <a:pPr lvl="0" algn="ctr" defTabSz="889000">
            <a:lnSpc>
              <a:spcPct val="90000"/>
            </a:lnSpc>
            <a:spcBef>
              <a:spcPct val="0"/>
            </a:spcBef>
            <a:spcAft>
              <a:spcPct val="35000"/>
            </a:spcAft>
          </a:pPr>
          <a:r>
            <a:rPr lang="fi-FI" sz="1200" kern="1200" dirty="0" smtClean="0"/>
            <a:t>(</a:t>
          </a:r>
          <a:r>
            <a:rPr lang="fi-FI" sz="1200" u="sng" kern="1200" dirty="0" err="1" smtClean="0"/>
            <a:t>Community</a:t>
          </a:r>
          <a:r>
            <a:rPr lang="fi-FI" sz="1200" u="sng" kern="1200" dirty="0" smtClean="0"/>
            <a:t> </a:t>
          </a:r>
          <a:r>
            <a:rPr lang="fi-FI" sz="1200" u="sng" kern="1200" dirty="0" err="1" smtClean="0"/>
            <a:t>Interviews</a:t>
          </a:r>
          <a:r>
            <a:rPr lang="fi-FI" sz="1200" kern="1200" dirty="0" smtClean="0"/>
            <a:t>)</a:t>
          </a:r>
        </a:p>
        <a:p>
          <a:pPr lvl="0" algn="ctr" defTabSz="889000">
            <a:lnSpc>
              <a:spcPct val="90000"/>
            </a:lnSpc>
            <a:spcBef>
              <a:spcPct val="0"/>
            </a:spcBef>
            <a:spcAft>
              <a:spcPct val="35000"/>
            </a:spcAft>
          </a:pPr>
          <a:endParaRPr lang="en-US" sz="1200" kern="1200" dirty="0"/>
        </a:p>
      </dsp:txBody>
      <dsp:txXfrm>
        <a:off x="1414009" y="811064"/>
        <a:ext cx="5019639" cy="1308463"/>
      </dsp:txXfrm>
    </dsp:sp>
    <dsp:sp modelId="{6184CB71-19ED-4ABE-868A-BCAC654EF1FC}">
      <dsp:nvSpPr>
        <dsp:cNvPr id="0" name=""/>
        <dsp:cNvSpPr/>
      </dsp:nvSpPr>
      <dsp:spPr>
        <a:xfrm rot="3097765">
          <a:off x="4375802" y="2472081"/>
          <a:ext cx="943521" cy="444002"/>
        </a:xfrm>
        <a:prstGeom prst="lef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509003" y="2560881"/>
        <a:ext cx="677119" cy="266402"/>
      </dsp:txXfrm>
    </dsp:sp>
    <dsp:sp modelId="{48CDB716-7F91-40EC-9F02-0D15030C1956}">
      <dsp:nvSpPr>
        <dsp:cNvPr id="0" name=""/>
        <dsp:cNvSpPr/>
      </dsp:nvSpPr>
      <dsp:spPr>
        <a:xfrm>
          <a:off x="4470890" y="3168352"/>
          <a:ext cx="3099213" cy="18901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i-FI" sz="1900" kern="1200" dirty="0" smtClean="0"/>
            <a:t>Service </a:t>
          </a:r>
          <a:r>
            <a:rPr lang="fi-FI" sz="1900" kern="1200" dirty="0" err="1" smtClean="0"/>
            <a:t>Deployment</a:t>
          </a:r>
          <a:r>
            <a:rPr lang="fi-FI" sz="1900" kern="1200" dirty="0" smtClean="0"/>
            <a:t> and </a:t>
          </a:r>
          <a:r>
            <a:rPr lang="fi-FI" sz="1900" kern="1200" dirty="0" err="1" smtClean="0"/>
            <a:t>Operations</a:t>
          </a:r>
          <a:endParaRPr lang="fi-FI" sz="1900" kern="1200" dirty="0" smtClean="0"/>
        </a:p>
        <a:p>
          <a:pPr lvl="0" algn="ctr" defTabSz="844550">
            <a:lnSpc>
              <a:spcPct val="90000"/>
            </a:lnSpc>
            <a:spcBef>
              <a:spcPct val="0"/>
            </a:spcBef>
            <a:spcAft>
              <a:spcPct val="35000"/>
            </a:spcAft>
          </a:pPr>
          <a:r>
            <a:rPr lang="fi-FI" sz="1200" kern="1200" dirty="0" err="1" smtClean="0"/>
            <a:t>How</a:t>
          </a:r>
          <a:r>
            <a:rPr lang="fi-FI" sz="1200" kern="1200" dirty="0" smtClean="0"/>
            <a:t> to </a:t>
          </a:r>
          <a:r>
            <a:rPr lang="fi-FI" sz="1200" kern="1200" dirty="0" err="1" smtClean="0"/>
            <a:t>deploy</a:t>
          </a:r>
          <a:r>
            <a:rPr lang="fi-FI" sz="1200" kern="1200" dirty="0" smtClean="0"/>
            <a:t> </a:t>
          </a:r>
          <a:r>
            <a:rPr lang="fi-FI" sz="1200" kern="1200" dirty="0" err="1" smtClean="0"/>
            <a:t>services</a:t>
          </a:r>
          <a:r>
            <a:rPr lang="fi-FI" sz="1200" kern="1200" dirty="0" smtClean="0"/>
            <a:t> on the </a:t>
          </a:r>
          <a:r>
            <a:rPr lang="fi-FI" sz="1200" kern="1200" dirty="0" err="1" smtClean="0"/>
            <a:t>distributed</a:t>
          </a:r>
          <a:r>
            <a:rPr lang="fi-FI" sz="1200" kern="1200" dirty="0" smtClean="0"/>
            <a:t> </a:t>
          </a:r>
          <a:r>
            <a:rPr lang="fi-FI" sz="1200" kern="1200" dirty="0" err="1" smtClean="0"/>
            <a:t>infrastructure</a:t>
          </a:r>
          <a:endParaRPr lang="fi-FI" sz="1200" kern="1200" dirty="0" smtClean="0"/>
        </a:p>
        <a:p>
          <a:pPr lvl="0" algn="ctr" defTabSz="844550">
            <a:lnSpc>
              <a:spcPct val="90000"/>
            </a:lnSpc>
            <a:spcBef>
              <a:spcPct val="0"/>
            </a:spcBef>
            <a:spcAft>
              <a:spcPct val="35000"/>
            </a:spcAft>
          </a:pPr>
          <a:r>
            <a:rPr lang="fi-FI" sz="1200" kern="1200" dirty="0" smtClean="0"/>
            <a:t>(</a:t>
          </a:r>
          <a:r>
            <a:rPr lang="fi-FI" sz="1200" u="sng" kern="1200" dirty="0" err="1" smtClean="0"/>
            <a:t>Operations</a:t>
          </a:r>
          <a:r>
            <a:rPr lang="fi-FI" sz="1200" u="sng" kern="1200" dirty="0" smtClean="0"/>
            <a:t> </a:t>
          </a:r>
          <a:r>
            <a:rPr lang="fi-FI" sz="1200" u="sng" kern="1200" dirty="0" err="1" smtClean="0"/>
            <a:t>team</a:t>
          </a:r>
          <a:r>
            <a:rPr lang="fi-FI" sz="1200" kern="1200" dirty="0" smtClean="0"/>
            <a:t>)</a:t>
          </a:r>
          <a:endParaRPr lang="en-US" sz="1200" kern="1200" dirty="0"/>
        </a:p>
      </dsp:txBody>
      <dsp:txXfrm>
        <a:off x="4526250" y="3223712"/>
        <a:ext cx="2988493" cy="1779423"/>
      </dsp:txXfrm>
    </dsp:sp>
    <dsp:sp modelId="{FC805DDC-F47D-41F8-80D6-F71CF2C4B34D}">
      <dsp:nvSpPr>
        <dsp:cNvPr id="0" name=""/>
        <dsp:cNvSpPr/>
      </dsp:nvSpPr>
      <dsp:spPr>
        <a:xfrm rot="10800000">
          <a:off x="3409429" y="3891423"/>
          <a:ext cx="943521" cy="444002"/>
        </a:xfrm>
        <a:prstGeom prst="lef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3542630" y="3980223"/>
        <a:ext cx="677119" cy="266402"/>
      </dsp:txXfrm>
    </dsp:sp>
    <dsp:sp modelId="{3E77CF08-FF72-4F7B-9343-B76F59E2EF3D}">
      <dsp:nvSpPr>
        <dsp:cNvPr id="0" name=""/>
        <dsp:cNvSpPr/>
      </dsp:nvSpPr>
      <dsp:spPr>
        <a:xfrm>
          <a:off x="325755" y="3122867"/>
          <a:ext cx="2965733" cy="198111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i-FI" sz="2000" kern="1200" dirty="0" err="1" smtClean="0"/>
            <a:t>Technology</a:t>
          </a:r>
          <a:r>
            <a:rPr lang="fi-FI" sz="2000" kern="1200" dirty="0" smtClean="0"/>
            <a:t> </a:t>
          </a:r>
          <a:r>
            <a:rPr lang="fi-FI" sz="2000" kern="1200" dirty="0" err="1" smtClean="0"/>
            <a:t>Appraisal</a:t>
          </a:r>
          <a:r>
            <a:rPr lang="fi-FI" sz="2000" kern="1200" dirty="0" smtClean="0"/>
            <a:t> and Service </a:t>
          </a:r>
          <a:r>
            <a:rPr lang="fi-FI" sz="2000" kern="1200" dirty="0" err="1" smtClean="0"/>
            <a:t>building</a:t>
          </a:r>
          <a:endParaRPr lang="fi-FI" sz="2000" kern="1200" dirty="0" smtClean="0"/>
        </a:p>
        <a:p>
          <a:pPr lvl="0" algn="ctr" defTabSz="889000">
            <a:lnSpc>
              <a:spcPct val="90000"/>
            </a:lnSpc>
            <a:spcBef>
              <a:spcPct val="0"/>
            </a:spcBef>
            <a:spcAft>
              <a:spcPct val="35000"/>
            </a:spcAft>
          </a:pPr>
          <a:r>
            <a:rPr lang="fi-FI" sz="1200" kern="1200" dirty="0" err="1" smtClean="0"/>
            <a:t>What</a:t>
          </a:r>
          <a:r>
            <a:rPr lang="fi-FI" sz="1200" kern="1200" dirty="0" smtClean="0"/>
            <a:t> </a:t>
          </a:r>
          <a:r>
            <a:rPr lang="fi-FI" sz="1200" kern="1200" dirty="0" err="1" smtClean="0"/>
            <a:t>services</a:t>
          </a:r>
          <a:r>
            <a:rPr lang="fi-FI" sz="1200" kern="1200" dirty="0" smtClean="0"/>
            <a:t> </a:t>
          </a:r>
          <a:r>
            <a:rPr lang="fi-FI" sz="1200" kern="1200" dirty="0" err="1" smtClean="0"/>
            <a:t>can</a:t>
          </a:r>
          <a:r>
            <a:rPr lang="fi-FI" sz="1200" kern="1200" dirty="0" smtClean="0"/>
            <a:t> </a:t>
          </a:r>
          <a:r>
            <a:rPr lang="fi-FI" sz="1200" kern="1200" dirty="0" err="1" smtClean="0"/>
            <a:t>be</a:t>
          </a:r>
          <a:r>
            <a:rPr lang="fi-FI" sz="1200" kern="1200" dirty="0" smtClean="0"/>
            <a:t> </a:t>
          </a:r>
          <a:r>
            <a:rPr lang="fi-FI" sz="1200" kern="1200" dirty="0" err="1" smtClean="0"/>
            <a:t>built</a:t>
          </a:r>
          <a:r>
            <a:rPr lang="fi-FI" sz="1200" kern="1200" dirty="0" smtClean="0"/>
            <a:t> to </a:t>
          </a:r>
          <a:r>
            <a:rPr lang="fi-FI" sz="1200" kern="1200" dirty="0" err="1" smtClean="0"/>
            <a:t>match</a:t>
          </a:r>
          <a:r>
            <a:rPr lang="fi-FI" sz="1200" kern="1200" dirty="0" smtClean="0"/>
            <a:t> the </a:t>
          </a:r>
          <a:r>
            <a:rPr lang="fi-FI" sz="1200" kern="1200" dirty="0" err="1" smtClean="0"/>
            <a:t>requirements</a:t>
          </a:r>
          <a:endParaRPr lang="fi-FI" sz="1200" kern="1200" dirty="0" smtClean="0"/>
        </a:p>
        <a:p>
          <a:pPr lvl="0" algn="ctr" defTabSz="889000">
            <a:lnSpc>
              <a:spcPct val="90000"/>
            </a:lnSpc>
            <a:spcBef>
              <a:spcPct val="0"/>
            </a:spcBef>
            <a:spcAft>
              <a:spcPct val="35000"/>
            </a:spcAft>
          </a:pPr>
          <a:r>
            <a:rPr lang="fi-FI" sz="1200" kern="1200" dirty="0" smtClean="0"/>
            <a:t>(</a:t>
          </a:r>
          <a:r>
            <a:rPr lang="fi-FI" sz="1200" u="sng" kern="1200" dirty="0" smtClean="0"/>
            <a:t>Service </a:t>
          </a:r>
          <a:r>
            <a:rPr lang="fi-FI" sz="1200" u="sng" kern="1200" dirty="0" err="1" smtClean="0"/>
            <a:t>Taskforces</a:t>
          </a:r>
          <a:r>
            <a:rPr lang="fi-FI" sz="1200" kern="1200" dirty="0" smtClean="0"/>
            <a:t>)</a:t>
          </a:r>
          <a:endParaRPr lang="en-US" sz="1200" kern="1200" dirty="0"/>
        </a:p>
      </dsp:txBody>
      <dsp:txXfrm>
        <a:off x="383780" y="3180892"/>
        <a:ext cx="2849683" cy="1865063"/>
      </dsp:txXfrm>
    </dsp:sp>
    <dsp:sp modelId="{F81545C7-AD4E-4BB1-96A4-BDBDC9F48B41}">
      <dsp:nvSpPr>
        <dsp:cNvPr id="0" name=""/>
        <dsp:cNvSpPr/>
      </dsp:nvSpPr>
      <dsp:spPr>
        <a:xfrm rot="18516978">
          <a:off x="2512527" y="2419550"/>
          <a:ext cx="943521" cy="444002"/>
        </a:xfrm>
        <a:prstGeom prst="lef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2645728" y="2508350"/>
        <a:ext cx="677119" cy="2664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F2956-A6E2-4D25-B958-0A30B156B3B7}">
      <dsp:nvSpPr>
        <dsp:cNvPr id="0" name=""/>
        <dsp:cNvSpPr/>
      </dsp:nvSpPr>
      <dsp:spPr>
        <a:xfrm>
          <a:off x="0" y="2227"/>
          <a:ext cx="8496944" cy="580320"/>
        </a:xfrm>
        <a:prstGeom prst="roundRect">
          <a:avLst/>
        </a:prstGeom>
        <a:solidFill>
          <a:schemeClr val="accent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en-US" sz="1400" b="1" kern="1200" dirty="0" smtClean="0">
              <a:latin typeface="Arial" pitchFamily="34" charset="0"/>
              <a:cs typeface="Arial" pitchFamily="34" charset="0"/>
            </a:rPr>
            <a:t>Safe replication: Enable communities to safely replicate data to selected data centers for storage and do this in a robust, reliable and highly available way. </a:t>
          </a:r>
          <a:endParaRPr lang="en-US" sz="1400" b="1" kern="1200" dirty="0">
            <a:latin typeface="Arial" pitchFamily="34" charset="0"/>
            <a:cs typeface="Arial" pitchFamily="34" charset="0"/>
          </a:endParaRPr>
        </a:p>
      </dsp:txBody>
      <dsp:txXfrm>
        <a:off x="28329" y="30556"/>
        <a:ext cx="8440286" cy="5236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8A23F5-F34B-472B-A971-1BB41AF36A64}">
      <dsp:nvSpPr>
        <dsp:cNvPr id="0" name=""/>
        <dsp:cNvSpPr/>
      </dsp:nvSpPr>
      <dsp:spPr>
        <a:xfrm>
          <a:off x="0" y="0"/>
          <a:ext cx="8496944" cy="430560"/>
        </a:xfrm>
        <a:prstGeom prst="roundRect">
          <a:avLst/>
        </a:prstGeom>
        <a:solidFill>
          <a:schemeClr val="accent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en-US" sz="1400" b="1" kern="1200" dirty="0" smtClean="0">
              <a:latin typeface="Arial" pitchFamily="34" charset="0"/>
              <a:cs typeface="Arial" pitchFamily="34" charset="0"/>
            </a:rPr>
            <a:t>Dynamic replication: Enable communities to perform (HPC) computations on the replicated data.</a:t>
          </a:r>
          <a:endParaRPr lang="en-US" sz="1400" b="1" kern="1200" dirty="0">
            <a:latin typeface="Arial" pitchFamily="34" charset="0"/>
            <a:cs typeface="Arial" pitchFamily="34" charset="0"/>
          </a:endParaRPr>
        </a:p>
      </dsp:txBody>
      <dsp:txXfrm>
        <a:off x="21018" y="21018"/>
        <a:ext cx="8454908" cy="3885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1038A-3D63-406E-A7ED-7C8B88233881}">
      <dsp:nvSpPr>
        <dsp:cNvPr id="0" name=""/>
        <dsp:cNvSpPr/>
      </dsp:nvSpPr>
      <dsp:spPr>
        <a:xfrm>
          <a:off x="0" y="0"/>
          <a:ext cx="8496944" cy="561600"/>
        </a:xfrm>
        <a:prstGeom prst="roundRect">
          <a:avLst/>
        </a:prstGeom>
        <a:solidFill>
          <a:schemeClr val="accent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en-US" sz="1400" b="1" kern="1200" dirty="0" smtClean="0">
              <a:latin typeface="Arial" pitchFamily="34" charset="0"/>
              <a:cs typeface="Arial" pitchFamily="34" charset="0"/>
            </a:rPr>
            <a:t>Metadata: Create a common metadata domain for all data stored by EUDAT data centres and a searchable catalogue covering all the data stored within EUDAT, allowing data searches</a:t>
          </a:r>
          <a:endParaRPr lang="en-US" sz="1400" b="1" kern="1200" dirty="0">
            <a:latin typeface="Arial" pitchFamily="34" charset="0"/>
            <a:cs typeface="Arial" pitchFamily="34" charset="0"/>
          </a:endParaRPr>
        </a:p>
      </dsp:txBody>
      <dsp:txXfrm>
        <a:off x="27415" y="27415"/>
        <a:ext cx="8442114" cy="5067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43A60-D5CD-4A94-BCA6-14C963C5BA26}">
      <dsp:nvSpPr>
        <dsp:cNvPr id="0" name=""/>
        <dsp:cNvSpPr/>
      </dsp:nvSpPr>
      <dsp:spPr>
        <a:xfrm>
          <a:off x="0" y="0"/>
          <a:ext cx="8496944" cy="719824"/>
        </a:xfrm>
        <a:prstGeom prst="roundRect">
          <a:avLst/>
        </a:prstGeom>
        <a:solidFill>
          <a:schemeClr val="accent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en-US" sz="1400" b="1" kern="1200" dirty="0" smtClean="0">
              <a:latin typeface="Arial" pitchFamily="34" charset="0"/>
              <a:cs typeface="Arial" pitchFamily="34" charset="0"/>
            </a:rPr>
            <a:t>Research data store: create an easy-to-use service that will enable researchers and scientists to upload, store and share data that are not part of the officially-managed data sets of the research communities</a:t>
          </a:r>
          <a:endParaRPr lang="en-US" sz="1400" b="1" kern="1200" dirty="0">
            <a:latin typeface="Arial" pitchFamily="34" charset="0"/>
            <a:cs typeface="Arial" pitchFamily="34" charset="0"/>
          </a:endParaRPr>
        </a:p>
      </dsp:txBody>
      <dsp:txXfrm>
        <a:off x="35139" y="35139"/>
        <a:ext cx="8426666" cy="6495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5D41C-9CCE-402A-9ACF-26D14013D8E7}">
      <dsp:nvSpPr>
        <dsp:cNvPr id="0" name=""/>
        <dsp:cNvSpPr/>
      </dsp:nvSpPr>
      <dsp:spPr>
        <a:xfrm>
          <a:off x="0" y="0"/>
          <a:ext cx="8496944" cy="327600"/>
        </a:xfrm>
        <a:prstGeom prst="roundRect">
          <a:avLst/>
        </a:prstGeom>
        <a:solidFill>
          <a:schemeClr val="accent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dirty="0" smtClean="0">
              <a:latin typeface="Arial" pitchFamily="34" charset="0"/>
              <a:cs typeface="Arial" pitchFamily="34" charset="0"/>
            </a:rPr>
            <a:t>AAI: A solution for a working AAI system in a federation scenario</a:t>
          </a:r>
          <a:r>
            <a:rPr lang="en-US" sz="1400" kern="1200" dirty="0" smtClean="0">
              <a:latin typeface="Arial" pitchFamily="34" charset="0"/>
              <a:cs typeface="Arial" pitchFamily="34" charset="0"/>
            </a:rPr>
            <a:t>.</a:t>
          </a:r>
          <a:endParaRPr lang="en-US" sz="1400" kern="1200" dirty="0">
            <a:latin typeface="Arial" pitchFamily="34" charset="0"/>
            <a:cs typeface="Arial" pitchFamily="34" charset="0"/>
          </a:endParaRPr>
        </a:p>
      </dsp:txBody>
      <dsp:txXfrm>
        <a:off x="15992" y="15992"/>
        <a:ext cx="8464960" cy="2956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83595-C322-4C1D-8C1A-677BDA68376C}">
      <dsp:nvSpPr>
        <dsp:cNvPr id="0" name=""/>
        <dsp:cNvSpPr/>
      </dsp:nvSpPr>
      <dsp:spPr>
        <a:xfrm>
          <a:off x="0" y="0"/>
          <a:ext cx="8496944" cy="580320"/>
        </a:xfrm>
        <a:prstGeom prst="roundRect">
          <a:avLst/>
        </a:prstGeom>
        <a:solidFill>
          <a:schemeClr val="accent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dirty="0" smtClean="0">
              <a:latin typeface="Arial" pitchFamily="34" charset="0"/>
              <a:cs typeface="Arial" pitchFamily="34" charset="0"/>
            </a:rPr>
            <a:t>PID: a robust, highly available and effective PID system that can be used within the communities and by EUDAT. </a:t>
          </a:r>
          <a:endParaRPr lang="en-US" sz="1400" b="1" kern="1200" dirty="0">
            <a:latin typeface="Arial" pitchFamily="34" charset="0"/>
            <a:cs typeface="Arial" pitchFamily="34" charset="0"/>
          </a:endParaRPr>
        </a:p>
      </dsp:txBody>
      <dsp:txXfrm>
        <a:off x="28329" y="28329"/>
        <a:ext cx="8440286" cy="523662"/>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5757E8-BBA5-4017-A843-EB7DE70001A5}" type="datetimeFigureOut">
              <a:rPr lang="en-US" smtClean="0"/>
              <a:pPr/>
              <a:t>2012-11-06</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17F8AD-33BB-4EDC-B921-541CE899FC3B}" type="slidenum">
              <a:rPr lang="en-US" smtClean="0"/>
              <a:pPr/>
              <a:t>‹#›</a:t>
            </a:fld>
            <a:endParaRPr lang="en-US"/>
          </a:p>
        </p:txBody>
      </p:sp>
    </p:spTree>
    <p:extLst>
      <p:ext uri="{BB962C8B-B14F-4D97-AF65-F5344CB8AC3E}">
        <p14:creationId xmlns:p14="http://schemas.microsoft.com/office/powerpoint/2010/main" val="263258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Old times, systems</a:t>
            </a:r>
            <a:r>
              <a:rPr lang="fi-FI" baseline="0" dirty="0" smtClean="0"/>
              <a:t> were expensive</a:t>
            </a:r>
          </a:p>
          <a:p>
            <a:r>
              <a:rPr lang="fi-FI" baseline="0" dirty="0" smtClean="0"/>
              <a:t>Large amount of data was only stored by some supercomputing centers and governmental organizations.</a:t>
            </a:r>
            <a:endParaRPr lang="en-US" baseline="0" dirty="0" smtClean="0"/>
          </a:p>
          <a:p>
            <a:r>
              <a:rPr lang="fi-FI" baseline="0" dirty="0" smtClean="0"/>
              <a:t>Films will disappear. Digital distribution means that whole film industry will collapse.</a:t>
            </a:r>
            <a:endParaRPr lang="en-US" dirty="0"/>
          </a:p>
        </p:txBody>
      </p:sp>
      <p:sp>
        <p:nvSpPr>
          <p:cNvPr id="4" name="Slide Number Placeholder 3"/>
          <p:cNvSpPr>
            <a:spLocks noGrp="1"/>
          </p:cNvSpPr>
          <p:nvPr>
            <p:ph type="sldNum" sz="quarter" idx="10"/>
          </p:nvPr>
        </p:nvSpPr>
        <p:spPr/>
        <p:txBody>
          <a:bodyPr/>
          <a:lstStyle/>
          <a:p>
            <a:fld id="{1D17F8AD-33BB-4EDC-B921-541CE899FC3B}" type="slidenum">
              <a:rPr lang="en-US" smtClean="0"/>
              <a:pPr/>
              <a:t>2</a:t>
            </a:fld>
            <a:endParaRPr lang="en-US"/>
          </a:p>
        </p:txBody>
      </p:sp>
    </p:spTree>
    <p:extLst>
      <p:ext uri="{BB962C8B-B14F-4D97-AF65-F5344CB8AC3E}">
        <p14:creationId xmlns:p14="http://schemas.microsoft.com/office/powerpoint/2010/main" val="2106035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Standardize</a:t>
            </a:r>
            <a:r>
              <a:rPr lang="fi-FI" baseline="0" dirty="0" smtClean="0"/>
              <a:t> storage service</a:t>
            </a:r>
            <a:endParaRPr lang="en-US" dirty="0"/>
          </a:p>
        </p:txBody>
      </p:sp>
      <p:sp>
        <p:nvSpPr>
          <p:cNvPr id="4" name="Slide Number Placeholder 3"/>
          <p:cNvSpPr>
            <a:spLocks noGrp="1"/>
          </p:cNvSpPr>
          <p:nvPr>
            <p:ph type="sldNum" sz="quarter" idx="10"/>
          </p:nvPr>
        </p:nvSpPr>
        <p:spPr/>
        <p:txBody>
          <a:bodyPr/>
          <a:lstStyle/>
          <a:p>
            <a:fld id="{1D17F8AD-33BB-4EDC-B921-541CE899FC3B}" type="slidenum">
              <a:rPr lang="en-US" smtClean="0"/>
              <a:pPr/>
              <a:t>3</a:t>
            </a:fld>
            <a:endParaRPr lang="en-US"/>
          </a:p>
        </p:txBody>
      </p:sp>
    </p:spTree>
    <p:extLst>
      <p:ext uri="{BB962C8B-B14F-4D97-AF65-F5344CB8AC3E}">
        <p14:creationId xmlns:p14="http://schemas.microsoft.com/office/powerpoint/2010/main" val="3887087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BIG project, partners</a:t>
            </a:r>
            <a:r>
              <a:rPr lang="fi-FI" baseline="0" dirty="0" smtClean="0"/>
              <a:t> invest also own money, about 150 persons involved</a:t>
            </a:r>
            <a:endParaRPr lang="en-US" dirty="0"/>
          </a:p>
        </p:txBody>
      </p:sp>
      <p:sp>
        <p:nvSpPr>
          <p:cNvPr id="4" name="Slide Number Placeholder 3"/>
          <p:cNvSpPr>
            <a:spLocks noGrp="1"/>
          </p:cNvSpPr>
          <p:nvPr>
            <p:ph type="sldNum" sz="quarter" idx="10"/>
          </p:nvPr>
        </p:nvSpPr>
        <p:spPr/>
        <p:txBody>
          <a:bodyPr/>
          <a:lstStyle/>
          <a:p>
            <a:fld id="{1D17F8AD-33BB-4EDC-B921-541CE899FC3B}" type="slidenum">
              <a:rPr lang="en-US" smtClean="0"/>
              <a:pPr/>
              <a:t>5</a:t>
            </a:fld>
            <a:endParaRPr lang="en-US"/>
          </a:p>
        </p:txBody>
      </p:sp>
    </p:spTree>
    <p:extLst>
      <p:ext uri="{BB962C8B-B14F-4D97-AF65-F5344CB8AC3E}">
        <p14:creationId xmlns:p14="http://schemas.microsoft.com/office/powerpoint/2010/main" val="1404142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Standardize</a:t>
            </a:r>
            <a:r>
              <a:rPr lang="fi-FI" baseline="0" dirty="0" smtClean="0"/>
              <a:t> storage service</a:t>
            </a:r>
            <a:endParaRPr lang="en-US" dirty="0"/>
          </a:p>
        </p:txBody>
      </p:sp>
      <p:sp>
        <p:nvSpPr>
          <p:cNvPr id="4" name="Slide Number Placeholder 3"/>
          <p:cNvSpPr>
            <a:spLocks noGrp="1"/>
          </p:cNvSpPr>
          <p:nvPr>
            <p:ph type="sldNum" sz="quarter" idx="10"/>
          </p:nvPr>
        </p:nvSpPr>
        <p:spPr/>
        <p:txBody>
          <a:bodyPr/>
          <a:lstStyle/>
          <a:p>
            <a:fld id="{1D17F8AD-33BB-4EDC-B921-541CE899FC3B}" type="slidenum">
              <a:rPr lang="en-US" smtClean="0"/>
              <a:pPr/>
              <a:t>13</a:t>
            </a:fld>
            <a:endParaRPr lang="en-US"/>
          </a:p>
        </p:txBody>
      </p:sp>
    </p:spTree>
    <p:extLst>
      <p:ext uri="{BB962C8B-B14F-4D97-AF65-F5344CB8AC3E}">
        <p14:creationId xmlns:p14="http://schemas.microsoft.com/office/powerpoint/2010/main" val="3887087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Safe replication,</a:t>
            </a:r>
            <a:r>
              <a:rPr lang="fi-FI" baseline="0" dirty="0" smtClean="0"/>
              <a:t> irods</a:t>
            </a:r>
          </a:p>
          <a:p>
            <a:r>
              <a:rPr lang="fi-FI" dirty="0" smtClean="0"/>
              <a:t>Dynamic, gridftp, FTS</a:t>
            </a:r>
            <a:endParaRPr lang="en-US" dirty="0"/>
          </a:p>
        </p:txBody>
      </p:sp>
      <p:sp>
        <p:nvSpPr>
          <p:cNvPr id="4" name="Slide Number Placeholder 3"/>
          <p:cNvSpPr>
            <a:spLocks noGrp="1"/>
          </p:cNvSpPr>
          <p:nvPr>
            <p:ph type="sldNum" sz="quarter" idx="10"/>
          </p:nvPr>
        </p:nvSpPr>
        <p:spPr/>
        <p:txBody>
          <a:bodyPr/>
          <a:lstStyle/>
          <a:p>
            <a:fld id="{1D17F8AD-33BB-4EDC-B921-541CE899FC3B}" type="slidenum">
              <a:rPr lang="en-US" smtClean="0"/>
              <a:pPr/>
              <a:t>16</a:t>
            </a:fld>
            <a:endParaRPr lang="en-US"/>
          </a:p>
        </p:txBody>
      </p:sp>
    </p:spTree>
    <p:extLst>
      <p:ext uri="{BB962C8B-B14F-4D97-AF65-F5344CB8AC3E}">
        <p14:creationId xmlns:p14="http://schemas.microsoft.com/office/powerpoint/2010/main" val="1784075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smtClean="0">
                <a:latin typeface="Arial" pitchFamily="34" charset="0"/>
                <a:cs typeface="Arial" pitchFamily="34" charset="0"/>
              </a:rPr>
              <a:t>Research data store: </a:t>
            </a:r>
            <a:r>
              <a:rPr lang="en-US" sz="1200" dirty="0" err="1" smtClean="0">
                <a:latin typeface="Arial" pitchFamily="34" charset="0"/>
                <a:cs typeface="Arial" pitchFamily="34" charset="0"/>
              </a:rPr>
              <a:t>Invenio</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figshare</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beehub</a:t>
            </a:r>
            <a:r>
              <a:rPr lang="en-US" sz="1200" dirty="0" smtClean="0">
                <a:latin typeface="Arial" pitchFamily="34" charset="0"/>
                <a:cs typeface="Arial" pitchFamily="34" charset="0"/>
              </a:rPr>
              <a:t> and </a:t>
            </a:r>
            <a:r>
              <a:rPr lang="en-US" sz="1200" dirty="0" err="1" smtClean="0">
                <a:latin typeface="Arial" pitchFamily="34" charset="0"/>
                <a:cs typeface="Arial" pitchFamily="34" charset="0"/>
              </a:rPr>
              <a:t>MyExperiment</a:t>
            </a:r>
            <a:r>
              <a:rPr lang="en-US" sz="1200" dirty="0" smtClean="0">
                <a:latin typeface="Arial" pitchFamily="34" charset="0"/>
                <a:cs typeface="Arial" pitchFamily="34" charset="0"/>
              </a:rPr>
              <a:t>.</a:t>
            </a:r>
          </a:p>
          <a:p>
            <a:pPr algn="just"/>
            <a:r>
              <a:rPr lang="fi-FI" sz="1200" dirty="0" smtClean="0">
                <a:latin typeface="Arial" pitchFamily="34" charset="0"/>
                <a:cs typeface="Arial" pitchFamily="34" charset="0"/>
              </a:rPr>
              <a:t>PID: EPIC handle</a:t>
            </a:r>
          </a:p>
          <a:p>
            <a:pPr algn="just"/>
            <a:r>
              <a:rPr lang="fi-FI" sz="1200" dirty="0" smtClean="0">
                <a:latin typeface="Arial" pitchFamily="34" charset="0"/>
                <a:cs typeface="Arial" pitchFamily="34" charset="0"/>
              </a:rPr>
              <a:t>AAI: Shibboleth,</a:t>
            </a:r>
            <a:r>
              <a:rPr lang="fi-FI" sz="1200" baseline="0" dirty="0" smtClean="0">
                <a:latin typeface="Arial" pitchFamily="34" charset="0"/>
                <a:cs typeface="Arial" pitchFamily="34" charset="0"/>
              </a:rPr>
              <a:t>  moonshot</a:t>
            </a:r>
            <a:endParaRPr lang="en-US" sz="12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1D17F8AD-33BB-4EDC-B921-541CE899FC3B}" type="slidenum">
              <a:rPr lang="en-US" smtClean="0"/>
              <a:pPr/>
              <a:t>17</a:t>
            </a:fld>
            <a:endParaRPr lang="en-US"/>
          </a:p>
        </p:txBody>
      </p:sp>
    </p:spTree>
    <p:extLst>
      <p:ext uri="{BB962C8B-B14F-4D97-AF65-F5344CB8AC3E}">
        <p14:creationId xmlns:p14="http://schemas.microsoft.com/office/powerpoint/2010/main" val="2415563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Open data</a:t>
            </a:r>
            <a:r>
              <a:rPr lang="fi-FI" baseline="0" dirty="0" smtClean="0"/>
              <a:t> requires metadatacatalog.</a:t>
            </a:r>
            <a:endParaRPr lang="en-US" dirty="0"/>
          </a:p>
        </p:txBody>
      </p:sp>
      <p:sp>
        <p:nvSpPr>
          <p:cNvPr id="4" name="Slide Number Placeholder 3"/>
          <p:cNvSpPr>
            <a:spLocks noGrp="1"/>
          </p:cNvSpPr>
          <p:nvPr>
            <p:ph type="sldNum" sz="quarter" idx="10"/>
          </p:nvPr>
        </p:nvSpPr>
        <p:spPr/>
        <p:txBody>
          <a:bodyPr/>
          <a:lstStyle/>
          <a:p>
            <a:fld id="{1D17F8AD-33BB-4EDC-B921-541CE899FC3B}" type="slidenum">
              <a:rPr lang="en-US" smtClean="0"/>
              <a:pPr/>
              <a:t>24</a:t>
            </a:fld>
            <a:endParaRPr lang="en-US"/>
          </a:p>
        </p:txBody>
      </p:sp>
    </p:spTree>
    <p:extLst>
      <p:ext uri="{BB962C8B-B14F-4D97-AF65-F5344CB8AC3E}">
        <p14:creationId xmlns:p14="http://schemas.microsoft.com/office/powerpoint/2010/main" val="24779309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082551"/>
          </a:xfrm>
        </p:spPr>
        <p:txBody>
          <a:bodyPr/>
          <a:lstStyle>
            <a:lvl1pPr>
              <a:defRPr>
                <a:solidFill>
                  <a:srgbClr val="25408F"/>
                </a:solidFill>
              </a:defRPr>
            </a:lvl1pPr>
          </a:lstStyle>
          <a:p>
            <a:r>
              <a:rPr lang="en-US" smtClean="0"/>
              <a:t>Click to edit Master title style</a:t>
            </a:r>
            <a:endParaRPr lang="es-ES" dirty="0"/>
          </a:p>
        </p:txBody>
      </p:sp>
      <p:sp>
        <p:nvSpPr>
          <p:cNvPr id="3" name="Subtitle 2"/>
          <p:cNvSpPr>
            <a:spLocks noGrp="1"/>
          </p:cNvSpPr>
          <p:nvPr>
            <p:ph type="subTitle" idx="1"/>
          </p:nvPr>
        </p:nvSpPr>
        <p:spPr>
          <a:xfrm>
            <a:off x="1371600" y="3212976"/>
            <a:ext cx="6400800" cy="648072"/>
          </a:xfrm>
        </p:spPr>
        <p:txBody>
          <a:bodyPr/>
          <a:lstStyle>
            <a:lvl1pPr marL="0" indent="0" algn="ctr">
              <a:buNone/>
              <a:defRPr>
                <a:solidFill>
                  <a:srgbClr val="C1342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dirty="0"/>
          </a:p>
        </p:txBody>
      </p:sp>
      <p:sp>
        <p:nvSpPr>
          <p:cNvPr id="5" name="Footer Placeholder 4"/>
          <p:cNvSpPr>
            <a:spLocks noGrp="1"/>
          </p:cNvSpPr>
          <p:nvPr>
            <p:ph type="ftr" sz="quarter" idx="11"/>
          </p:nvPr>
        </p:nvSpPr>
        <p:spPr>
          <a:xfrm>
            <a:off x="1331640" y="6356350"/>
            <a:ext cx="4896544" cy="365125"/>
          </a:xfrm>
        </p:spPr>
        <p:txBody>
          <a:bodyPr/>
          <a:lstStyle/>
          <a:p>
            <a:endParaRPr lang="es-E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A664348-DC2E-4C46-A357-1ED243B754D0}" type="slidenum">
              <a:rPr lang="es-ES" smtClean="0"/>
              <a:pPr/>
              <a:t>‹#›</a:t>
            </a:fld>
            <a:endParaRPr lang="es-ES"/>
          </a:p>
        </p:txBody>
      </p:sp>
      <p:pic>
        <p:nvPicPr>
          <p:cNvPr id="7" name="Picture 1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67944" y="5445224"/>
            <a:ext cx="928688" cy="757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90321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A664348-DC2E-4C46-A357-1ED243B754D0}" type="slidenum">
              <a:rPr lang="es-ES" smtClean="0"/>
              <a:pPr/>
              <a:t>‹#›</a:t>
            </a:fld>
            <a:endParaRPr lang="es-ES"/>
          </a:p>
        </p:txBody>
      </p:sp>
    </p:spTree>
    <p:extLst>
      <p:ext uri="{BB962C8B-B14F-4D97-AF65-F5344CB8AC3E}">
        <p14:creationId xmlns:p14="http://schemas.microsoft.com/office/powerpoint/2010/main" val="3327579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6712"/>
            <a:ext cx="2057400" cy="5289451"/>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457200" y="836712"/>
            <a:ext cx="6019800" cy="5289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A664348-DC2E-4C46-A357-1ED243B754D0}" type="slidenum">
              <a:rPr lang="es-ES" smtClean="0"/>
              <a:pPr/>
              <a:t>‹#›</a:t>
            </a:fld>
            <a:endParaRPr lang="es-ES"/>
          </a:p>
        </p:txBody>
      </p:sp>
    </p:spTree>
    <p:extLst>
      <p:ext uri="{BB962C8B-B14F-4D97-AF65-F5344CB8AC3E}">
        <p14:creationId xmlns:p14="http://schemas.microsoft.com/office/powerpoint/2010/main" val="2823871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cs typeface="+mn-cs"/>
              </a:defRPr>
            </a:lvl1pPr>
          </a:lstStyle>
          <a:p>
            <a:pPr>
              <a:defRPr/>
            </a:pPr>
            <a:fld id="{316523C2-68B7-460A-80CD-4E83A82D3AA2}" type="datetimeFigureOut">
              <a:rPr lang="en-US"/>
              <a:pPr>
                <a:defRPr/>
              </a:pPr>
              <a:t>2012-11-06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cs typeface="+mn-cs"/>
              </a:defRPr>
            </a:lvl1pPr>
          </a:lstStyle>
          <a:p>
            <a:pPr>
              <a:defRPr/>
            </a:pPr>
            <a:fld id="{918FEEFC-FC4F-4B0F-8C84-0DD2AE8106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Footer Placeholder 4"/>
          <p:cNvSpPr>
            <a:spLocks noGrp="1"/>
          </p:cNvSpPr>
          <p:nvPr>
            <p:ph type="ftr" sz="quarter" idx="11"/>
          </p:nvPr>
        </p:nvSpPr>
        <p:spPr>
          <a:xfrm>
            <a:off x="1547664" y="6309320"/>
            <a:ext cx="4608512" cy="432048"/>
          </a:xfrm>
        </p:spPr>
        <p:txBody>
          <a:bodyPr/>
          <a:lstStyle/>
          <a:p>
            <a:endParaRPr lang="es-E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A664348-DC2E-4C46-A357-1ED243B754D0}" type="slidenum">
              <a:rPr lang="es-ES" smtClean="0"/>
              <a:pPr/>
              <a:t>‹#›</a:t>
            </a:fld>
            <a:endParaRPr lang="es-ES"/>
          </a:p>
        </p:txBody>
      </p:sp>
    </p:spTree>
    <p:extLst>
      <p:ext uri="{BB962C8B-B14F-4D97-AF65-F5344CB8AC3E}">
        <p14:creationId xmlns:p14="http://schemas.microsoft.com/office/powerpoint/2010/main" val="2628886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A664348-DC2E-4C46-A357-1ED243B754D0}" type="slidenum">
              <a:rPr lang="es-ES" smtClean="0"/>
              <a:pPr/>
              <a:t>‹#›</a:t>
            </a:fld>
            <a:endParaRPr lang="es-ES"/>
          </a:p>
        </p:txBody>
      </p:sp>
    </p:spTree>
    <p:extLst>
      <p:ext uri="{BB962C8B-B14F-4D97-AF65-F5344CB8AC3E}">
        <p14:creationId xmlns:p14="http://schemas.microsoft.com/office/powerpoint/2010/main" val="3057554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A664348-DC2E-4C46-A357-1ED243B754D0}" type="slidenum">
              <a:rPr lang="es-ES" smtClean="0"/>
              <a:pPr/>
              <a:t>‹#›</a:t>
            </a:fld>
            <a:endParaRPr lang="es-ES"/>
          </a:p>
        </p:txBody>
      </p:sp>
    </p:spTree>
    <p:extLst>
      <p:ext uri="{BB962C8B-B14F-4D97-AF65-F5344CB8AC3E}">
        <p14:creationId xmlns:p14="http://schemas.microsoft.com/office/powerpoint/2010/main" val="2330772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A664348-DC2E-4C46-A357-1ED243B754D0}" type="slidenum">
              <a:rPr lang="es-ES" smtClean="0"/>
              <a:pPr/>
              <a:t>‹#›</a:t>
            </a:fld>
            <a:endParaRPr lang="es-ES"/>
          </a:p>
        </p:txBody>
      </p:sp>
    </p:spTree>
    <p:extLst>
      <p:ext uri="{BB962C8B-B14F-4D97-AF65-F5344CB8AC3E}">
        <p14:creationId xmlns:p14="http://schemas.microsoft.com/office/powerpoint/2010/main" val="756864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A664348-DC2E-4C46-A357-1ED243B754D0}" type="slidenum">
              <a:rPr lang="es-ES" smtClean="0"/>
              <a:pPr/>
              <a:t>‹#›</a:t>
            </a:fld>
            <a:endParaRPr lang="es-ES"/>
          </a:p>
        </p:txBody>
      </p:sp>
      <p:sp>
        <p:nvSpPr>
          <p:cNvPr id="9" name="Text Placeholder 8"/>
          <p:cNvSpPr>
            <a:spLocks noGrp="1"/>
          </p:cNvSpPr>
          <p:nvPr>
            <p:ph type="body" sz="quarter" idx="13" hasCustomPrompt="1"/>
          </p:nvPr>
        </p:nvSpPr>
        <p:spPr>
          <a:xfrm>
            <a:off x="468313" y="1628775"/>
            <a:ext cx="8207375" cy="4608513"/>
          </a:xfrm>
        </p:spPr>
        <p:txBody>
          <a:bodyPr>
            <a:normAutofit/>
          </a:bodyPr>
          <a:lstStyle>
            <a:lvl1pPr marL="0" indent="0">
              <a:buNone/>
              <a:defRPr sz="2000">
                <a:solidFill>
                  <a:schemeClr val="tx1">
                    <a:lumMod val="75000"/>
                    <a:lumOff val="2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text</a:t>
            </a:r>
          </a:p>
        </p:txBody>
      </p:sp>
    </p:spTree>
    <p:extLst>
      <p:ext uri="{BB962C8B-B14F-4D97-AF65-F5344CB8AC3E}">
        <p14:creationId xmlns:p14="http://schemas.microsoft.com/office/powerpoint/2010/main" val="1502286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A664348-DC2E-4C46-A357-1ED243B754D0}" type="slidenum">
              <a:rPr lang="es-ES" smtClean="0"/>
              <a:pPr/>
              <a:t>‹#›</a:t>
            </a:fld>
            <a:endParaRPr lang="es-ES"/>
          </a:p>
        </p:txBody>
      </p:sp>
    </p:spTree>
    <p:extLst>
      <p:ext uri="{BB962C8B-B14F-4D97-AF65-F5344CB8AC3E}">
        <p14:creationId xmlns:p14="http://schemas.microsoft.com/office/powerpoint/2010/main" val="1944711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3008313" cy="1050143"/>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3575050" y="836712"/>
            <a:ext cx="5111750" cy="52894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57200" y="1886855"/>
            <a:ext cx="3008313" cy="423930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schemeClr val="tx1">
                    <a:lumMod val="75000"/>
                    <a:lumOff val="25000"/>
                  </a:schemeClr>
                </a:solidFill>
                <a:latin typeface="Arial" pitchFamily="34" charset="0"/>
                <a:cs typeface="Arial" pitchFamily="34" charset="0"/>
              </a:defRPr>
            </a:lvl1pPr>
          </a:lstStyle>
          <a:p>
            <a:fld id="{7A664348-DC2E-4C46-A357-1ED243B754D0}" type="slidenum">
              <a:rPr lang="es-ES" smtClean="0"/>
              <a:pPr/>
              <a:t>‹#›</a:t>
            </a:fld>
            <a:endParaRPr lang="es-ES" dirty="0"/>
          </a:p>
        </p:txBody>
      </p:sp>
    </p:spTree>
    <p:extLst>
      <p:ext uri="{BB962C8B-B14F-4D97-AF65-F5344CB8AC3E}">
        <p14:creationId xmlns:p14="http://schemas.microsoft.com/office/powerpoint/2010/main" val="3733622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1792288" y="836711"/>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s-E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A664348-DC2E-4C46-A357-1ED243B754D0}" type="slidenum">
              <a:rPr lang="es-ES" smtClean="0"/>
              <a:pPr/>
              <a:t>‹#›</a:t>
            </a:fld>
            <a:endParaRPr lang="es-ES"/>
          </a:p>
        </p:txBody>
      </p:sp>
    </p:spTree>
    <p:extLst>
      <p:ext uri="{BB962C8B-B14F-4D97-AF65-F5344CB8AC3E}">
        <p14:creationId xmlns:p14="http://schemas.microsoft.com/office/powerpoint/2010/main" val="3054739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0"/>
            <a:ext cx="9144000" cy="673178"/>
          </a:xfrm>
          <a:prstGeom prst="rect">
            <a:avLst/>
          </a:prstGeom>
        </p:spPr>
      </p:pic>
      <p:sp>
        <p:nvSpPr>
          <p:cNvPr id="2" name="Title Placeholder 1"/>
          <p:cNvSpPr>
            <a:spLocks noGrp="1"/>
          </p:cNvSpPr>
          <p:nvPr>
            <p:ph type="title"/>
          </p:nvPr>
        </p:nvSpPr>
        <p:spPr>
          <a:xfrm>
            <a:off x="457200" y="764704"/>
            <a:ext cx="8229600" cy="720080"/>
          </a:xfrm>
          <a:prstGeom prst="rect">
            <a:avLst/>
          </a:prstGeom>
        </p:spPr>
        <p:txBody>
          <a:bodyPr vert="horz" lIns="91440" tIns="45720" rIns="91440" bIns="45720" rtlCol="0" anchor="ctr">
            <a:normAutofit/>
          </a:bodyPr>
          <a:lstStyle/>
          <a:p>
            <a:r>
              <a:rPr lang="en-US" smtClean="0"/>
              <a:t>Click to edit Master title style</a:t>
            </a:r>
            <a:endParaRPr lang="es-ES" dirty="0"/>
          </a:p>
        </p:txBody>
      </p:sp>
      <p:sp>
        <p:nvSpPr>
          <p:cNvPr id="3" name="Text Placeholder 2"/>
          <p:cNvSpPr>
            <a:spLocks noGrp="1"/>
          </p:cNvSpPr>
          <p:nvPr>
            <p:ph type="body" idx="1"/>
          </p:nvPr>
        </p:nvSpPr>
        <p:spPr>
          <a:xfrm>
            <a:off x="457200" y="1628800"/>
            <a:ext cx="8229600" cy="44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a:p>
        </p:txBody>
      </p:sp>
      <p:sp>
        <p:nvSpPr>
          <p:cNvPr id="5" name="Footer Placeholder 4"/>
          <p:cNvSpPr>
            <a:spLocks noGrp="1"/>
          </p:cNvSpPr>
          <p:nvPr>
            <p:ph type="ftr" sz="quarter" idx="3"/>
          </p:nvPr>
        </p:nvSpPr>
        <p:spPr>
          <a:xfrm>
            <a:off x="1403648" y="6309320"/>
            <a:ext cx="4752528" cy="432048"/>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s-ES" dirty="0"/>
          </a:p>
        </p:txBody>
      </p:sp>
      <p:pic>
        <p:nvPicPr>
          <p:cNvPr id="12" name="Picture 1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9512" y="6237312"/>
            <a:ext cx="895023" cy="538547"/>
          </a:xfrm>
          <a:prstGeom prst="rect">
            <a:avLst/>
          </a:prstGeom>
        </p:spPr>
      </p:pic>
      <p:sp>
        <p:nvSpPr>
          <p:cNvPr id="7"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75000"/>
                    <a:lumOff val="25000"/>
                  </a:schemeClr>
                </a:solidFill>
                <a:latin typeface="Arial" pitchFamily="34" charset="0"/>
                <a:cs typeface="Arial" pitchFamily="34" charset="0"/>
              </a:defRPr>
            </a:lvl1pPr>
          </a:lstStyle>
          <a:p>
            <a:fld id="{D29651E4-DA85-47A1-9944-35D0B5406138}" type="slidenum">
              <a:rPr lang="es-ES" smtClean="0"/>
              <a:pPr/>
              <a:t>‹#›</a:t>
            </a:fld>
            <a:endParaRPr lang="es-ES" dirty="0"/>
          </a:p>
        </p:txBody>
      </p:sp>
    </p:spTree>
    <p:extLst>
      <p:ext uri="{BB962C8B-B14F-4D97-AF65-F5344CB8AC3E}">
        <p14:creationId xmlns:p14="http://schemas.microsoft.com/office/powerpoint/2010/main" val="2171298587"/>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hf hdr="0" dt="0"/>
  <p:txStyles>
    <p:titleStyle>
      <a:lvl1pPr algn="ctr" defTabSz="914400" rtl="0" eaLnBrk="1" latinLnBrk="0" hangingPunct="1">
        <a:spcBef>
          <a:spcPct val="0"/>
        </a:spcBef>
        <a:buNone/>
        <a:defRPr sz="3600" kern="1200">
          <a:solidFill>
            <a:srgbClr val="C13424"/>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rgbClr val="25408F"/>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rgbClr val="25408F"/>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25408F"/>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25408F"/>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25408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http://www.clarin.eu/internal" TargetMode="External"/><Relationship Id="rId3" Type="http://schemas.openxmlformats.org/officeDocument/2006/relationships/image" Target="../media/image39.png"/><Relationship Id="rId7" Type="http://schemas.openxmlformats.org/officeDocument/2006/relationships/image" Target="../media/image41.jpeg"/><Relationship Id="rId2" Type="http://schemas.openxmlformats.org/officeDocument/2006/relationships/image" Target="../media/image38.emf"/><Relationship Id="rId1" Type="http://schemas.openxmlformats.org/officeDocument/2006/relationships/slideLayout" Target="../slideLayouts/slideLayout4.xml"/><Relationship Id="rId6" Type="http://schemas.openxmlformats.org/officeDocument/2006/relationships/image" Target="../media/image40.png"/><Relationship Id="rId11" Type="http://schemas.openxmlformats.org/officeDocument/2006/relationships/image" Target="../media/image43.jpeg"/><Relationship Id="rId5" Type="http://schemas.openxmlformats.org/officeDocument/2006/relationships/hyperlink" Target="http://www.epos-eu.org/" TargetMode="External"/><Relationship Id="rId10" Type="http://schemas.openxmlformats.org/officeDocument/2006/relationships/hyperlink" Target="http://www.vph-noe.eu/" TargetMode="External"/><Relationship Id="rId4" Type="http://schemas.openxmlformats.org/officeDocument/2006/relationships/image" Target="../media/image30.jpeg"/><Relationship Id="rId9" Type="http://schemas.openxmlformats.org/officeDocument/2006/relationships/image" Target="../media/image4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18" Type="http://schemas.openxmlformats.org/officeDocument/2006/relationships/diagramLayout" Target="../diagrams/layout5.xml"/><Relationship Id="rId26" Type="http://schemas.microsoft.com/office/2007/relationships/diagramDrawing" Target="../diagrams/drawing6.xml"/><Relationship Id="rId3" Type="http://schemas.openxmlformats.org/officeDocument/2006/relationships/diagramLayout" Target="../diagrams/layout2.xml"/><Relationship Id="rId21" Type="http://schemas.microsoft.com/office/2007/relationships/diagramDrawing" Target="../diagrams/drawing5.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diagramData" Target="../diagrams/data5.xml"/><Relationship Id="rId25" Type="http://schemas.openxmlformats.org/officeDocument/2006/relationships/diagramColors" Target="../diagrams/colors6.xml"/><Relationship Id="rId2" Type="http://schemas.openxmlformats.org/officeDocument/2006/relationships/diagramData" Target="../diagrams/data2.xml"/><Relationship Id="rId16" Type="http://schemas.microsoft.com/office/2007/relationships/diagramDrawing" Target="../diagrams/drawing4.xml"/><Relationship Id="rId20" Type="http://schemas.openxmlformats.org/officeDocument/2006/relationships/diagramColors" Target="../diagrams/colors5.xml"/><Relationship Id="rId29" Type="http://schemas.openxmlformats.org/officeDocument/2006/relationships/diagramQuickStyle" Target="../diagrams/quickStyle7.xml"/><Relationship Id="rId1" Type="http://schemas.openxmlformats.org/officeDocument/2006/relationships/slideLayout" Target="../slideLayouts/slideLayout12.xml"/><Relationship Id="rId6" Type="http://schemas.microsoft.com/office/2007/relationships/diagramDrawing" Target="../diagrams/drawing2.xml"/><Relationship Id="rId11" Type="http://schemas.microsoft.com/office/2007/relationships/diagramDrawing" Target="../diagrams/drawing3.xml"/><Relationship Id="rId24" Type="http://schemas.openxmlformats.org/officeDocument/2006/relationships/diagramQuickStyle" Target="../diagrams/quickStyle6.xml"/><Relationship Id="rId5" Type="http://schemas.openxmlformats.org/officeDocument/2006/relationships/diagramColors" Target="../diagrams/colors2.xml"/><Relationship Id="rId15" Type="http://schemas.openxmlformats.org/officeDocument/2006/relationships/diagramColors" Target="../diagrams/colors4.xml"/><Relationship Id="rId23" Type="http://schemas.openxmlformats.org/officeDocument/2006/relationships/diagramLayout" Target="../diagrams/layout6.xml"/><Relationship Id="rId28" Type="http://schemas.openxmlformats.org/officeDocument/2006/relationships/diagramLayout" Target="../diagrams/layout7.xml"/><Relationship Id="rId10" Type="http://schemas.openxmlformats.org/officeDocument/2006/relationships/diagramColors" Target="../diagrams/colors3.xml"/><Relationship Id="rId19" Type="http://schemas.openxmlformats.org/officeDocument/2006/relationships/diagramQuickStyle" Target="../diagrams/quickStyle5.xml"/><Relationship Id="rId31" Type="http://schemas.microsoft.com/office/2007/relationships/diagramDrawing" Target="../diagrams/drawing7.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 Id="rId22" Type="http://schemas.openxmlformats.org/officeDocument/2006/relationships/diagramData" Target="../diagrams/data6.xml"/><Relationship Id="rId27" Type="http://schemas.openxmlformats.org/officeDocument/2006/relationships/diagramData" Target="../diagrams/data7.xml"/><Relationship Id="rId30" Type="http://schemas.openxmlformats.org/officeDocument/2006/relationships/diagramColors" Target="../diagrams/colors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mailto:eudat-safereplication@postit.csc.fi" TargetMode="External"/><Relationship Id="rId1" Type="http://schemas.openxmlformats.org/officeDocument/2006/relationships/slideLayout" Target="../slideLayouts/slideLayout12.xml"/><Relationship Id="rId4" Type="http://schemas.openxmlformats.org/officeDocument/2006/relationships/image" Target="../media/image48.jpeg"/></Relationships>
</file>

<file path=ppt/slides/_rels/slide23.xml.rels><?xml version="1.0" encoding="UTF-8" standalone="yes"?>
<Relationships xmlns="http://schemas.openxmlformats.org/package/2006/relationships"><Relationship Id="rId2" Type="http://schemas.openxmlformats.org/officeDocument/2006/relationships/hyperlink" Target="mailto:eudat-datastaging@postit.csc.fi" TargetMode="Externa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mailto:eudat-metadata@postit.csc.fi"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mailto:eudat-metadata@postit.csc.fi"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mailto:eudat-metadata@postit.csc.fi" TargetMode="External"/><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mailto:eudat-metadata@postit.csc.fi" TargetMode="External"/><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mailto:eudat-info@postit.csc.fi" TargetMode="External"/><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hyperlink" Target="http://www.clarin.eu/internal" TargetMode="External"/><Relationship Id="rId13" Type="http://schemas.openxmlformats.org/officeDocument/2006/relationships/image" Target="../media/image57.png"/><Relationship Id="rId18" Type="http://schemas.openxmlformats.org/officeDocument/2006/relationships/image" Target="../media/image60.jpeg"/><Relationship Id="rId3" Type="http://schemas.openxmlformats.org/officeDocument/2006/relationships/image" Target="../media/image30.jpeg"/><Relationship Id="rId21" Type="http://schemas.openxmlformats.org/officeDocument/2006/relationships/image" Target="../media/image62.png"/><Relationship Id="rId7" Type="http://schemas.openxmlformats.org/officeDocument/2006/relationships/image" Target="../media/image41.jpeg"/><Relationship Id="rId12" Type="http://schemas.openxmlformats.org/officeDocument/2006/relationships/image" Target="../media/image56.png"/><Relationship Id="rId17" Type="http://schemas.openxmlformats.org/officeDocument/2006/relationships/hyperlink" Target="http://en.wikipedia.org/wiki/File:Icoslogo.jpg" TargetMode="External"/><Relationship Id="rId2" Type="http://schemas.openxmlformats.org/officeDocument/2006/relationships/image" Target="../media/image39.png"/><Relationship Id="rId16" Type="http://schemas.openxmlformats.org/officeDocument/2006/relationships/image" Target="../media/image59.jpeg"/><Relationship Id="rId20" Type="http://schemas.openxmlformats.org/officeDocument/2006/relationships/image" Target="../media/image61.png"/><Relationship Id="rId1" Type="http://schemas.openxmlformats.org/officeDocument/2006/relationships/slideLayout" Target="../slideLayouts/slideLayout4.xml"/><Relationship Id="rId6" Type="http://schemas.openxmlformats.org/officeDocument/2006/relationships/image" Target="../media/image38.emf"/><Relationship Id="rId11" Type="http://schemas.openxmlformats.org/officeDocument/2006/relationships/image" Target="../media/image43.jpeg"/><Relationship Id="rId24" Type="http://schemas.openxmlformats.org/officeDocument/2006/relationships/image" Target="../media/image64.png"/><Relationship Id="rId5" Type="http://schemas.openxmlformats.org/officeDocument/2006/relationships/image" Target="../media/image40.png"/><Relationship Id="rId15" Type="http://schemas.openxmlformats.org/officeDocument/2006/relationships/image" Target="../media/image58.jpeg"/><Relationship Id="rId23" Type="http://schemas.openxmlformats.org/officeDocument/2006/relationships/image" Target="../media/image63.png"/><Relationship Id="rId10" Type="http://schemas.openxmlformats.org/officeDocument/2006/relationships/hyperlink" Target="http://www.vph-noe.eu/" TargetMode="External"/><Relationship Id="rId19" Type="http://schemas.openxmlformats.org/officeDocument/2006/relationships/hyperlink" Target="http://www.dixa-fp7.eu/home" TargetMode="External"/><Relationship Id="rId4" Type="http://schemas.openxmlformats.org/officeDocument/2006/relationships/hyperlink" Target="http://www.epos-eu.org/" TargetMode="External"/><Relationship Id="rId9" Type="http://schemas.openxmlformats.org/officeDocument/2006/relationships/image" Target="../media/image42.png"/><Relationship Id="rId14" Type="http://schemas.openxmlformats.org/officeDocument/2006/relationships/hyperlink" Target="http://www.bbmri.de/wp3proto/index.html" TargetMode="External"/><Relationship Id="rId22" Type="http://schemas.openxmlformats.org/officeDocument/2006/relationships/hyperlink" Target="http://www.ecrin.org/"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mailto:eudat-info@postit.csc.fi" TargetMode="External"/><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hyperlink" Target="http://en.wikipedia.org/wiki/File:Epcc_logo.jpg" TargetMode="External"/><Relationship Id="rId13" Type="http://schemas.openxmlformats.org/officeDocument/2006/relationships/hyperlink" Target="http://www.cines.fr/" TargetMode="External"/><Relationship Id="rId18" Type="http://schemas.openxmlformats.org/officeDocument/2006/relationships/hyperlink" Target="http://www.rediris.es/" TargetMode="External"/><Relationship Id="rId26" Type="http://schemas.openxmlformats.org/officeDocument/2006/relationships/image" Target="../media/image21.png"/><Relationship Id="rId3" Type="http://schemas.openxmlformats.org/officeDocument/2006/relationships/image" Target="../media/image7.jpeg"/><Relationship Id="rId21" Type="http://schemas.openxmlformats.org/officeDocument/2006/relationships/image" Target="../media/image18.png"/><Relationship Id="rId34" Type="http://schemas.openxmlformats.org/officeDocument/2006/relationships/image" Target="../media/image28.png"/><Relationship Id="rId7" Type="http://schemas.openxmlformats.org/officeDocument/2006/relationships/image" Target="../media/image10.jpeg"/><Relationship Id="rId12" Type="http://schemas.openxmlformats.org/officeDocument/2006/relationships/image" Target="../media/image13.png"/><Relationship Id="rId17" Type="http://schemas.openxmlformats.org/officeDocument/2006/relationships/image" Target="../media/image16.png"/><Relationship Id="rId25" Type="http://schemas.openxmlformats.org/officeDocument/2006/relationships/image" Target="../media/image20.png"/><Relationship Id="rId33" Type="http://schemas.openxmlformats.org/officeDocument/2006/relationships/image" Target="../media/image27.jpeg"/><Relationship Id="rId2" Type="http://schemas.openxmlformats.org/officeDocument/2006/relationships/image" Target="../media/image6.jpeg"/><Relationship Id="rId16" Type="http://schemas.openxmlformats.org/officeDocument/2006/relationships/image" Target="../media/image15.png"/><Relationship Id="rId20" Type="http://schemas.openxmlformats.org/officeDocument/2006/relationships/hyperlink" Target="http://www.rzg.mpg.de/misc/about_RZG" TargetMode="External"/><Relationship Id="rId29"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hyperlink" Target="http://www.cineca.it/it" TargetMode="External"/><Relationship Id="rId11" Type="http://schemas.openxmlformats.org/officeDocument/2006/relationships/image" Target="../media/image12.png"/><Relationship Id="rId24" Type="http://schemas.openxmlformats.org/officeDocument/2006/relationships/hyperlink" Target="http://www.kit.edu/english/" TargetMode="External"/><Relationship Id="rId32" Type="http://schemas.openxmlformats.org/officeDocument/2006/relationships/image" Target="../media/image26.png"/><Relationship Id="rId37" Type="http://schemas.openxmlformats.org/officeDocument/2006/relationships/image" Target="../media/image30.jpeg"/><Relationship Id="rId5" Type="http://schemas.openxmlformats.org/officeDocument/2006/relationships/image" Target="../media/image9.png"/><Relationship Id="rId15" Type="http://schemas.openxmlformats.org/officeDocument/2006/relationships/hyperlink" Target="http://www.snic.vr.se/" TargetMode="External"/><Relationship Id="rId23" Type="http://schemas.openxmlformats.org/officeDocument/2006/relationships/image" Target="../media/image19.png"/><Relationship Id="rId28" Type="http://schemas.openxmlformats.org/officeDocument/2006/relationships/image" Target="../media/image22.png"/><Relationship Id="rId36" Type="http://schemas.openxmlformats.org/officeDocument/2006/relationships/image" Target="../media/image29.jpeg"/><Relationship Id="rId10" Type="http://schemas.openxmlformats.org/officeDocument/2006/relationships/hyperlink" Target="http://www.sara.nl/index_eng.html" TargetMode="External"/><Relationship Id="rId19" Type="http://schemas.openxmlformats.org/officeDocument/2006/relationships/image" Target="../media/image17.png"/><Relationship Id="rId31" Type="http://schemas.openxmlformats.org/officeDocument/2006/relationships/image" Target="../media/image25.png"/><Relationship Id="rId4" Type="http://schemas.openxmlformats.org/officeDocument/2006/relationships/image" Target="../media/image8.png"/><Relationship Id="rId9" Type="http://schemas.openxmlformats.org/officeDocument/2006/relationships/image" Target="../media/image11.jpeg"/><Relationship Id="rId14" Type="http://schemas.openxmlformats.org/officeDocument/2006/relationships/image" Target="../media/image14.png"/><Relationship Id="rId22" Type="http://schemas.openxmlformats.org/officeDocument/2006/relationships/hyperlink" Target="http://www.mpimet.mpg.de/" TargetMode="External"/><Relationship Id="rId27" Type="http://schemas.openxmlformats.org/officeDocument/2006/relationships/hyperlink" Target="http://www.umweltbundesamt.at/" TargetMode="External"/><Relationship Id="rId30" Type="http://schemas.openxmlformats.org/officeDocument/2006/relationships/image" Target="../media/image24.jpeg"/><Relationship Id="rId35" Type="http://schemas.openxmlformats.org/officeDocument/2006/relationships/hyperlink" Target="http://www.man.poznan.pl/online/en/"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ChangeArrowheads="1"/>
          </p:cNvSpPr>
          <p:nvPr>
            <p:ph type="ctrTitle"/>
          </p:nvPr>
        </p:nvSpPr>
        <p:spPr>
          <a:xfrm>
            <a:off x="611560" y="1700808"/>
            <a:ext cx="7772400" cy="1082551"/>
          </a:xfrm>
          <a:prstGeom prst="rect">
            <a:avLst/>
          </a:prstGeom>
        </p:spPr>
        <p:txBody>
          <a:bodyPr>
            <a:normAutofit/>
          </a:bodyPr>
          <a:lstStyle/>
          <a:p>
            <a:pPr eaLnBrk="1" hangingPunct="1">
              <a:defRPr/>
            </a:pPr>
            <a:r>
              <a:rPr lang="es-ES" sz="4000" dirty="0" smtClean="0"/>
              <a:t>EUDAT</a:t>
            </a:r>
            <a:endParaRPr sz="4000" dirty="0" smtClean="0"/>
          </a:p>
        </p:txBody>
      </p:sp>
      <p:sp>
        <p:nvSpPr>
          <p:cNvPr id="2" name="Subtitle 1"/>
          <p:cNvSpPr>
            <a:spLocks noGrp="1"/>
          </p:cNvSpPr>
          <p:nvPr>
            <p:ph type="subTitle" idx="1"/>
          </p:nvPr>
        </p:nvSpPr>
        <p:spPr>
          <a:xfrm>
            <a:off x="1331640" y="2708920"/>
            <a:ext cx="6400800" cy="648072"/>
          </a:xfrm>
        </p:spPr>
        <p:txBody>
          <a:bodyPr>
            <a:noAutofit/>
          </a:bodyPr>
          <a:lstStyle/>
          <a:p>
            <a:pPr>
              <a:lnSpc>
                <a:spcPct val="110000"/>
              </a:lnSpc>
            </a:pPr>
            <a:r>
              <a:rPr lang="es-ES" sz="3200" dirty="0" err="1" smtClean="0"/>
              <a:t>Towards</a:t>
            </a:r>
            <a:r>
              <a:rPr lang="es-ES" sz="3200" dirty="0" smtClean="0"/>
              <a:t> a pan-</a:t>
            </a:r>
            <a:r>
              <a:rPr lang="es-ES" sz="3200" dirty="0" err="1" smtClean="0"/>
              <a:t>European</a:t>
            </a:r>
            <a:r>
              <a:rPr lang="es-ES" sz="3200" dirty="0" smtClean="0"/>
              <a:t> </a:t>
            </a:r>
            <a:r>
              <a:rPr lang="es-ES" sz="3200" dirty="0" err="1" smtClean="0"/>
              <a:t>Collaborative</a:t>
            </a:r>
            <a:r>
              <a:rPr lang="es-ES" sz="3200" dirty="0" smtClean="0"/>
              <a:t> Data Infrastructure</a:t>
            </a:r>
          </a:p>
          <a:p>
            <a:pPr>
              <a:lnSpc>
                <a:spcPct val="110000"/>
              </a:lnSpc>
            </a:pPr>
            <a:endParaRPr lang="es-ES" sz="2000" dirty="0"/>
          </a:p>
        </p:txBody>
      </p:sp>
      <p:sp>
        <p:nvSpPr>
          <p:cNvPr id="5" name="Rectangle 3"/>
          <p:cNvSpPr txBox="1">
            <a:spLocks noChangeArrowheads="1"/>
          </p:cNvSpPr>
          <p:nvPr/>
        </p:nvSpPr>
        <p:spPr>
          <a:xfrm>
            <a:off x="2051720" y="4365104"/>
            <a:ext cx="6400800" cy="7862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400" dirty="0" smtClean="0">
                <a:latin typeface="Arial" pitchFamily="34" charset="0"/>
                <a:cs typeface="Arial" pitchFamily="34" charset="0"/>
              </a:rPr>
              <a:t>Ari Lukkarinen</a:t>
            </a:r>
          </a:p>
          <a:p>
            <a:pPr marL="0" indent="0" algn="r">
              <a:buNone/>
            </a:pPr>
            <a:r>
              <a:rPr lang="fi-FI" sz="1400" dirty="0" smtClean="0">
                <a:latin typeface="Arial" pitchFamily="34" charset="0"/>
                <a:cs typeface="Arial" pitchFamily="34" charset="0"/>
              </a:rPr>
              <a:t>CSC-IT Center for Science, Finland</a:t>
            </a:r>
            <a:endParaRPr lang="en-US" sz="1400" dirty="0" smtClean="0">
              <a:latin typeface="Arial" pitchFamily="34" charset="0"/>
              <a:cs typeface="Arial" pitchFamily="34" charset="0"/>
            </a:endParaRPr>
          </a:p>
          <a:p>
            <a:pPr marL="0" indent="0" algn="r">
              <a:buNone/>
            </a:pPr>
            <a:r>
              <a:rPr lang="fi-FI" sz="1400" dirty="0">
                <a:latin typeface="Arial" pitchFamily="34" charset="0"/>
                <a:cs typeface="Arial" pitchFamily="34" charset="0"/>
              </a:rPr>
              <a:t>APA Conference, November </a:t>
            </a:r>
            <a:r>
              <a:rPr lang="fi-FI" sz="1400" dirty="0" smtClean="0">
                <a:latin typeface="Arial" pitchFamily="34" charset="0"/>
                <a:cs typeface="Arial" pitchFamily="34" charset="0"/>
              </a:rPr>
              <a:t>6th</a:t>
            </a:r>
            <a:r>
              <a:rPr lang="fi-FI" sz="1400" dirty="0">
                <a:latin typeface="Arial" pitchFamily="34" charset="0"/>
                <a:cs typeface="Arial" pitchFamily="34" charset="0"/>
              </a:rPr>
              <a:t>, 2012</a:t>
            </a:r>
          </a:p>
          <a:p>
            <a:pPr marL="0" indent="0" algn="r">
              <a:buNone/>
            </a:pPr>
            <a:r>
              <a:rPr lang="fi-FI" sz="1400" dirty="0" smtClean="0">
                <a:latin typeface="Arial" pitchFamily="34" charset="0"/>
                <a:cs typeface="Arial" pitchFamily="34" charset="0"/>
              </a:rPr>
              <a:t> </a:t>
            </a:r>
            <a:endParaRPr lang="en-US" sz="1400" dirty="0" smtClean="0">
              <a:latin typeface="Arial" pitchFamily="34" charset="0"/>
              <a:cs typeface="Arial" pitchFamily="34" charset="0"/>
            </a:endParaRPr>
          </a:p>
        </p:txBody>
      </p:sp>
    </p:spTree>
    <p:extLst>
      <p:ext uri="{BB962C8B-B14F-4D97-AF65-F5344CB8AC3E}">
        <p14:creationId xmlns:p14="http://schemas.microsoft.com/office/powerpoint/2010/main" val="1118569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s-ES"/>
          </a:p>
        </p:txBody>
      </p:sp>
      <p:sp>
        <p:nvSpPr>
          <p:cNvPr id="3" name="Slide Number Placeholder 2"/>
          <p:cNvSpPr>
            <a:spLocks noGrp="1"/>
          </p:cNvSpPr>
          <p:nvPr>
            <p:ph type="sldNum" sz="quarter" idx="12"/>
          </p:nvPr>
        </p:nvSpPr>
        <p:spPr/>
        <p:txBody>
          <a:bodyPr/>
          <a:lstStyle/>
          <a:p>
            <a:fld id="{7A664348-DC2E-4C46-A357-1ED243B754D0}" type="slidenum">
              <a:rPr lang="es-ES" smtClean="0"/>
              <a:pPr/>
              <a:t>10</a:t>
            </a:fld>
            <a:endParaRPr lang="es-ES"/>
          </a:p>
        </p:txBody>
      </p:sp>
      <p:pic>
        <p:nvPicPr>
          <p:cNvPr id="4098" name="Picture 2"/>
          <p:cNvPicPr>
            <a:picLocks noChangeAspect="1" noChangeArrowheads="1"/>
          </p:cNvPicPr>
          <p:nvPr/>
        </p:nvPicPr>
        <p:blipFill>
          <a:blip r:embed="rId2" cstate="print"/>
          <a:srcRect/>
          <a:stretch>
            <a:fillRect/>
          </a:stretch>
        </p:blipFill>
        <p:spPr bwMode="auto">
          <a:xfrm>
            <a:off x="0" y="0"/>
            <a:ext cx="919904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s-ES"/>
          </a:p>
        </p:txBody>
      </p:sp>
      <p:sp>
        <p:nvSpPr>
          <p:cNvPr id="3" name="Slide Number Placeholder 2"/>
          <p:cNvSpPr>
            <a:spLocks noGrp="1"/>
          </p:cNvSpPr>
          <p:nvPr>
            <p:ph type="sldNum" sz="quarter" idx="12"/>
          </p:nvPr>
        </p:nvSpPr>
        <p:spPr/>
        <p:txBody>
          <a:bodyPr/>
          <a:lstStyle/>
          <a:p>
            <a:fld id="{7A664348-DC2E-4C46-A357-1ED243B754D0}" type="slidenum">
              <a:rPr lang="es-ES" smtClean="0"/>
              <a:pPr/>
              <a:t>11</a:t>
            </a:fld>
            <a:endParaRPr lang="es-ES"/>
          </a:p>
        </p:txBody>
      </p:sp>
      <p:pic>
        <p:nvPicPr>
          <p:cNvPr id="5122" name="Picture 2"/>
          <p:cNvPicPr>
            <a:picLocks noChangeAspect="1" noChangeArrowheads="1"/>
          </p:cNvPicPr>
          <p:nvPr/>
        </p:nvPicPr>
        <p:blipFill>
          <a:blip r:embed="rId2" cstate="print"/>
          <a:srcRect/>
          <a:stretch>
            <a:fillRect/>
          </a:stretch>
        </p:blipFill>
        <p:spPr bwMode="auto">
          <a:xfrm>
            <a:off x="-1" y="0"/>
            <a:ext cx="9177355"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s-ES"/>
          </a:p>
        </p:txBody>
      </p:sp>
      <p:sp>
        <p:nvSpPr>
          <p:cNvPr id="3" name="Slide Number Placeholder 2"/>
          <p:cNvSpPr>
            <a:spLocks noGrp="1"/>
          </p:cNvSpPr>
          <p:nvPr>
            <p:ph type="sldNum" sz="quarter" idx="12"/>
          </p:nvPr>
        </p:nvSpPr>
        <p:spPr/>
        <p:txBody>
          <a:bodyPr/>
          <a:lstStyle/>
          <a:p>
            <a:fld id="{7A664348-DC2E-4C46-A357-1ED243B754D0}" type="slidenum">
              <a:rPr lang="es-ES" smtClean="0"/>
              <a:pPr/>
              <a:t>12</a:t>
            </a:fld>
            <a:endParaRPr lang="es-ES"/>
          </a:p>
        </p:txBody>
      </p:sp>
      <p:pic>
        <p:nvPicPr>
          <p:cNvPr id="6146" name="Picture 2"/>
          <p:cNvPicPr>
            <a:picLocks noChangeAspect="1" noChangeArrowheads="1"/>
          </p:cNvPicPr>
          <p:nvPr/>
        </p:nvPicPr>
        <p:blipFill>
          <a:blip r:embed="rId2" cstate="print"/>
          <a:srcRect/>
          <a:stretch>
            <a:fillRect/>
          </a:stretch>
        </p:blipFill>
        <p:spPr bwMode="auto">
          <a:xfrm>
            <a:off x="-1015" y="1"/>
            <a:ext cx="9145015"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Communities  </a:t>
            </a:r>
            <a:endParaRPr lang="en-US" dirty="0"/>
          </a:p>
        </p:txBody>
      </p:sp>
      <p:sp>
        <p:nvSpPr>
          <p:cNvPr id="4" name="Slide Number Placeholder 3"/>
          <p:cNvSpPr>
            <a:spLocks noGrp="1"/>
          </p:cNvSpPr>
          <p:nvPr>
            <p:ph type="sldNum" sz="quarter" idx="12"/>
          </p:nvPr>
        </p:nvSpPr>
        <p:spPr/>
        <p:txBody>
          <a:bodyPr/>
          <a:lstStyle/>
          <a:p>
            <a:pPr>
              <a:defRPr/>
            </a:pPr>
            <a:fld id="{918FEEFC-FC4F-4B0F-8C84-0DD2AE81069D}" type="slidenum">
              <a:rPr lang="en-US" smtClean="0"/>
              <a:pPr>
                <a:defRPr/>
              </a:pPr>
              <a:t>13</a:t>
            </a:fld>
            <a:endParaRPr lang="en-US"/>
          </a:p>
        </p:txBody>
      </p:sp>
      <p:grpSp>
        <p:nvGrpSpPr>
          <p:cNvPr id="7" name="Group 6"/>
          <p:cNvGrpSpPr/>
          <p:nvPr/>
        </p:nvGrpSpPr>
        <p:grpSpPr>
          <a:xfrm>
            <a:off x="2051720" y="1628800"/>
            <a:ext cx="5101055" cy="1389879"/>
            <a:chOff x="1373280" y="704920"/>
            <a:chExt cx="5101055" cy="1389879"/>
          </a:xfrm>
          <a:scene3d>
            <a:camera prst="orthographicFront"/>
            <a:lightRig rig="threePt" dir="t">
              <a:rot lat="0" lon="0" rev="7500000"/>
            </a:lightRig>
          </a:scene3d>
        </p:grpSpPr>
        <p:sp>
          <p:nvSpPr>
            <p:cNvPr id="8" name="Rounded Rectangle 7"/>
            <p:cNvSpPr/>
            <p:nvPr/>
          </p:nvSpPr>
          <p:spPr>
            <a:xfrm>
              <a:off x="1373280" y="704920"/>
              <a:ext cx="5101055" cy="1389879"/>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Rounded Rectangle 4"/>
            <p:cNvSpPr/>
            <p:nvPr/>
          </p:nvSpPr>
          <p:spPr>
            <a:xfrm>
              <a:off x="1413988" y="745628"/>
              <a:ext cx="5019639" cy="130846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i-FI" sz="2000" kern="1200" dirty="0" err="1" smtClean="0"/>
                <a:t>Capturing</a:t>
              </a:r>
              <a:r>
                <a:rPr lang="fi-FI" sz="2000" kern="1200" dirty="0" smtClean="0"/>
                <a:t> </a:t>
              </a:r>
              <a:r>
                <a:rPr lang="fi-FI" sz="2000" kern="1200" dirty="0" err="1" smtClean="0"/>
                <a:t>Community</a:t>
              </a:r>
              <a:r>
                <a:rPr lang="fi-FI" sz="2000" kern="1200" dirty="0" smtClean="0"/>
                <a:t> </a:t>
              </a:r>
              <a:r>
                <a:rPr lang="fi-FI" sz="2000" kern="1200" dirty="0" err="1" smtClean="0"/>
                <a:t>Requirements</a:t>
              </a:r>
              <a:endParaRPr lang="fi-FI" sz="2000" kern="1200" dirty="0" smtClean="0"/>
            </a:p>
            <a:p>
              <a:pPr lvl="0" algn="ctr" defTabSz="889000">
                <a:lnSpc>
                  <a:spcPct val="90000"/>
                </a:lnSpc>
                <a:spcBef>
                  <a:spcPct val="0"/>
                </a:spcBef>
                <a:spcAft>
                  <a:spcPct val="35000"/>
                </a:spcAft>
              </a:pPr>
              <a:r>
                <a:rPr lang="fi-FI" sz="1400" kern="1200" dirty="0" err="1" smtClean="0"/>
                <a:t>How</a:t>
              </a:r>
              <a:r>
                <a:rPr lang="fi-FI" sz="1400" kern="1200" dirty="0" smtClean="0"/>
                <a:t> data is </a:t>
              </a:r>
              <a:r>
                <a:rPr lang="fi-FI" sz="1400" kern="1200" dirty="0" err="1" smtClean="0"/>
                <a:t>organised</a:t>
              </a:r>
              <a:endParaRPr lang="fi-FI" sz="1400" kern="1200" dirty="0" smtClean="0"/>
            </a:p>
            <a:p>
              <a:pPr lvl="0" algn="ctr" defTabSz="889000">
                <a:lnSpc>
                  <a:spcPct val="90000"/>
                </a:lnSpc>
                <a:spcBef>
                  <a:spcPct val="0"/>
                </a:spcBef>
                <a:spcAft>
                  <a:spcPct val="35000"/>
                </a:spcAft>
              </a:pPr>
              <a:r>
                <a:rPr lang="fi-FI" sz="1400" kern="1200" dirty="0" err="1" smtClean="0"/>
                <a:t>What</a:t>
              </a:r>
              <a:r>
                <a:rPr lang="fi-FI" sz="1400" kern="1200" dirty="0" smtClean="0"/>
                <a:t> </a:t>
              </a:r>
              <a:r>
                <a:rPr lang="fi-FI" sz="1400" kern="1200" dirty="0" err="1" smtClean="0"/>
                <a:t>are</a:t>
              </a:r>
              <a:r>
                <a:rPr lang="fi-FI" sz="1400" kern="1200" dirty="0" smtClean="0"/>
                <a:t> the </a:t>
              </a:r>
              <a:r>
                <a:rPr lang="fi-FI" sz="1400" kern="1200" dirty="0" err="1" smtClean="0"/>
                <a:t>first</a:t>
              </a:r>
              <a:r>
                <a:rPr lang="fi-FI" sz="1400" kern="1200" dirty="0" smtClean="0"/>
                <a:t> </a:t>
              </a:r>
              <a:r>
                <a:rPr lang="fi-FI" sz="1400" kern="1200" dirty="0" err="1" smtClean="0"/>
                <a:t>wishes</a:t>
              </a:r>
              <a:endParaRPr lang="fi-FI" sz="1400" kern="1200" dirty="0" smtClean="0"/>
            </a:p>
            <a:p>
              <a:pPr lvl="0" algn="ctr" defTabSz="889000">
                <a:lnSpc>
                  <a:spcPct val="90000"/>
                </a:lnSpc>
                <a:spcBef>
                  <a:spcPct val="0"/>
                </a:spcBef>
                <a:spcAft>
                  <a:spcPct val="35000"/>
                </a:spcAft>
              </a:pPr>
              <a:r>
                <a:rPr lang="fi-FI" sz="1400" kern="1200" dirty="0" smtClean="0"/>
                <a:t>(</a:t>
              </a:r>
              <a:r>
                <a:rPr lang="fi-FI" sz="1400" u="sng" kern="1200" dirty="0" err="1" smtClean="0"/>
                <a:t>Community</a:t>
              </a:r>
              <a:r>
                <a:rPr lang="fi-FI" sz="1400" u="sng" kern="1200" dirty="0" smtClean="0"/>
                <a:t> </a:t>
              </a:r>
              <a:r>
                <a:rPr lang="fi-FI" sz="1400" u="sng" kern="1200" dirty="0" err="1" smtClean="0"/>
                <a:t>Interviews</a:t>
              </a:r>
              <a:r>
                <a:rPr lang="fi-FI" sz="1200" kern="1200" dirty="0" smtClean="0"/>
                <a:t>)</a:t>
              </a:r>
            </a:p>
            <a:p>
              <a:pPr lvl="0" algn="ctr" defTabSz="889000">
                <a:lnSpc>
                  <a:spcPct val="90000"/>
                </a:lnSpc>
                <a:spcBef>
                  <a:spcPct val="0"/>
                </a:spcBef>
                <a:spcAft>
                  <a:spcPct val="35000"/>
                </a:spcAft>
              </a:pPr>
              <a:endParaRPr lang="en-US" sz="1200" kern="1200" dirty="0"/>
            </a:p>
          </p:txBody>
        </p:sp>
      </p:grpSp>
      <p:grpSp>
        <p:nvGrpSpPr>
          <p:cNvPr id="10" name="Group 9"/>
          <p:cNvGrpSpPr/>
          <p:nvPr/>
        </p:nvGrpSpPr>
        <p:grpSpPr>
          <a:xfrm>
            <a:off x="5252009" y="3106911"/>
            <a:ext cx="444002" cy="943521"/>
            <a:chOff x="4627938" y="2189603"/>
            <a:chExt cx="444002" cy="943521"/>
          </a:xfrm>
          <a:scene3d>
            <a:camera prst="orthographicFront"/>
            <a:lightRig rig="threePt" dir="t">
              <a:rot lat="0" lon="0" rev="7500000"/>
            </a:lightRig>
          </a:scene3d>
        </p:grpSpPr>
        <p:sp>
          <p:nvSpPr>
            <p:cNvPr id="23" name="Left-Right Arrow 22"/>
            <p:cNvSpPr/>
            <p:nvPr/>
          </p:nvSpPr>
          <p:spPr>
            <a:xfrm rot="3138469">
              <a:off x="4378178" y="2439363"/>
              <a:ext cx="943521" cy="444002"/>
            </a:xfrm>
            <a:prstGeom prst="leftRightArrow">
              <a:avLst>
                <a:gd name="adj1" fmla="val 60000"/>
                <a:gd name="adj2" fmla="val 50000"/>
              </a:avLst>
            </a:prstGeom>
            <a:sp3d z="-70000" extrusionH="63500" prstMaterial="matte">
              <a:bevelT w="25400" h="6350" prst="relaxedInset"/>
              <a:contourClr>
                <a:schemeClr val="bg1"/>
              </a:contourClr>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24" name="Left-Right Arrow 4"/>
            <p:cNvSpPr/>
            <p:nvPr/>
          </p:nvSpPr>
          <p:spPr>
            <a:xfrm rot="3138469">
              <a:off x="4511379" y="2528163"/>
              <a:ext cx="677119" cy="266402"/>
            </a:xfrm>
            <a:prstGeom prst="rect">
              <a:avLst/>
            </a:prstGeom>
            <a:sp3d z="-7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p:txBody>
        </p:sp>
      </p:grpSp>
      <p:grpSp>
        <p:nvGrpSpPr>
          <p:cNvPr id="11" name="Group 10"/>
          <p:cNvGrpSpPr/>
          <p:nvPr/>
        </p:nvGrpSpPr>
        <p:grpSpPr>
          <a:xfrm>
            <a:off x="5094961" y="4085660"/>
            <a:ext cx="3099213" cy="1890143"/>
            <a:chOff x="4470890" y="3168352"/>
            <a:chExt cx="3099213" cy="1890143"/>
          </a:xfrm>
          <a:scene3d>
            <a:camera prst="orthographicFront"/>
            <a:lightRig rig="threePt" dir="t">
              <a:rot lat="0" lon="0" rev="7500000"/>
            </a:lightRig>
          </a:scene3d>
        </p:grpSpPr>
        <p:sp>
          <p:nvSpPr>
            <p:cNvPr id="21" name="Rounded Rectangle 20"/>
            <p:cNvSpPr/>
            <p:nvPr/>
          </p:nvSpPr>
          <p:spPr>
            <a:xfrm>
              <a:off x="4470890" y="3168352"/>
              <a:ext cx="3099213" cy="1890143"/>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Rounded Rectangle 6"/>
            <p:cNvSpPr/>
            <p:nvPr/>
          </p:nvSpPr>
          <p:spPr>
            <a:xfrm>
              <a:off x="4526250" y="3223712"/>
              <a:ext cx="2988493" cy="177942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i-FI" sz="1900" kern="1200" dirty="0" smtClean="0"/>
                <a:t>Service </a:t>
              </a:r>
              <a:r>
                <a:rPr lang="fi-FI" sz="1900" kern="1200" dirty="0" err="1" smtClean="0"/>
                <a:t>Deployment</a:t>
              </a:r>
              <a:r>
                <a:rPr lang="fi-FI" sz="1900" kern="1200" dirty="0" smtClean="0"/>
                <a:t> and </a:t>
              </a:r>
              <a:r>
                <a:rPr lang="fi-FI" sz="1900" kern="1200" dirty="0" err="1" smtClean="0"/>
                <a:t>Operations</a:t>
              </a:r>
              <a:endParaRPr lang="fi-FI" sz="1900" kern="1200" dirty="0" smtClean="0"/>
            </a:p>
            <a:p>
              <a:pPr lvl="0" algn="ctr" defTabSz="844550">
                <a:lnSpc>
                  <a:spcPct val="90000"/>
                </a:lnSpc>
                <a:spcBef>
                  <a:spcPct val="0"/>
                </a:spcBef>
                <a:spcAft>
                  <a:spcPct val="35000"/>
                </a:spcAft>
              </a:pPr>
              <a:r>
                <a:rPr lang="fi-FI" sz="1400" kern="1200" dirty="0" err="1" smtClean="0"/>
                <a:t>How</a:t>
              </a:r>
              <a:r>
                <a:rPr lang="fi-FI" sz="1400" kern="1200" dirty="0" smtClean="0"/>
                <a:t> to </a:t>
              </a:r>
              <a:r>
                <a:rPr lang="fi-FI" sz="1400" kern="1200" dirty="0" err="1" smtClean="0"/>
                <a:t>deploy</a:t>
              </a:r>
              <a:r>
                <a:rPr lang="fi-FI" sz="1400" kern="1200" dirty="0" smtClean="0"/>
                <a:t> </a:t>
              </a:r>
              <a:r>
                <a:rPr lang="fi-FI" sz="1400" kern="1200" dirty="0" err="1" smtClean="0"/>
                <a:t>services</a:t>
              </a:r>
              <a:r>
                <a:rPr lang="fi-FI" sz="1400" kern="1200" dirty="0" smtClean="0"/>
                <a:t> on the </a:t>
              </a:r>
              <a:r>
                <a:rPr lang="fi-FI" sz="1400" kern="1200" dirty="0" err="1" smtClean="0"/>
                <a:t>distributed</a:t>
              </a:r>
              <a:r>
                <a:rPr lang="fi-FI" sz="1400" kern="1200" dirty="0" smtClean="0"/>
                <a:t> </a:t>
              </a:r>
              <a:r>
                <a:rPr lang="fi-FI" sz="1400" kern="1200" dirty="0" err="1" smtClean="0"/>
                <a:t>infrastructure</a:t>
              </a:r>
              <a:endParaRPr lang="fi-FI" sz="1400" kern="1200" dirty="0" smtClean="0"/>
            </a:p>
            <a:p>
              <a:pPr lvl="0" algn="ctr" defTabSz="844550">
                <a:lnSpc>
                  <a:spcPct val="90000"/>
                </a:lnSpc>
                <a:spcBef>
                  <a:spcPct val="0"/>
                </a:spcBef>
                <a:spcAft>
                  <a:spcPct val="35000"/>
                </a:spcAft>
              </a:pPr>
              <a:r>
                <a:rPr lang="fi-FI" sz="1400" kern="1200" dirty="0" smtClean="0"/>
                <a:t>(</a:t>
              </a:r>
              <a:r>
                <a:rPr lang="fi-FI" sz="1400" u="sng" kern="1200" dirty="0" err="1" smtClean="0"/>
                <a:t>Operations</a:t>
              </a:r>
              <a:r>
                <a:rPr lang="fi-FI" sz="1400" u="sng" kern="1200" dirty="0" smtClean="0"/>
                <a:t> </a:t>
              </a:r>
              <a:r>
                <a:rPr lang="fi-FI" sz="1400" u="sng" kern="1200" dirty="0" err="1" smtClean="0"/>
                <a:t>team</a:t>
              </a:r>
              <a:r>
                <a:rPr lang="fi-FI" sz="1400" kern="1200" dirty="0" smtClean="0"/>
                <a:t>)</a:t>
              </a:r>
              <a:endParaRPr lang="en-US" sz="1400" kern="1200" dirty="0"/>
            </a:p>
          </p:txBody>
        </p:sp>
      </p:grpSp>
      <p:grpSp>
        <p:nvGrpSpPr>
          <p:cNvPr id="12" name="Group 11"/>
          <p:cNvGrpSpPr/>
          <p:nvPr/>
        </p:nvGrpSpPr>
        <p:grpSpPr>
          <a:xfrm>
            <a:off x="4033500" y="4808731"/>
            <a:ext cx="943521" cy="444002"/>
            <a:chOff x="3409429" y="3891423"/>
            <a:chExt cx="943521" cy="444002"/>
          </a:xfrm>
          <a:scene3d>
            <a:camera prst="orthographicFront"/>
            <a:lightRig rig="threePt" dir="t">
              <a:rot lat="0" lon="0" rev="7500000"/>
            </a:lightRig>
          </a:scene3d>
        </p:grpSpPr>
        <p:sp>
          <p:nvSpPr>
            <p:cNvPr id="19" name="Left-Right Arrow 18"/>
            <p:cNvSpPr/>
            <p:nvPr/>
          </p:nvSpPr>
          <p:spPr>
            <a:xfrm rot="10800000">
              <a:off x="3409429" y="3891423"/>
              <a:ext cx="943521" cy="444002"/>
            </a:xfrm>
            <a:prstGeom prst="leftRightArrow">
              <a:avLst>
                <a:gd name="adj1" fmla="val 60000"/>
                <a:gd name="adj2" fmla="val 50000"/>
              </a:avLst>
            </a:prstGeom>
            <a:sp3d z="-70000" extrusionH="63500" prstMaterial="matte">
              <a:bevelT w="25400" h="6350" prst="relaxedInset"/>
              <a:contourClr>
                <a:schemeClr val="bg1"/>
              </a:contourClr>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20" name="Left-Right Arrow 8"/>
            <p:cNvSpPr/>
            <p:nvPr/>
          </p:nvSpPr>
          <p:spPr>
            <a:xfrm rot="21600000">
              <a:off x="3542630" y="3980223"/>
              <a:ext cx="677119" cy="266402"/>
            </a:xfrm>
            <a:prstGeom prst="rect">
              <a:avLst/>
            </a:prstGeom>
            <a:sp3d z="-7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p:txBody>
        </p:sp>
      </p:grpSp>
      <p:grpSp>
        <p:nvGrpSpPr>
          <p:cNvPr id="13" name="Group 12"/>
          <p:cNvGrpSpPr/>
          <p:nvPr/>
        </p:nvGrpSpPr>
        <p:grpSpPr>
          <a:xfrm>
            <a:off x="949826" y="4040175"/>
            <a:ext cx="2965733" cy="1981113"/>
            <a:chOff x="325755" y="3122867"/>
            <a:chExt cx="2965733" cy="1981113"/>
          </a:xfrm>
          <a:scene3d>
            <a:camera prst="orthographicFront"/>
            <a:lightRig rig="threePt" dir="t">
              <a:rot lat="0" lon="0" rev="7500000"/>
            </a:lightRig>
          </a:scene3d>
        </p:grpSpPr>
        <p:sp>
          <p:nvSpPr>
            <p:cNvPr id="17" name="Rounded Rectangle 16"/>
            <p:cNvSpPr/>
            <p:nvPr/>
          </p:nvSpPr>
          <p:spPr>
            <a:xfrm>
              <a:off x="325755" y="3122867"/>
              <a:ext cx="2965733" cy="1981113"/>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8" name="Rounded Rectangle 10"/>
            <p:cNvSpPr/>
            <p:nvPr/>
          </p:nvSpPr>
          <p:spPr>
            <a:xfrm>
              <a:off x="383780" y="3180892"/>
              <a:ext cx="2849683" cy="186506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i-FI" sz="2000" kern="1200" dirty="0" err="1" smtClean="0"/>
                <a:t>Technology</a:t>
              </a:r>
              <a:r>
                <a:rPr lang="fi-FI" sz="2000" kern="1200" dirty="0" smtClean="0"/>
                <a:t> </a:t>
              </a:r>
              <a:r>
                <a:rPr lang="fi-FI" sz="2000" kern="1200" dirty="0" err="1" smtClean="0"/>
                <a:t>Appraisal</a:t>
              </a:r>
              <a:r>
                <a:rPr lang="fi-FI" sz="2000" kern="1200" dirty="0" smtClean="0"/>
                <a:t> and Service </a:t>
              </a:r>
              <a:r>
                <a:rPr lang="fi-FI" sz="2000" kern="1200" dirty="0" err="1" smtClean="0"/>
                <a:t>building</a:t>
              </a:r>
              <a:endParaRPr lang="fi-FI" sz="2000" kern="1200" dirty="0" smtClean="0"/>
            </a:p>
            <a:p>
              <a:pPr lvl="0" algn="ctr" defTabSz="889000">
                <a:lnSpc>
                  <a:spcPct val="90000"/>
                </a:lnSpc>
                <a:spcBef>
                  <a:spcPct val="0"/>
                </a:spcBef>
                <a:spcAft>
                  <a:spcPct val="35000"/>
                </a:spcAft>
              </a:pPr>
              <a:r>
                <a:rPr lang="fi-FI" sz="1400" kern="1200" dirty="0" err="1" smtClean="0"/>
                <a:t>What</a:t>
              </a:r>
              <a:r>
                <a:rPr lang="fi-FI" sz="1400" kern="1200" dirty="0" smtClean="0"/>
                <a:t> </a:t>
              </a:r>
              <a:r>
                <a:rPr lang="fi-FI" sz="1400" kern="1200" dirty="0" err="1" smtClean="0"/>
                <a:t>services</a:t>
              </a:r>
              <a:r>
                <a:rPr lang="fi-FI" sz="1400" kern="1200" dirty="0" smtClean="0"/>
                <a:t> </a:t>
              </a:r>
              <a:r>
                <a:rPr lang="fi-FI" sz="1400" kern="1200" dirty="0" err="1" smtClean="0"/>
                <a:t>can</a:t>
              </a:r>
              <a:r>
                <a:rPr lang="fi-FI" sz="1400" kern="1200" dirty="0" smtClean="0"/>
                <a:t> </a:t>
              </a:r>
              <a:r>
                <a:rPr lang="fi-FI" sz="1400" kern="1200" dirty="0" err="1" smtClean="0"/>
                <a:t>be</a:t>
              </a:r>
              <a:r>
                <a:rPr lang="fi-FI" sz="1400" kern="1200" dirty="0" smtClean="0"/>
                <a:t> </a:t>
              </a:r>
              <a:r>
                <a:rPr lang="fi-FI" sz="1400" kern="1200" dirty="0" err="1" smtClean="0"/>
                <a:t>built</a:t>
              </a:r>
              <a:r>
                <a:rPr lang="fi-FI" sz="1400" kern="1200" dirty="0" smtClean="0"/>
                <a:t> to </a:t>
              </a:r>
              <a:r>
                <a:rPr lang="fi-FI" sz="1400" kern="1200" dirty="0" err="1" smtClean="0"/>
                <a:t>match</a:t>
              </a:r>
              <a:r>
                <a:rPr lang="fi-FI" sz="1400" kern="1200" dirty="0" smtClean="0"/>
                <a:t> the </a:t>
              </a:r>
              <a:r>
                <a:rPr lang="fi-FI" sz="1400" kern="1200" dirty="0" err="1" smtClean="0"/>
                <a:t>requirements</a:t>
              </a:r>
              <a:endParaRPr lang="fi-FI" sz="1400" kern="1200" dirty="0" smtClean="0"/>
            </a:p>
            <a:p>
              <a:pPr lvl="0" algn="ctr" defTabSz="889000">
                <a:lnSpc>
                  <a:spcPct val="90000"/>
                </a:lnSpc>
                <a:spcBef>
                  <a:spcPct val="0"/>
                </a:spcBef>
                <a:spcAft>
                  <a:spcPct val="35000"/>
                </a:spcAft>
              </a:pPr>
              <a:r>
                <a:rPr lang="fi-FI" sz="1400" kern="1200" dirty="0" smtClean="0"/>
                <a:t>(</a:t>
              </a:r>
              <a:r>
                <a:rPr lang="fi-FI" sz="1400" u="sng" kern="1200" dirty="0" smtClean="0"/>
                <a:t>Service </a:t>
              </a:r>
              <a:r>
                <a:rPr lang="fi-FI" sz="1400" u="sng" kern="1200" dirty="0" err="1" smtClean="0"/>
                <a:t>Taskforces</a:t>
              </a:r>
              <a:r>
                <a:rPr lang="fi-FI" sz="1400" kern="1200" dirty="0" smtClean="0"/>
                <a:t>)</a:t>
              </a:r>
              <a:endParaRPr lang="en-US" sz="1400" kern="1200" dirty="0"/>
            </a:p>
          </p:txBody>
        </p:sp>
      </p:grpSp>
      <p:grpSp>
        <p:nvGrpSpPr>
          <p:cNvPr id="14" name="Group 13"/>
          <p:cNvGrpSpPr/>
          <p:nvPr/>
        </p:nvGrpSpPr>
        <p:grpSpPr>
          <a:xfrm>
            <a:off x="3383499" y="3054380"/>
            <a:ext cx="444002" cy="943521"/>
            <a:chOff x="2759428" y="2137072"/>
            <a:chExt cx="444002" cy="943521"/>
          </a:xfrm>
          <a:scene3d>
            <a:camera prst="orthographicFront"/>
            <a:lightRig rig="threePt" dir="t">
              <a:rot lat="0" lon="0" rev="7500000"/>
            </a:lightRig>
          </a:scene3d>
        </p:grpSpPr>
        <p:sp>
          <p:nvSpPr>
            <p:cNvPr id="15" name="Left-Right Arrow 14"/>
            <p:cNvSpPr/>
            <p:nvPr/>
          </p:nvSpPr>
          <p:spPr>
            <a:xfrm rot="18476155">
              <a:off x="2509668" y="2386832"/>
              <a:ext cx="943521" cy="444002"/>
            </a:xfrm>
            <a:prstGeom prst="leftRightArrow">
              <a:avLst>
                <a:gd name="adj1" fmla="val 60000"/>
                <a:gd name="adj2" fmla="val 50000"/>
              </a:avLst>
            </a:prstGeom>
            <a:sp3d z="-70000" extrusionH="63500" prstMaterial="matte">
              <a:bevelT w="25400" h="6350" prst="relaxedInset"/>
              <a:contourClr>
                <a:schemeClr val="bg1"/>
              </a:contourClr>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6" name="Left-Right Arrow 12"/>
            <p:cNvSpPr/>
            <p:nvPr/>
          </p:nvSpPr>
          <p:spPr>
            <a:xfrm rot="18476155">
              <a:off x="2642869" y="2475632"/>
              <a:ext cx="677119" cy="266402"/>
            </a:xfrm>
            <a:prstGeom prst="rect">
              <a:avLst/>
            </a:prstGeom>
            <a:sp3d z="-7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p:txBody>
        </p:sp>
      </p:grpSp>
    </p:spTree>
    <p:extLst>
      <p:ext uri="{BB962C8B-B14F-4D97-AF65-F5344CB8AC3E}">
        <p14:creationId xmlns:p14="http://schemas.microsoft.com/office/powerpoint/2010/main" val="2085441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A664348-DC2E-4C46-A357-1ED243B754D0}" type="slidenum">
              <a:rPr lang="es-ES" smtClean="0"/>
              <a:pPr/>
              <a:t>14</a:t>
            </a:fld>
            <a:endParaRPr lang="es-ES"/>
          </a:p>
        </p:txBody>
      </p:sp>
      <p:pic>
        <p:nvPicPr>
          <p:cNvPr id="4" name="Picture 8"/>
          <p:cNvPicPr>
            <a:picLocks noChangeAspect="1" noChangeArrowheads="1"/>
          </p:cNvPicPr>
          <p:nvPr/>
        </p:nvPicPr>
        <p:blipFill>
          <a:blip r:embed="rId2" cstate="print"/>
          <a:srcRect/>
          <a:stretch>
            <a:fillRect/>
          </a:stretch>
        </p:blipFill>
        <p:spPr bwMode="auto">
          <a:xfrm>
            <a:off x="1691680" y="2348880"/>
            <a:ext cx="6266938" cy="3650605"/>
          </a:xfrm>
          <a:prstGeom prst="rect">
            <a:avLst/>
          </a:prstGeom>
          <a:noFill/>
          <a:ln w="9525">
            <a:noFill/>
            <a:miter lim="800000"/>
            <a:headEnd/>
            <a:tailEnd/>
          </a:ln>
        </p:spPr>
      </p:pic>
      <p:sp>
        <p:nvSpPr>
          <p:cNvPr id="5" name="Title 2"/>
          <p:cNvSpPr txBox="1">
            <a:spLocks/>
          </p:cNvSpPr>
          <p:nvPr/>
        </p:nvSpPr>
        <p:spPr>
          <a:xfrm>
            <a:off x="457200" y="764704"/>
            <a:ext cx="8229600" cy="7200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600" b="0" i="0" u="none" strike="noStrike" kern="1200" cap="none" spc="0" normalizeH="0" baseline="0" noProof="0" dirty="0" err="1" smtClean="0">
                <a:ln>
                  <a:noFill/>
                </a:ln>
                <a:solidFill>
                  <a:srgbClr val="C13424"/>
                </a:solidFill>
                <a:effectLst/>
                <a:uLnTx/>
                <a:uFillTx/>
                <a:latin typeface="Arial" pitchFamily="34" charset="0"/>
                <a:ea typeface="+mj-ea"/>
                <a:cs typeface="Arial" pitchFamily="34" charset="0"/>
              </a:rPr>
              <a:t>The</a:t>
            </a:r>
            <a:r>
              <a:rPr kumimoji="0" lang="es-ES" sz="3600" b="0" i="0" u="none" strike="noStrike" kern="1200" cap="none" spc="0" normalizeH="0" baseline="0" noProof="0" dirty="0" smtClean="0">
                <a:ln>
                  <a:noFill/>
                </a:ln>
                <a:solidFill>
                  <a:srgbClr val="C13424"/>
                </a:solidFill>
                <a:effectLst/>
                <a:uLnTx/>
                <a:uFillTx/>
                <a:latin typeface="Arial" pitchFamily="34" charset="0"/>
                <a:ea typeface="+mj-ea"/>
                <a:cs typeface="Arial" pitchFamily="34" charset="0"/>
              </a:rPr>
              <a:t> </a:t>
            </a:r>
            <a:r>
              <a:rPr kumimoji="0" lang="es-ES" sz="3600" b="0" i="0" u="none" strike="noStrike" kern="1200" cap="none" spc="0" normalizeH="0" baseline="0" noProof="0" dirty="0" err="1" smtClean="0">
                <a:ln>
                  <a:noFill/>
                </a:ln>
                <a:solidFill>
                  <a:srgbClr val="C13424"/>
                </a:solidFill>
                <a:effectLst/>
                <a:uLnTx/>
                <a:uFillTx/>
                <a:latin typeface="Arial" pitchFamily="34" charset="0"/>
                <a:ea typeface="+mj-ea"/>
                <a:cs typeface="Arial" pitchFamily="34" charset="0"/>
              </a:rPr>
              <a:t>collaboration</a:t>
            </a:r>
            <a:r>
              <a:rPr kumimoji="0" lang="es-ES" sz="3600" b="0" i="0" u="none" strike="noStrike" kern="1200" cap="none" spc="0" normalizeH="0" baseline="0" noProof="0" dirty="0" smtClean="0">
                <a:ln>
                  <a:noFill/>
                </a:ln>
                <a:solidFill>
                  <a:srgbClr val="C13424"/>
                </a:solidFill>
                <a:effectLst/>
                <a:uLnTx/>
                <a:uFillTx/>
                <a:latin typeface="Arial" pitchFamily="34" charset="0"/>
                <a:ea typeface="+mj-ea"/>
                <a:cs typeface="Arial" pitchFamily="34" charset="0"/>
              </a:rPr>
              <a:t> concept</a:t>
            </a:r>
            <a:endParaRPr kumimoji="0" lang="es-ES" sz="3600" b="0" i="0" u="none" strike="noStrike" kern="1200" cap="none" spc="0" normalizeH="0" baseline="0" noProof="0" dirty="0">
              <a:ln>
                <a:noFill/>
              </a:ln>
              <a:solidFill>
                <a:srgbClr val="C13424"/>
              </a:solidFill>
              <a:effectLst/>
              <a:uLnTx/>
              <a:uFillTx/>
              <a:latin typeface="Arial" pitchFamily="34" charset="0"/>
              <a:ea typeface="+mj-ea"/>
              <a:cs typeface="Arial" pitchFamily="34" charset="0"/>
            </a:endParaRPr>
          </a:p>
        </p:txBody>
      </p:sp>
      <p:sp>
        <p:nvSpPr>
          <p:cNvPr id="6" name="Oval 5"/>
          <p:cNvSpPr/>
          <p:nvPr/>
        </p:nvSpPr>
        <p:spPr>
          <a:xfrm>
            <a:off x="2123728" y="4941168"/>
            <a:ext cx="5328592" cy="9350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6"/>
          <p:cNvPicPr>
            <a:picLocks noChangeAspect="1" noChangeArrowheads="1"/>
          </p:cNvPicPr>
          <p:nvPr/>
        </p:nvPicPr>
        <p:blipFill>
          <a:blip r:embed="rId3" cstate="print"/>
          <a:srcRect/>
          <a:stretch>
            <a:fillRect/>
          </a:stretch>
        </p:blipFill>
        <p:spPr bwMode="auto">
          <a:xfrm>
            <a:off x="7452320" y="836712"/>
            <a:ext cx="1290637" cy="128746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Oval 20"/>
          <p:cNvSpPr/>
          <p:nvPr/>
        </p:nvSpPr>
        <p:spPr>
          <a:xfrm>
            <a:off x="3779912" y="1844824"/>
            <a:ext cx="4824536" cy="2448272"/>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descr="logo_lifewatch copy.eps"/>
          <p:cNvPicPr>
            <a:picLocks noChangeAspect="1"/>
          </p:cNvPicPr>
          <p:nvPr/>
        </p:nvPicPr>
        <p:blipFill>
          <a:blip r:embed="rId2" cstate="print"/>
          <a:srcRect/>
          <a:stretch>
            <a:fillRect/>
          </a:stretch>
        </p:blipFill>
        <p:spPr bwMode="auto">
          <a:xfrm>
            <a:off x="4628951" y="1988841"/>
            <a:ext cx="2962651" cy="2094704"/>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7A664348-DC2E-4C46-A357-1ED243B754D0}" type="slidenum">
              <a:rPr lang="es-ES" smtClean="0"/>
              <a:pPr/>
              <a:t>15</a:t>
            </a:fld>
            <a:endParaRPr lang="es-ES"/>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3210" y="5196338"/>
            <a:ext cx="5640781" cy="1166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Title 6"/>
          <p:cNvSpPr>
            <a:spLocks noGrp="1"/>
          </p:cNvSpPr>
          <p:nvPr>
            <p:ph type="title"/>
          </p:nvPr>
        </p:nvSpPr>
        <p:spPr>
          <a:xfrm>
            <a:off x="419286" y="812962"/>
            <a:ext cx="8229600" cy="720080"/>
          </a:xfrm>
        </p:spPr>
        <p:txBody>
          <a:bodyPr/>
          <a:lstStyle/>
          <a:p>
            <a:r>
              <a:rPr lang="fi-FI" dirty="0" smtClean="0"/>
              <a:t>Communities and Data Centers</a:t>
            </a:r>
            <a:endParaRPr lang="en-US" dirty="0"/>
          </a:p>
        </p:txBody>
      </p:sp>
      <p:sp>
        <p:nvSpPr>
          <p:cNvPr id="46" name="Freeform 45"/>
          <p:cNvSpPr/>
          <p:nvPr/>
        </p:nvSpPr>
        <p:spPr>
          <a:xfrm>
            <a:off x="2267744" y="2996952"/>
            <a:ext cx="1045037" cy="2173185"/>
          </a:xfrm>
          <a:custGeom>
            <a:avLst/>
            <a:gdLst>
              <a:gd name="connsiteX0" fmla="*/ 1176301 w 1176301"/>
              <a:gd name="connsiteY0" fmla="*/ 0 h 2173185"/>
              <a:gd name="connsiteX1" fmla="*/ 644 w 1176301"/>
              <a:gd name="connsiteY1" fmla="*/ 1080655 h 2173185"/>
              <a:gd name="connsiteX2" fmla="*/ 1045673 w 1176301"/>
              <a:gd name="connsiteY2" fmla="*/ 2173185 h 2173185"/>
              <a:gd name="connsiteX0" fmla="*/ 1176301 w 1176301"/>
              <a:gd name="connsiteY0" fmla="*/ 0 h 2173185"/>
              <a:gd name="connsiteX1" fmla="*/ 644 w 1176301"/>
              <a:gd name="connsiteY1" fmla="*/ 1080655 h 2173185"/>
              <a:gd name="connsiteX2" fmla="*/ 1045673 w 1176301"/>
              <a:gd name="connsiteY2" fmla="*/ 2173185 h 2173185"/>
              <a:gd name="connsiteX0" fmla="*/ 1176474 w 1176474"/>
              <a:gd name="connsiteY0" fmla="*/ 0 h 2173185"/>
              <a:gd name="connsiteX1" fmla="*/ 817 w 1176474"/>
              <a:gd name="connsiteY1" fmla="*/ 1080655 h 2173185"/>
              <a:gd name="connsiteX2" fmla="*/ 1045846 w 1176474"/>
              <a:gd name="connsiteY2" fmla="*/ 2173185 h 2173185"/>
              <a:gd name="connsiteX0" fmla="*/ 1175664 w 1175664"/>
              <a:gd name="connsiteY0" fmla="*/ 0 h 2173185"/>
              <a:gd name="connsiteX1" fmla="*/ 7 w 1175664"/>
              <a:gd name="connsiteY1" fmla="*/ 1080655 h 2173185"/>
              <a:gd name="connsiteX2" fmla="*/ 1045036 w 1175664"/>
              <a:gd name="connsiteY2" fmla="*/ 2173185 h 2173185"/>
              <a:gd name="connsiteX0" fmla="*/ 1045037 w 1045037"/>
              <a:gd name="connsiteY0" fmla="*/ 0 h 2173185"/>
              <a:gd name="connsiteX1" fmla="*/ 9 w 1045037"/>
              <a:gd name="connsiteY1" fmla="*/ 1128157 h 2173185"/>
              <a:gd name="connsiteX2" fmla="*/ 914409 w 1045037"/>
              <a:gd name="connsiteY2" fmla="*/ 2173185 h 2173185"/>
            </a:gdLst>
            <a:ahLst/>
            <a:cxnLst>
              <a:cxn ang="0">
                <a:pos x="connsiteX0" y="connsiteY0"/>
              </a:cxn>
              <a:cxn ang="0">
                <a:pos x="connsiteX1" y="connsiteY1"/>
              </a:cxn>
              <a:cxn ang="0">
                <a:pos x="connsiteX2" y="connsiteY2"/>
              </a:cxn>
            </a:cxnLst>
            <a:rect l="l" t="t" r="r" b="b"/>
            <a:pathLst>
              <a:path w="1045037" h="2173185">
                <a:moveTo>
                  <a:pt x="1045037" y="0"/>
                </a:moveTo>
                <a:cubicBezTo>
                  <a:pt x="337465" y="14845"/>
                  <a:pt x="-1970" y="754085"/>
                  <a:pt x="9" y="1128157"/>
                </a:cubicBezTo>
                <a:cubicBezTo>
                  <a:pt x="1988" y="1502229"/>
                  <a:pt x="262256" y="2152402"/>
                  <a:pt x="914409" y="2173185"/>
                </a:cubicBezTo>
              </a:path>
            </a:pathLst>
          </a:custGeom>
          <a:ln w="762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p:cNvSpPr txBox="1"/>
          <p:nvPr/>
        </p:nvSpPr>
        <p:spPr>
          <a:xfrm>
            <a:off x="323528" y="2780928"/>
            <a:ext cx="1838965" cy="2585323"/>
          </a:xfrm>
          <a:prstGeom prst="rect">
            <a:avLst/>
          </a:prstGeom>
          <a:noFill/>
        </p:spPr>
        <p:txBody>
          <a:bodyPr wrap="none" rtlCol="0">
            <a:spAutoFit/>
          </a:bodyPr>
          <a:lstStyle/>
          <a:p>
            <a:endParaRPr lang="en-US" dirty="0">
              <a:solidFill>
                <a:srgbClr val="C00000"/>
              </a:solidFill>
              <a:latin typeface="Arial" pitchFamily="34" charset="0"/>
              <a:cs typeface="Arial" pitchFamily="34" charset="0"/>
            </a:endParaRPr>
          </a:p>
          <a:p>
            <a:r>
              <a:rPr lang="en-US" dirty="0" smtClean="0">
                <a:solidFill>
                  <a:srgbClr val="C00000"/>
                </a:solidFill>
                <a:latin typeface="Arial" pitchFamily="34" charset="0"/>
                <a:cs typeface="Arial" pitchFamily="34" charset="0"/>
              </a:rPr>
              <a:t>What are the </a:t>
            </a:r>
          </a:p>
          <a:p>
            <a:r>
              <a:rPr lang="en-US" dirty="0" smtClean="0">
                <a:solidFill>
                  <a:srgbClr val="C00000"/>
                </a:solidFill>
                <a:latin typeface="Arial" pitchFamily="34" charset="0"/>
                <a:cs typeface="Arial" pitchFamily="34" charset="0"/>
              </a:rPr>
              <a:t>basic </a:t>
            </a:r>
          </a:p>
          <a:p>
            <a:r>
              <a:rPr lang="en-US" dirty="0" smtClean="0">
                <a:solidFill>
                  <a:srgbClr val="C00000"/>
                </a:solidFill>
                <a:latin typeface="Arial" pitchFamily="34" charset="0"/>
                <a:cs typeface="Arial" pitchFamily="34" charset="0"/>
              </a:rPr>
              <a:t>requirements?</a:t>
            </a:r>
          </a:p>
          <a:p>
            <a:endParaRPr lang="fi-FI" dirty="0" smtClean="0">
              <a:solidFill>
                <a:srgbClr val="C00000"/>
              </a:solidFill>
              <a:latin typeface="Arial" pitchFamily="34" charset="0"/>
              <a:cs typeface="Arial" pitchFamily="34" charset="0"/>
            </a:endParaRPr>
          </a:p>
          <a:p>
            <a:r>
              <a:rPr lang="en-US" dirty="0" smtClean="0">
                <a:solidFill>
                  <a:srgbClr val="C00000"/>
                </a:solidFill>
                <a:latin typeface="Arial" pitchFamily="34" charset="0"/>
                <a:cs typeface="Arial" pitchFamily="34" charset="0"/>
              </a:rPr>
              <a:t>Which common </a:t>
            </a:r>
          </a:p>
          <a:p>
            <a:r>
              <a:rPr lang="en-US" dirty="0" smtClean="0">
                <a:solidFill>
                  <a:srgbClr val="C00000"/>
                </a:solidFill>
                <a:latin typeface="Arial" pitchFamily="34" charset="0"/>
                <a:cs typeface="Arial" pitchFamily="34" charset="0"/>
              </a:rPr>
              <a:t>services are </a:t>
            </a:r>
          </a:p>
          <a:p>
            <a:r>
              <a:rPr lang="en-US" dirty="0" smtClean="0">
                <a:solidFill>
                  <a:srgbClr val="C00000"/>
                </a:solidFill>
                <a:latin typeface="Arial" pitchFamily="34" charset="0"/>
                <a:cs typeface="Arial" pitchFamily="34" charset="0"/>
              </a:rPr>
              <a:t>needed?</a:t>
            </a:r>
          </a:p>
          <a:p>
            <a:endParaRPr lang="en-US" dirty="0" smtClean="0">
              <a:solidFill>
                <a:srgbClr val="C00000"/>
              </a:solidFill>
              <a:latin typeface="Arial" pitchFamily="34" charset="0"/>
              <a:cs typeface="Arial" pitchFamily="34" charset="0"/>
            </a:endParaRPr>
          </a:p>
        </p:txBody>
      </p:sp>
      <p:pic>
        <p:nvPicPr>
          <p:cNvPr id="9" name="Picture 12" descr="http://www.bsc.es/media/280.jpg"/>
          <p:cNvPicPr>
            <a:picLocks noChangeAspect="1" noChangeArrowheads="1"/>
          </p:cNvPicPr>
          <p:nvPr/>
        </p:nvPicPr>
        <p:blipFill>
          <a:blip r:embed="rId4" cstate="print"/>
          <a:srcRect/>
          <a:stretch>
            <a:fillRect/>
          </a:stretch>
        </p:blipFill>
        <p:spPr bwMode="auto">
          <a:xfrm>
            <a:off x="4644008" y="6381328"/>
            <a:ext cx="1275878" cy="343109"/>
          </a:xfrm>
          <a:prstGeom prst="rect">
            <a:avLst/>
          </a:prstGeom>
          <a:noFill/>
          <a:ln w="9525">
            <a:noFill/>
            <a:miter lim="800000"/>
            <a:headEnd/>
            <a:tailEnd/>
          </a:ln>
        </p:spPr>
      </p:pic>
      <p:pic>
        <p:nvPicPr>
          <p:cNvPr id="15" name="Picture 2" descr="logo EPOS">
            <a:hlinkClick r:id="rId5" tooltip="EPOS: European Plate Observing System"/>
          </p:cNvPr>
          <p:cNvPicPr>
            <a:picLocks noChangeAspect="1" noChangeArrowheads="1"/>
          </p:cNvPicPr>
          <p:nvPr/>
        </p:nvPicPr>
        <p:blipFill>
          <a:blip r:embed="rId6" cstate="print"/>
          <a:srcRect/>
          <a:stretch>
            <a:fillRect/>
          </a:stretch>
        </p:blipFill>
        <p:spPr bwMode="auto">
          <a:xfrm>
            <a:off x="6516216" y="3573016"/>
            <a:ext cx="815551" cy="348809"/>
          </a:xfrm>
          <a:prstGeom prst="rect">
            <a:avLst/>
          </a:prstGeom>
          <a:noFill/>
          <a:ln w="9525">
            <a:noFill/>
            <a:miter lim="800000"/>
            <a:headEnd/>
            <a:tailEnd/>
          </a:ln>
        </p:spPr>
      </p:pic>
      <p:pic>
        <p:nvPicPr>
          <p:cNvPr id="17" name="Picture 4" descr="IS ENES logo"/>
          <p:cNvPicPr>
            <a:picLocks noChangeAspect="1" noChangeArrowheads="1"/>
          </p:cNvPicPr>
          <p:nvPr/>
        </p:nvPicPr>
        <p:blipFill>
          <a:blip r:embed="rId7" cstate="print"/>
          <a:srcRect/>
          <a:stretch>
            <a:fillRect/>
          </a:stretch>
        </p:blipFill>
        <p:spPr bwMode="auto">
          <a:xfrm>
            <a:off x="6228184" y="2348880"/>
            <a:ext cx="1296144" cy="504744"/>
          </a:xfrm>
          <a:prstGeom prst="rect">
            <a:avLst/>
          </a:prstGeom>
          <a:noFill/>
          <a:ln w="9525">
            <a:noFill/>
            <a:miter lim="800000"/>
            <a:headEnd/>
            <a:tailEnd/>
          </a:ln>
        </p:spPr>
      </p:pic>
      <p:pic>
        <p:nvPicPr>
          <p:cNvPr id="18" name="Picture 6" descr="Home">
            <a:hlinkClick r:id="rId8" tooltip="Clarin home page"/>
          </p:cNvPr>
          <p:cNvPicPr>
            <a:picLocks noChangeAspect="1" noChangeArrowheads="1"/>
          </p:cNvPicPr>
          <p:nvPr/>
        </p:nvPicPr>
        <p:blipFill>
          <a:blip r:embed="rId9" cstate="print"/>
          <a:srcRect/>
          <a:stretch>
            <a:fillRect/>
          </a:stretch>
        </p:blipFill>
        <p:spPr bwMode="auto">
          <a:xfrm>
            <a:off x="4572000" y="2420888"/>
            <a:ext cx="1440159" cy="319087"/>
          </a:xfrm>
          <a:prstGeom prst="rect">
            <a:avLst/>
          </a:prstGeom>
          <a:noFill/>
          <a:ln w="9525">
            <a:noFill/>
            <a:miter lim="800000"/>
            <a:headEnd/>
            <a:tailEnd/>
          </a:ln>
        </p:spPr>
      </p:pic>
      <p:pic>
        <p:nvPicPr>
          <p:cNvPr id="19" name="Picture 8" descr="VPH-NoE Logo">
            <a:hlinkClick r:id="rId10"/>
          </p:cNvPr>
          <p:cNvPicPr>
            <a:picLocks noChangeAspect="1" noChangeArrowheads="1"/>
          </p:cNvPicPr>
          <p:nvPr/>
        </p:nvPicPr>
        <p:blipFill>
          <a:blip r:embed="rId11" cstate="print"/>
          <a:srcRect/>
          <a:stretch>
            <a:fillRect/>
          </a:stretch>
        </p:blipFill>
        <p:spPr bwMode="auto">
          <a:xfrm>
            <a:off x="5004048" y="3284984"/>
            <a:ext cx="1014489" cy="530174"/>
          </a:xfrm>
          <a:prstGeom prst="rect">
            <a:avLst/>
          </a:prstGeom>
          <a:noFill/>
          <a:ln w="9525">
            <a:noFill/>
            <a:miter lim="800000"/>
            <a:headEnd/>
            <a:tailEnd/>
          </a:ln>
        </p:spPr>
      </p:pic>
    </p:spTree>
    <p:extLst>
      <p:ext uri="{BB962C8B-B14F-4D97-AF65-F5344CB8AC3E}">
        <p14:creationId xmlns:p14="http://schemas.microsoft.com/office/powerpoint/2010/main" val="2963537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Common services</a:t>
            </a:r>
            <a:endParaRPr lang="en-US" dirty="0"/>
          </a:p>
        </p:txBody>
      </p:sp>
      <p:sp>
        <p:nvSpPr>
          <p:cNvPr id="3" name="Content Placeholder 2"/>
          <p:cNvSpPr>
            <a:spLocks noGrp="1"/>
          </p:cNvSpPr>
          <p:nvPr>
            <p:ph sz="half" idx="1"/>
          </p:nvPr>
        </p:nvSpPr>
        <p:spPr>
          <a:xfrm>
            <a:off x="467544" y="1556792"/>
            <a:ext cx="4186808" cy="4525963"/>
          </a:xfrm>
        </p:spPr>
        <p:txBody>
          <a:bodyPr>
            <a:normAutofit fontScale="92500" lnSpcReduction="10000"/>
          </a:bodyPr>
          <a:lstStyle/>
          <a:p>
            <a:pPr marL="514350" indent="-514350">
              <a:buAutoNum type="arabicParenR"/>
            </a:pPr>
            <a:r>
              <a:rPr lang="fi-FI" dirty="0" smtClean="0"/>
              <a:t>Safe replication</a:t>
            </a:r>
          </a:p>
          <a:p>
            <a:pPr marL="800100" lvl="2" indent="0">
              <a:buNone/>
            </a:pPr>
            <a:r>
              <a:rPr lang="en-US" sz="1600" b="1" dirty="0" smtClean="0"/>
              <a:t>Enable </a:t>
            </a:r>
            <a:r>
              <a:rPr lang="en-US" sz="1600" b="1" dirty="0"/>
              <a:t>communities to safely replicate data to selected data centers for storage and do this in a robust, reliable and highly available way. </a:t>
            </a:r>
            <a:endParaRPr lang="fi-FI" sz="1600" dirty="0" smtClean="0"/>
          </a:p>
          <a:p>
            <a:pPr marL="514350" indent="-514350">
              <a:buAutoNum type="arabicParenR"/>
            </a:pPr>
            <a:r>
              <a:rPr lang="fi-FI" dirty="0" smtClean="0"/>
              <a:t>Dynamic replication</a:t>
            </a:r>
          </a:p>
          <a:p>
            <a:pPr marL="800100" lvl="2" indent="0">
              <a:buNone/>
            </a:pPr>
            <a:r>
              <a:rPr lang="en-US" sz="1600" b="1" dirty="0" smtClean="0"/>
              <a:t>Enable </a:t>
            </a:r>
            <a:r>
              <a:rPr lang="en-US" sz="1600" b="1" dirty="0"/>
              <a:t>communities to perform (HPC) computations on the replicated data</a:t>
            </a:r>
            <a:r>
              <a:rPr lang="en-US" sz="1600" b="1" dirty="0" smtClean="0"/>
              <a:t>.</a:t>
            </a:r>
            <a:endParaRPr lang="fi-FI" dirty="0" smtClean="0"/>
          </a:p>
          <a:p>
            <a:pPr marL="514350" indent="-514350">
              <a:buAutoNum type="arabicParenR"/>
            </a:pPr>
            <a:r>
              <a:rPr lang="fi-FI" dirty="0" smtClean="0"/>
              <a:t>Metadata</a:t>
            </a:r>
          </a:p>
          <a:p>
            <a:pPr marL="800100" lvl="2" indent="0">
              <a:buNone/>
            </a:pPr>
            <a:r>
              <a:rPr lang="en-US" sz="1700" b="1" dirty="0" smtClean="0"/>
              <a:t>Common </a:t>
            </a:r>
            <a:r>
              <a:rPr lang="en-US" sz="1700" b="1" dirty="0"/>
              <a:t>metadata domain for all data stored by EUDAT data </a:t>
            </a:r>
            <a:r>
              <a:rPr lang="en-US" sz="1700" b="1" dirty="0" smtClean="0"/>
              <a:t>centers </a:t>
            </a:r>
            <a:r>
              <a:rPr lang="en-US" sz="1700" b="1" dirty="0"/>
              <a:t>and a searchable catalogue covering all the data stored within EUDAT, allowing data </a:t>
            </a:r>
            <a:r>
              <a:rPr lang="en-US" sz="1700" b="1" dirty="0" smtClean="0"/>
              <a:t>searches.</a:t>
            </a:r>
            <a:endParaRPr lang="en-US" sz="1700" b="1" dirty="0"/>
          </a:p>
          <a:p>
            <a:pPr marL="400050" lvl="1" indent="0">
              <a:buNone/>
            </a:pPr>
            <a:endParaRPr lang="fi-FI" dirty="0" smtClean="0"/>
          </a:p>
          <a:p>
            <a:pPr marL="0" indent="0">
              <a:buNone/>
            </a:pPr>
            <a:endParaRPr lang="fi-FI" dirty="0" smtClean="0"/>
          </a:p>
          <a:p>
            <a:pPr marL="514350" indent="-514350">
              <a:buAutoNum type="arabicParenR"/>
            </a:pPr>
            <a:endParaRPr lang="fi-FI" dirty="0" smtClean="0"/>
          </a:p>
          <a:p>
            <a:pPr marL="514350" indent="-514350">
              <a:buAutoNum type="arabicParenR"/>
            </a:pPr>
            <a:endParaRPr lang="fi-FI" dirty="0" smtClean="0"/>
          </a:p>
          <a:p>
            <a:pPr marL="514350" indent="-514350">
              <a:buAutoNum type="arabicParenR"/>
            </a:pPr>
            <a:endParaRPr lang="en-US" dirty="0"/>
          </a:p>
        </p:txBody>
      </p:sp>
      <p:sp>
        <p:nvSpPr>
          <p:cNvPr id="6" name="Slide Number Placeholder 5"/>
          <p:cNvSpPr>
            <a:spLocks noGrp="1"/>
          </p:cNvSpPr>
          <p:nvPr>
            <p:ph type="sldNum" sz="quarter" idx="12"/>
          </p:nvPr>
        </p:nvSpPr>
        <p:spPr/>
        <p:txBody>
          <a:bodyPr/>
          <a:lstStyle/>
          <a:p>
            <a:fld id="{7A664348-DC2E-4C46-A357-1ED243B754D0}" type="slidenum">
              <a:rPr lang="es-ES" smtClean="0"/>
              <a:pPr/>
              <a:t>16</a:t>
            </a:fld>
            <a:endParaRPr lang="es-ES"/>
          </a:p>
        </p:txBody>
      </p:sp>
      <p:sp>
        <p:nvSpPr>
          <p:cNvPr id="7" name="Flowchart: Magnetic Disk 6"/>
          <p:cNvSpPr/>
          <p:nvPr/>
        </p:nvSpPr>
        <p:spPr>
          <a:xfrm>
            <a:off x="5652120" y="2132856"/>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gnetic Disk 7"/>
          <p:cNvSpPr/>
          <p:nvPr/>
        </p:nvSpPr>
        <p:spPr>
          <a:xfrm>
            <a:off x="7452320" y="2114564"/>
            <a:ext cx="914400" cy="612648"/>
          </a:xfrm>
          <a:prstGeom prst="flowChartMagneticDisk">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rved Down Arrow 8"/>
          <p:cNvSpPr/>
          <p:nvPr/>
        </p:nvSpPr>
        <p:spPr>
          <a:xfrm>
            <a:off x="6516216" y="1556792"/>
            <a:ext cx="1224136" cy="46178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lowchart: Magnetic Disk 9"/>
          <p:cNvSpPr/>
          <p:nvPr/>
        </p:nvSpPr>
        <p:spPr>
          <a:xfrm>
            <a:off x="5652120" y="3464424"/>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agnetic Disk 10"/>
          <p:cNvSpPr/>
          <p:nvPr/>
        </p:nvSpPr>
        <p:spPr>
          <a:xfrm>
            <a:off x="7452320" y="3573016"/>
            <a:ext cx="288032" cy="485764"/>
          </a:xfrm>
          <a:prstGeom prst="flowChartMagneticDisk">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rved Down Arrow 11"/>
          <p:cNvSpPr/>
          <p:nvPr/>
        </p:nvSpPr>
        <p:spPr>
          <a:xfrm>
            <a:off x="6516216" y="2888360"/>
            <a:ext cx="1224136" cy="46178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lowchart: Magnetic Disk 12"/>
          <p:cNvSpPr/>
          <p:nvPr/>
        </p:nvSpPr>
        <p:spPr>
          <a:xfrm>
            <a:off x="7604720" y="3575370"/>
            <a:ext cx="288032" cy="485764"/>
          </a:xfrm>
          <a:prstGeom prst="flowChartMagneticDisk">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gnetic Disk 13"/>
          <p:cNvSpPr/>
          <p:nvPr/>
        </p:nvSpPr>
        <p:spPr>
          <a:xfrm>
            <a:off x="7740352" y="3573016"/>
            <a:ext cx="288032" cy="485764"/>
          </a:xfrm>
          <a:prstGeom prst="flowChartMagneticDisk">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gnetic Disk 14"/>
          <p:cNvSpPr/>
          <p:nvPr/>
        </p:nvSpPr>
        <p:spPr>
          <a:xfrm>
            <a:off x="7884368" y="3573016"/>
            <a:ext cx="288032" cy="485764"/>
          </a:xfrm>
          <a:prstGeom prst="flowChartMagneticDisk">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gnetic Disk 15"/>
          <p:cNvSpPr/>
          <p:nvPr/>
        </p:nvSpPr>
        <p:spPr>
          <a:xfrm>
            <a:off x="8028384" y="3591308"/>
            <a:ext cx="288032" cy="485764"/>
          </a:xfrm>
          <a:prstGeom prst="flowChartMagneticDisk">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366720" y="3649524"/>
            <a:ext cx="671979" cy="369332"/>
          </a:xfrm>
          <a:prstGeom prst="rect">
            <a:avLst/>
          </a:prstGeom>
          <a:noFill/>
        </p:spPr>
        <p:txBody>
          <a:bodyPr wrap="none" rtlCol="0">
            <a:spAutoFit/>
          </a:bodyPr>
          <a:lstStyle/>
          <a:p>
            <a:r>
              <a:rPr lang="fi-FI" dirty="0" smtClean="0">
                <a:solidFill>
                  <a:schemeClr val="tx1">
                    <a:lumMod val="75000"/>
                    <a:lumOff val="25000"/>
                  </a:schemeClr>
                </a:solidFill>
                <a:latin typeface="Arial" pitchFamily="34" charset="0"/>
                <a:cs typeface="Arial" pitchFamily="34" charset="0"/>
              </a:rPr>
              <a:t>HPC</a:t>
            </a:r>
            <a:endParaRPr lang="en-US" dirty="0" smtClean="0">
              <a:solidFill>
                <a:schemeClr val="tx1">
                  <a:lumMod val="75000"/>
                  <a:lumOff val="25000"/>
                </a:schemeClr>
              </a:solidFill>
              <a:latin typeface="Arial" pitchFamily="34" charset="0"/>
              <a:cs typeface="Arial" pitchFamily="34" charset="0"/>
            </a:endParaRPr>
          </a:p>
        </p:txBody>
      </p:sp>
      <p:sp>
        <p:nvSpPr>
          <p:cNvPr id="20" name="Rectangle 19"/>
          <p:cNvSpPr/>
          <p:nvPr/>
        </p:nvSpPr>
        <p:spPr>
          <a:xfrm>
            <a:off x="6629654" y="4401108"/>
            <a:ext cx="792088"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gnetic Disk 22"/>
          <p:cNvSpPr/>
          <p:nvPr/>
        </p:nvSpPr>
        <p:spPr>
          <a:xfrm>
            <a:off x="5745832" y="5552656"/>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gnetic Disk 23"/>
          <p:cNvSpPr/>
          <p:nvPr/>
        </p:nvSpPr>
        <p:spPr>
          <a:xfrm>
            <a:off x="7546032" y="5534364"/>
            <a:ext cx="914400" cy="612648"/>
          </a:xfrm>
          <a:prstGeom prst="flowChartMagneticDisk">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a:stCxn id="23" idx="1"/>
            <a:endCxn id="20" idx="2"/>
          </p:cNvCxnSpPr>
          <p:nvPr/>
        </p:nvCxnSpPr>
        <p:spPr>
          <a:xfrm flipV="1">
            <a:off x="6203032" y="4761148"/>
            <a:ext cx="822666" cy="79150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4" idx="1"/>
            <a:endCxn id="20" idx="2"/>
          </p:cNvCxnSpPr>
          <p:nvPr/>
        </p:nvCxnSpPr>
        <p:spPr>
          <a:xfrm flipH="1" flipV="1">
            <a:off x="7025698" y="4761148"/>
            <a:ext cx="977534" cy="7732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352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Common services, cont</a:t>
            </a:r>
            <a:endParaRPr lang="en-US" dirty="0"/>
          </a:p>
        </p:txBody>
      </p:sp>
      <p:sp>
        <p:nvSpPr>
          <p:cNvPr id="3" name="Content Placeholder 2"/>
          <p:cNvSpPr>
            <a:spLocks noGrp="1"/>
          </p:cNvSpPr>
          <p:nvPr>
            <p:ph sz="half" idx="1"/>
          </p:nvPr>
        </p:nvSpPr>
        <p:spPr/>
        <p:txBody>
          <a:bodyPr>
            <a:normAutofit/>
          </a:bodyPr>
          <a:lstStyle/>
          <a:p>
            <a:pPr marL="514350" indent="-514350">
              <a:buFont typeface="+mj-lt"/>
              <a:buAutoNum type="arabicParenR" startAt="4"/>
            </a:pPr>
            <a:r>
              <a:rPr lang="fi-FI" dirty="0"/>
              <a:t>Research data </a:t>
            </a:r>
            <a:r>
              <a:rPr lang="fi-FI" dirty="0" smtClean="0"/>
              <a:t>store</a:t>
            </a:r>
          </a:p>
          <a:p>
            <a:pPr marL="800100" lvl="2" indent="0">
              <a:buNone/>
            </a:pPr>
            <a:r>
              <a:rPr lang="en-US" sz="1600" dirty="0" smtClean="0"/>
              <a:t>Easy-to-use </a:t>
            </a:r>
            <a:r>
              <a:rPr lang="en-US" sz="1600" dirty="0"/>
              <a:t>service that will enable researchers and scientists to upload, store and share data that are not part of the officially-managed data sets of the research </a:t>
            </a:r>
            <a:r>
              <a:rPr lang="en-US" sz="1600" dirty="0" smtClean="0"/>
              <a:t>communities</a:t>
            </a:r>
            <a:endParaRPr lang="fi-FI" dirty="0"/>
          </a:p>
          <a:p>
            <a:pPr marL="514350" indent="-514350">
              <a:buAutoNum type="arabicParenR" startAt="4"/>
            </a:pPr>
            <a:r>
              <a:rPr lang="fi-FI" dirty="0" smtClean="0"/>
              <a:t>PID</a:t>
            </a:r>
          </a:p>
          <a:p>
            <a:pPr marL="800100" lvl="2" indent="0">
              <a:buNone/>
            </a:pPr>
            <a:r>
              <a:rPr lang="en-US" sz="1600" dirty="0"/>
              <a:t>PID system that can be used within the communities and by EUDAT. </a:t>
            </a:r>
          </a:p>
          <a:p>
            <a:pPr marL="514350" indent="-514350">
              <a:buAutoNum type="arabicParenR" startAt="4"/>
            </a:pPr>
            <a:r>
              <a:rPr lang="fi-FI" dirty="0" smtClean="0"/>
              <a:t>AAI</a:t>
            </a:r>
          </a:p>
          <a:p>
            <a:pPr marL="800100" lvl="2" indent="0">
              <a:buNone/>
            </a:pPr>
            <a:r>
              <a:rPr lang="fi-FI" sz="1600" dirty="0" smtClean="0"/>
              <a:t>Federated AAI</a:t>
            </a:r>
            <a:endParaRPr lang="fi-FI" sz="1600" dirty="0"/>
          </a:p>
          <a:p>
            <a:endParaRPr lang="en-US" dirty="0"/>
          </a:p>
        </p:txBody>
      </p:sp>
      <p:sp>
        <p:nvSpPr>
          <p:cNvPr id="6" name="Slide Number Placeholder 5"/>
          <p:cNvSpPr>
            <a:spLocks noGrp="1"/>
          </p:cNvSpPr>
          <p:nvPr>
            <p:ph type="sldNum" sz="quarter" idx="12"/>
          </p:nvPr>
        </p:nvSpPr>
        <p:spPr/>
        <p:txBody>
          <a:bodyPr/>
          <a:lstStyle/>
          <a:p>
            <a:fld id="{7A664348-DC2E-4C46-A357-1ED243B754D0}" type="slidenum">
              <a:rPr lang="es-ES" smtClean="0"/>
              <a:pPr/>
              <a:t>17</a:t>
            </a:fld>
            <a:endParaRPr lang="es-ES"/>
          </a:p>
        </p:txBody>
      </p:sp>
    </p:spTree>
    <p:extLst>
      <p:ext uri="{BB962C8B-B14F-4D97-AF65-F5344CB8AC3E}">
        <p14:creationId xmlns:p14="http://schemas.microsoft.com/office/powerpoint/2010/main" val="2821931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Use cases</a:t>
            </a:r>
            <a:endParaRPr lang="en-US" dirty="0"/>
          </a:p>
        </p:txBody>
      </p:sp>
      <p:sp>
        <p:nvSpPr>
          <p:cNvPr id="3" name="Content Placeholder 2"/>
          <p:cNvSpPr>
            <a:spLocks noGrp="1"/>
          </p:cNvSpPr>
          <p:nvPr>
            <p:ph sz="half" idx="1"/>
          </p:nvPr>
        </p:nvSpPr>
        <p:spPr>
          <a:xfrm>
            <a:off x="457200" y="1600200"/>
            <a:ext cx="8219256" cy="4525963"/>
          </a:xfrm>
        </p:spPr>
        <p:txBody>
          <a:bodyPr>
            <a:normAutofit lnSpcReduction="10000"/>
          </a:bodyPr>
          <a:lstStyle/>
          <a:p>
            <a:r>
              <a:rPr lang="fi-FI" dirty="0" smtClean="0"/>
              <a:t>Research community:</a:t>
            </a:r>
          </a:p>
          <a:p>
            <a:pPr lvl="1"/>
            <a:r>
              <a:rPr lang="fi-FI" dirty="0" smtClean="0"/>
              <a:t> </a:t>
            </a:r>
            <a:r>
              <a:rPr lang="fi-FI" dirty="0"/>
              <a:t>P</a:t>
            </a:r>
            <a:r>
              <a:rPr lang="fi-FI" dirty="0" smtClean="0"/>
              <a:t>rovides services to researc</a:t>
            </a:r>
            <a:r>
              <a:rPr lang="en-US" dirty="0" smtClean="0"/>
              <a:t>h groups.</a:t>
            </a:r>
          </a:p>
          <a:p>
            <a:r>
              <a:rPr lang="fi-FI" dirty="0" smtClean="0"/>
              <a:t>Research group:</a:t>
            </a:r>
          </a:p>
          <a:p>
            <a:pPr lvl="1"/>
            <a:r>
              <a:rPr lang="fi-FI" dirty="0" smtClean="0"/>
              <a:t>Active data is stored to research data store. </a:t>
            </a:r>
          </a:p>
          <a:p>
            <a:pPr lvl="1"/>
            <a:r>
              <a:rPr lang="fi-FI" dirty="0"/>
              <a:t>M</a:t>
            </a:r>
            <a:r>
              <a:rPr lang="fi-FI" dirty="0" smtClean="0"/>
              <a:t>ove ”finalized” data to storage service. PID will be automatically generated. Metadata is required. Data will be replicated to secondary site.</a:t>
            </a:r>
          </a:p>
          <a:p>
            <a:pPr lvl="1"/>
            <a:r>
              <a:rPr lang="fi-FI" dirty="0" smtClean="0"/>
              <a:t>When needed stored data will be copied to HPC environment for further analysis.</a:t>
            </a:r>
          </a:p>
          <a:p>
            <a:r>
              <a:rPr lang="fi-FI" dirty="0" smtClean="0"/>
              <a:t>Other scientists (open data ?)</a:t>
            </a:r>
          </a:p>
          <a:p>
            <a:pPr lvl="1"/>
            <a:r>
              <a:rPr lang="fi-FI" dirty="0" smtClean="0"/>
              <a:t>Centralized metadata service helps to locate the data.</a:t>
            </a:r>
          </a:p>
          <a:p>
            <a:endParaRPr lang="fi-FI" dirty="0" smtClean="0"/>
          </a:p>
          <a:p>
            <a:pPr marL="0" indent="0">
              <a:buNone/>
            </a:pPr>
            <a:endParaRPr lang="fi-FI" dirty="0" smtClean="0"/>
          </a:p>
          <a:p>
            <a:endParaRPr lang="fi-FI" dirty="0" smtClean="0"/>
          </a:p>
        </p:txBody>
      </p:sp>
      <p:sp>
        <p:nvSpPr>
          <p:cNvPr id="6" name="Slide Number Placeholder 5"/>
          <p:cNvSpPr>
            <a:spLocks noGrp="1"/>
          </p:cNvSpPr>
          <p:nvPr>
            <p:ph type="sldNum" sz="quarter" idx="12"/>
          </p:nvPr>
        </p:nvSpPr>
        <p:spPr/>
        <p:txBody>
          <a:bodyPr/>
          <a:lstStyle/>
          <a:p>
            <a:fld id="{7A664348-DC2E-4C46-A357-1ED243B754D0}" type="slidenum">
              <a:rPr lang="es-ES" smtClean="0"/>
              <a:pPr/>
              <a:t>18</a:t>
            </a:fld>
            <a:endParaRPr lang="es-ES"/>
          </a:p>
        </p:txBody>
      </p:sp>
    </p:spTree>
    <p:extLst>
      <p:ext uri="{BB962C8B-B14F-4D97-AF65-F5344CB8AC3E}">
        <p14:creationId xmlns:p14="http://schemas.microsoft.com/office/powerpoint/2010/main" val="386853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err="1" smtClean="0"/>
              <a:t>What</a:t>
            </a:r>
            <a:r>
              <a:rPr lang="fi-FI" dirty="0" smtClean="0"/>
              <a:t> </a:t>
            </a:r>
            <a:r>
              <a:rPr lang="fi-FI" dirty="0" err="1" smtClean="0"/>
              <a:t>are</a:t>
            </a:r>
            <a:r>
              <a:rPr lang="fi-FI" dirty="0" smtClean="0"/>
              <a:t> the </a:t>
            </a:r>
            <a:r>
              <a:rPr lang="fi-FI" dirty="0" err="1" smtClean="0"/>
              <a:t>Requirements</a:t>
            </a:r>
            <a:r>
              <a:rPr lang="fi-FI" dirty="0" smtClean="0"/>
              <a:t>?</a:t>
            </a:r>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18FEEFC-FC4F-4B0F-8C84-0DD2AE81069D}" type="slidenum">
              <a:rPr lang="en-US" smtClean="0"/>
              <a:pPr>
                <a:defRPr/>
              </a:pPr>
              <a:t>19</a:t>
            </a:fld>
            <a:endParaRPr lang="en-US"/>
          </a:p>
        </p:txBody>
      </p:sp>
      <p:sp>
        <p:nvSpPr>
          <p:cNvPr id="6" name="Rectangle 5"/>
          <p:cNvSpPr/>
          <p:nvPr/>
        </p:nvSpPr>
        <p:spPr>
          <a:xfrm>
            <a:off x="323528" y="1484784"/>
            <a:ext cx="7776864" cy="553998"/>
          </a:xfrm>
          <a:prstGeom prst="rect">
            <a:avLst/>
          </a:prstGeom>
        </p:spPr>
        <p:txBody>
          <a:bodyPr wrap="square">
            <a:spAutoFit/>
          </a:bodyPr>
          <a:lstStyle/>
          <a:p>
            <a:pPr>
              <a:defRPr/>
            </a:pPr>
            <a:r>
              <a:rPr lang="en-US" sz="2000" dirty="0" smtClean="0">
                <a:solidFill>
                  <a:schemeClr val="tx2"/>
                </a:solidFill>
                <a:latin typeface="Arial" pitchFamily="34" charset="0"/>
                <a:cs typeface="Arial" pitchFamily="34" charset="0"/>
              </a:rPr>
              <a:t>6 service/use cases identified</a:t>
            </a:r>
          </a:p>
          <a:p>
            <a:pPr>
              <a:defRPr/>
            </a:pPr>
            <a:endParaRPr lang="en-US" sz="1000" dirty="0" smtClean="0">
              <a:solidFill>
                <a:schemeClr val="tx2"/>
              </a:solidFill>
              <a:latin typeface="Arial" pitchFamily="34" charset="0"/>
              <a:cs typeface="Arial" pitchFamily="34" charset="0"/>
            </a:endParaRPr>
          </a:p>
        </p:txBody>
      </p:sp>
      <p:graphicFrame>
        <p:nvGraphicFramePr>
          <p:cNvPr id="13" name="Diagram 12"/>
          <p:cNvGraphicFramePr/>
          <p:nvPr/>
        </p:nvGraphicFramePr>
        <p:xfrm>
          <a:off x="395536" y="1916832"/>
          <a:ext cx="8496944" cy="584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Diagram 13"/>
          <p:cNvGraphicFramePr/>
          <p:nvPr/>
        </p:nvGraphicFramePr>
        <p:xfrm>
          <a:off x="395536" y="2636913"/>
          <a:ext cx="8496944" cy="43204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5" name="Diagram 14"/>
          <p:cNvGraphicFramePr/>
          <p:nvPr/>
        </p:nvGraphicFramePr>
        <p:xfrm>
          <a:off x="395536" y="3212976"/>
          <a:ext cx="8496944" cy="57606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6" name="Diagram 15"/>
          <p:cNvGraphicFramePr/>
          <p:nvPr/>
        </p:nvGraphicFramePr>
        <p:xfrm>
          <a:off x="395536" y="3933057"/>
          <a:ext cx="8496944" cy="720079"/>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8" name="Diagram 17"/>
          <p:cNvGraphicFramePr/>
          <p:nvPr/>
        </p:nvGraphicFramePr>
        <p:xfrm>
          <a:off x="395536" y="5733256"/>
          <a:ext cx="8496944" cy="338554"/>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7" name="Diagram 16"/>
          <p:cNvGraphicFramePr/>
          <p:nvPr/>
        </p:nvGraphicFramePr>
        <p:xfrm>
          <a:off x="395536" y="5013176"/>
          <a:ext cx="8496944" cy="584775"/>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Graphic spid="14" grpId="0">
        <p:bldAsOne/>
      </p:bldGraphic>
      <p:bldGraphic spid="15" grpId="0">
        <p:bldAsOne/>
      </p:bldGraphic>
      <p:bldGraphic spid="16" grpId="0">
        <p:bldAsOne/>
      </p:bldGraphic>
      <p:bldGraphic spid="18" grpId="0">
        <p:bldAsOne/>
      </p:bldGraphic>
      <p:bldGraphic spid="17"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764704"/>
            <a:ext cx="8229600" cy="720080"/>
          </a:xfrm>
        </p:spPr>
        <p:txBody>
          <a:bodyPr/>
          <a:lstStyle/>
          <a:p>
            <a:r>
              <a:rPr lang="fi-FI" dirty="0" smtClean="0"/>
              <a:t>Big (Chaotic) Data</a:t>
            </a:r>
            <a:endParaRPr lang="en-US" dirty="0"/>
          </a:p>
        </p:txBody>
      </p:sp>
      <p:sp>
        <p:nvSpPr>
          <p:cNvPr id="4" name="Slide Number Placeholder 3"/>
          <p:cNvSpPr>
            <a:spLocks noGrp="1"/>
          </p:cNvSpPr>
          <p:nvPr>
            <p:ph type="sldNum" sz="quarter" idx="12"/>
          </p:nvPr>
        </p:nvSpPr>
        <p:spPr/>
        <p:txBody>
          <a:bodyPr/>
          <a:lstStyle/>
          <a:p>
            <a:pPr>
              <a:defRPr/>
            </a:pPr>
            <a:fld id="{918FEEFC-FC4F-4B0F-8C84-0DD2AE81069D}" type="slidenum">
              <a:rPr lang="en-US" smtClean="0"/>
              <a:pPr>
                <a:defRPr/>
              </a:pPr>
              <a:t>2</a:t>
            </a:fld>
            <a:endParaRPr lang="en-US"/>
          </a:p>
        </p:txBody>
      </p:sp>
      <p:sp>
        <p:nvSpPr>
          <p:cNvPr id="5" name="TextBox 4"/>
          <p:cNvSpPr txBox="1"/>
          <p:nvPr/>
        </p:nvSpPr>
        <p:spPr>
          <a:xfrm>
            <a:off x="4114588" y="1780090"/>
            <a:ext cx="5139548" cy="4893647"/>
          </a:xfrm>
          <a:prstGeom prst="rect">
            <a:avLst/>
          </a:prstGeom>
          <a:noFill/>
        </p:spPr>
        <p:txBody>
          <a:bodyPr wrap="none" rtlCol="0">
            <a:spAutoFit/>
          </a:bodyPr>
          <a:lstStyle/>
          <a:p>
            <a:r>
              <a:rPr lang="fi-FI" sz="2000" dirty="0" smtClean="0">
                <a:solidFill>
                  <a:schemeClr val="tx1">
                    <a:lumMod val="75000"/>
                    <a:lumOff val="25000"/>
                  </a:schemeClr>
                </a:solidFill>
                <a:latin typeface="Arial" pitchFamily="34" charset="0"/>
                <a:cs typeface="Arial" pitchFamily="34" charset="0"/>
              </a:rPr>
              <a:t>PROBLEM</a:t>
            </a:r>
          </a:p>
          <a:p>
            <a:pPr marL="342900" indent="-342900">
              <a:buFont typeface="Arial" pitchFamily="34" charset="0"/>
              <a:buChar char="•"/>
            </a:pPr>
            <a:endParaRPr lang="fi-FI" sz="2000" dirty="0" smtClean="0">
              <a:solidFill>
                <a:schemeClr val="tx1">
                  <a:lumMod val="75000"/>
                  <a:lumOff val="25000"/>
                </a:schemeClr>
              </a:solidFill>
              <a:latin typeface="Arial" pitchFamily="34" charset="0"/>
              <a:cs typeface="Arial" pitchFamily="34" charset="0"/>
            </a:endParaRPr>
          </a:p>
          <a:p>
            <a:pPr marL="285750" indent="-285750">
              <a:buFont typeface="Arial" charset="0"/>
              <a:buChar char="•"/>
            </a:pPr>
            <a:r>
              <a:rPr lang="fi-FI" sz="2000" dirty="0" smtClean="0">
                <a:solidFill>
                  <a:schemeClr val="tx1">
                    <a:lumMod val="75000"/>
                    <a:lumOff val="25000"/>
                  </a:schemeClr>
                </a:solidFill>
                <a:latin typeface="Arial" pitchFamily="34" charset="0"/>
                <a:cs typeface="Arial" pitchFamily="34" charset="0"/>
              </a:rPr>
              <a:t>T10</a:t>
            </a:r>
          </a:p>
          <a:p>
            <a:pPr marL="742950" lvl="1" indent="-285750">
              <a:buFont typeface="Arial" charset="0"/>
              <a:buChar char="•"/>
            </a:pPr>
            <a:r>
              <a:rPr lang="fi-FI" sz="2000" dirty="0" smtClean="0">
                <a:solidFill>
                  <a:schemeClr val="tx1">
                    <a:lumMod val="75000"/>
                    <a:lumOff val="25000"/>
                  </a:schemeClr>
                </a:solidFill>
                <a:latin typeface="Arial" pitchFamily="34" charset="0"/>
                <a:cs typeface="Arial" pitchFamily="34" charset="0"/>
              </a:rPr>
              <a:t>T10_H50</a:t>
            </a:r>
          </a:p>
          <a:p>
            <a:pPr marL="1200150" lvl="2" indent="-285750">
              <a:buFont typeface="Arial" charset="0"/>
              <a:buChar char="•"/>
            </a:pPr>
            <a:r>
              <a:rPr lang="fi-FI" sz="2000" dirty="0" smtClean="0">
                <a:solidFill>
                  <a:schemeClr val="tx1">
                    <a:lumMod val="75000"/>
                    <a:lumOff val="25000"/>
                  </a:schemeClr>
                </a:solidFill>
                <a:latin typeface="Arial" pitchFamily="34" charset="0"/>
                <a:cs typeface="Arial" pitchFamily="34" charset="0"/>
              </a:rPr>
              <a:t>T10_H50_RAMP</a:t>
            </a:r>
          </a:p>
          <a:p>
            <a:pPr marL="1657350" lvl="3" indent="-285750">
              <a:buFont typeface="Arial" charset="0"/>
              <a:buChar char="•"/>
            </a:pPr>
            <a:r>
              <a:rPr lang="fi-FI" sz="2000" dirty="0" smtClean="0">
                <a:solidFill>
                  <a:schemeClr val="tx1">
                    <a:lumMod val="75000"/>
                    <a:lumOff val="25000"/>
                  </a:schemeClr>
                </a:solidFill>
                <a:latin typeface="Arial" pitchFamily="34" charset="0"/>
                <a:cs typeface="Arial" pitchFamily="34" charset="0"/>
              </a:rPr>
              <a:t>T10_H50_RAMP_UNIFORM</a:t>
            </a:r>
          </a:p>
          <a:p>
            <a:pPr marL="285750" indent="-285750">
              <a:buFont typeface="Arial" charset="0"/>
              <a:buChar char="•"/>
            </a:pPr>
            <a:endParaRPr lang="fi-FI" sz="2000" dirty="0" smtClean="0">
              <a:solidFill>
                <a:schemeClr val="tx1">
                  <a:lumMod val="75000"/>
                  <a:lumOff val="25000"/>
                </a:schemeClr>
              </a:solidFill>
              <a:latin typeface="Arial" pitchFamily="34" charset="0"/>
              <a:cs typeface="Arial" pitchFamily="34" charset="0"/>
            </a:endParaRPr>
          </a:p>
          <a:p>
            <a:pPr marL="285750" indent="-285750">
              <a:buFont typeface="Arial" charset="0"/>
              <a:buChar char="•"/>
            </a:pPr>
            <a:r>
              <a:rPr lang="fi-FI" sz="2000" dirty="0" smtClean="0">
                <a:solidFill>
                  <a:schemeClr val="tx1">
                    <a:lumMod val="75000"/>
                    <a:lumOff val="25000"/>
                  </a:schemeClr>
                </a:solidFill>
                <a:latin typeface="Arial" pitchFamily="34" charset="0"/>
                <a:cs typeface="Arial" pitchFamily="34" charset="0"/>
              </a:rPr>
              <a:t>FCC</a:t>
            </a:r>
          </a:p>
          <a:p>
            <a:pPr marL="742950" lvl="1" indent="-285750">
              <a:buFont typeface="Arial" charset="0"/>
              <a:buChar char="•"/>
            </a:pPr>
            <a:r>
              <a:rPr lang="fi-FI" sz="2000" dirty="0" smtClean="0">
                <a:solidFill>
                  <a:schemeClr val="tx1">
                    <a:lumMod val="75000"/>
                    <a:lumOff val="25000"/>
                  </a:schemeClr>
                </a:solidFill>
                <a:latin typeface="Arial" pitchFamily="34" charset="0"/>
                <a:cs typeface="Arial" pitchFamily="34" charset="0"/>
              </a:rPr>
              <a:t>D012</a:t>
            </a:r>
          </a:p>
          <a:p>
            <a:pPr marL="1200150" lvl="2" indent="-285750">
              <a:buFont typeface="Arial" charset="0"/>
              <a:buChar char="•"/>
            </a:pPr>
            <a:r>
              <a:rPr lang="fi-FI" sz="2000" dirty="0" smtClean="0">
                <a:solidFill>
                  <a:schemeClr val="tx1">
                    <a:lumMod val="75000"/>
                    <a:lumOff val="25000"/>
                  </a:schemeClr>
                </a:solidFill>
                <a:latin typeface="Arial" pitchFamily="34" charset="0"/>
                <a:cs typeface="Arial" pitchFamily="34" charset="0"/>
              </a:rPr>
              <a:t>D012_GAP020</a:t>
            </a:r>
          </a:p>
          <a:p>
            <a:pPr marL="1657350" lvl="3" indent="-285750">
              <a:buFont typeface="Arial" charset="0"/>
              <a:buChar char="•"/>
            </a:pPr>
            <a:r>
              <a:rPr lang="fi-FI" sz="2000" dirty="0" smtClean="0">
                <a:solidFill>
                  <a:schemeClr val="tx1">
                    <a:lumMod val="75000"/>
                    <a:lumOff val="25000"/>
                  </a:schemeClr>
                </a:solidFill>
                <a:latin typeface="Arial" pitchFamily="34" charset="0"/>
                <a:cs typeface="Arial" pitchFamily="34" charset="0"/>
              </a:rPr>
              <a:t>D012_GAP010_1000</a:t>
            </a:r>
            <a:endParaRPr lang="fi-FI" sz="2000" dirty="0">
              <a:solidFill>
                <a:schemeClr val="tx1">
                  <a:lumMod val="75000"/>
                  <a:lumOff val="25000"/>
                </a:schemeClr>
              </a:solidFill>
              <a:latin typeface="Arial" pitchFamily="34" charset="0"/>
              <a:cs typeface="Arial" pitchFamily="34" charset="0"/>
            </a:endParaRPr>
          </a:p>
          <a:p>
            <a:pPr marL="742950" lvl="1" indent="-285750">
              <a:buFont typeface="Arial" charset="0"/>
              <a:buChar char="•"/>
            </a:pPr>
            <a:endParaRPr lang="fi-FI" sz="2000" dirty="0" smtClean="0">
              <a:solidFill>
                <a:schemeClr val="tx1">
                  <a:lumMod val="75000"/>
                  <a:lumOff val="25000"/>
                </a:schemeClr>
              </a:solidFill>
              <a:latin typeface="Arial" pitchFamily="34" charset="0"/>
              <a:cs typeface="Arial" pitchFamily="34" charset="0"/>
            </a:endParaRPr>
          </a:p>
          <a:p>
            <a:pPr marL="742950" lvl="1" indent="-285750">
              <a:buFont typeface="Arial" charset="0"/>
              <a:buChar char="•"/>
            </a:pPr>
            <a:endParaRPr lang="fi-FI" dirty="0" smtClean="0">
              <a:solidFill>
                <a:schemeClr val="tx1">
                  <a:lumMod val="75000"/>
                  <a:lumOff val="25000"/>
                </a:schemeClr>
              </a:solidFill>
              <a:latin typeface="Arial" pitchFamily="34" charset="0"/>
              <a:cs typeface="Arial" pitchFamily="34" charset="0"/>
            </a:endParaRPr>
          </a:p>
          <a:p>
            <a:pPr marL="742950" lvl="1" indent="-285750">
              <a:buFont typeface="Arial" charset="0"/>
              <a:buChar char="•"/>
            </a:pPr>
            <a:endParaRPr lang="fi-FI" dirty="0" smtClean="0">
              <a:solidFill>
                <a:schemeClr val="tx1">
                  <a:lumMod val="75000"/>
                  <a:lumOff val="25000"/>
                </a:schemeClr>
              </a:solidFill>
              <a:latin typeface="Arial" pitchFamily="34" charset="0"/>
              <a:cs typeface="Arial" pitchFamily="34" charset="0"/>
            </a:endParaRPr>
          </a:p>
          <a:p>
            <a:pPr marL="285750" indent="-285750">
              <a:buFont typeface="Arial" charset="0"/>
              <a:buChar char="•"/>
            </a:pPr>
            <a:endParaRPr lang="fi-FI" dirty="0" smtClean="0">
              <a:solidFill>
                <a:schemeClr val="tx1">
                  <a:lumMod val="75000"/>
                  <a:lumOff val="25000"/>
                </a:schemeClr>
              </a:solidFill>
              <a:latin typeface="Arial" pitchFamily="34" charset="0"/>
              <a:cs typeface="Arial" pitchFamily="34" charset="0"/>
            </a:endParaRPr>
          </a:p>
          <a:p>
            <a:endParaRPr lang="en-US" dirty="0" smtClean="0">
              <a:solidFill>
                <a:schemeClr val="tx1">
                  <a:lumMod val="75000"/>
                  <a:lumOff val="25000"/>
                </a:schemeClr>
              </a:solidFill>
              <a:latin typeface="Arial" pitchFamily="34" charset="0"/>
              <a:cs typeface="Arial" pitchFamily="34" charset="0"/>
            </a:endParaRPr>
          </a:p>
        </p:txBody>
      </p:sp>
      <p:sp>
        <p:nvSpPr>
          <p:cNvPr id="6" name="TextBox 5"/>
          <p:cNvSpPr txBox="1"/>
          <p:nvPr/>
        </p:nvSpPr>
        <p:spPr>
          <a:xfrm>
            <a:off x="467544" y="1787754"/>
            <a:ext cx="3559412" cy="4370427"/>
          </a:xfrm>
          <a:prstGeom prst="rect">
            <a:avLst/>
          </a:prstGeom>
          <a:noFill/>
        </p:spPr>
        <p:txBody>
          <a:bodyPr wrap="square" rtlCol="0">
            <a:spAutoFit/>
          </a:bodyPr>
          <a:lstStyle/>
          <a:p>
            <a:r>
              <a:rPr lang="fi-FI" sz="2000" dirty="0" smtClean="0">
                <a:solidFill>
                  <a:schemeClr val="tx1">
                    <a:lumMod val="75000"/>
                    <a:lumOff val="25000"/>
                  </a:schemeClr>
                </a:solidFill>
                <a:latin typeface="Arial" pitchFamily="34" charset="0"/>
                <a:cs typeface="Arial" pitchFamily="34" charset="0"/>
              </a:rPr>
              <a:t>SCIENTIFIC DATA PROBLEM</a:t>
            </a:r>
          </a:p>
          <a:p>
            <a:endParaRPr lang="fi-FI" sz="2000" dirty="0">
              <a:solidFill>
                <a:schemeClr val="tx1">
                  <a:lumMod val="75000"/>
                  <a:lumOff val="25000"/>
                </a:schemeClr>
              </a:solidFill>
              <a:latin typeface="Arial" pitchFamily="34" charset="0"/>
              <a:cs typeface="Arial" pitchFamily="34" charset="0"/>
            </a:endParaRPr>
          </a:p>
          <a:p>
            <a:pPr marL="285750" indent="-285750">
              <a:buFont typeface="Arial" charset="0"/>
              <a:buChar char="•"/>
            </a:pPr>
            <a:r>
              <a:rPr lang="fi-FI" sz="2000" dirty="0" smtClean="0">
                <a:solidFill>
                  <a:schemeClr val="tx1">
                    <a:lumMod val="75000"/>
                    <a:lumOff val="25000"/>
                  </a:schemeClr>
                </a:solidFill>
                <a:latin typeface="Arial" pitchFamily="34" charset="0"/>
                <a:cs typeface="Arial" pitchFamily="34" charset="0"/>
              </a:rPr>
              <a:t>Cheap CPU capacity</a:t>
            </a:r>
          </a:p>
          <a:p>
            <a:pPr marL="285750" indent="-285750">
              <a:buFont typeface="Arial" charset="0"/>
              <a:buChar char="•"/>
            </a:pPr>
            <a:r>
              <a:rPr lang="fi-FI" sz="2000" dirty="0" smtClean="0">
                <a:solidFill>
                  <a:schemeClr val="tx1">
                    <a:lumMod val="75000"/>
                    <a:lumOff val="25000"/>
                  </a:schemeClr>
                </a:solidFill>
                <a:latin typeface="Arial" pitchFamily="34" charset="0"/>
                <a:cs typeface="Arial" pitchFamily="34" charset="0"/>
              </a:rPr>
              <a:t>Systems easy to built</a:t>
            </a:r>
          </a:p>
          <a:p>
            <a:pPr marL="285750" indent="-285750">
              <a:buFont typeface="Arial" charset="0"/>
              <a:buChar char="•"/>
            </a:pPr>
            <a:r>
              <a:rPr lang="fi-FI" sz="2000" dirty="0" smtClean="0">
                <a:solidFill>
                  <a:schemeClr val="tx1">
                    <a:lumMod val="75000"/>
                    <a:lumOff val="25000"/>
                  </a:schemeClr>
                </a:solidFill>
                <a:latin typeface="Arial" pitchFamily="34" charset="0"/>
                <a:cs typeface="Arial" pitchFamily="34" charset="0"/>
              </a:rPr>
              <a:t>Hard drive price erosion</a:t>
            </a:r>
          </a:p>
          <a:p>
            <a:endParaRPr lang="fi-FI" sz="2000" dirty="0" smtClean="0">
              <a:solidFill>
                <a:schemeClr val="tx1">
                  <a:lumMod val="75000"/>
                  <a:lumOff val="25000"/>
                </a:schemeClr>
              </a:solidFill>
              <a:latin typeface="Arial" pitchFamily="34" charset="0"/>
              <a:cs typeface="Arial" pitchFamily="34" charset="0"/>
            </a:endParaRPr>
          </a:p>
          <a:p>
            <a:endParaRPr lang="fi-FI" sz="2000" dirty="0" smtClean="0">
              <a:solidFill>
                <a:schemeClr val="tx1">
                  <a:lumMod val="75000"/>
                  <a:lumOff val="25000"/>
                </a:schemeClr>
              </a:solidFill>
              <a:latin typeface="Arial" pitchFamily="34" charset="0"/>
              <a:cs typeface="Arial" pitchFamily="34" charset="0"/>
            </a:endParaRPr>
          </a:p>
          <a:p>
            <a:pPr marL="285750" indent="-285750">
              <a:buFont typeface="Arial" charset="0"/>
              <a:buChar char="•"/>
            </a:pPr>
            <a:r>
              <a:rPr lang="fi-FI" sz="2000" dirty="0" smtClean="0">
                <a:solidFill>
                  <a:schemeClr val="tx1">
                    <a:lumMod val="75000"/>
                    <a:lumOff val="25000"/>
                  </a:schemeClr>
                </a:solidFill>
                <a:latin typeface="Arial" pitchFamily="34" charset="0"/>
                <a:cs typeface="Arial" pitchFamily="34" charset="0"/>
              </a:rPr>
              <a:t>Lot of data </a:t>
            </a:r>
          </a:p>
          <a:p>
            <a:pPr marL="285750" indent="-285750">
              <a:buFont typeface="Arial" charset="0"/>
              <a:buChar char="•"/>
            </a:pPr>
            <a:r>
              <a:rPr lang="fi-FI" sz="2000" dirty="0" smtClean="0">
                <a:solidFill>
                  <a:schemeClr val="tx1">
                    <a:lumMod val="75000"/>
                    <a:lumOff val="25000"/>
                  </a:schemeClr>
                </a:solidFill>
                <a:latin typeface="Arial" pitchFamily="34" charset="0"/>
                <a:cs typeface="Arial" pitchFamily="34" charset="0"/>
              </a:rPr>
              <a:t>”Unorganized library, where books are written with disappearing ink.”</a:t>
            </a:r>
            <a:endParaRPr lang="fi-FI" sz="2000" dirty="0">
              <a:solidFill>
                <a:schemeClr val="tx1">
                  <a:lumMod val="75000"/>
                  <a:lumOff val="25000"/>
                </a:schemeClr>
              </a:solidFill>
              <a:latin typeface="Arial" pitchFamily="34" charset="0"/>
              <a:cs typeface="Arial" pitchFamily="34" charset="0"/>
            </a:endParaRPr>
          </a:p>
          <a:p>
            <a:endParaRPr lang="fi-FI" sz="2000" dirty="0" smtClean="0">
              <a:solidFill>
                <a:schemeClr val="tx1">
                  <a:lumMod val="75000"/>
                  <a:lumOff val="25000"/>
                </a:schemeClr>
              </a:solidFill>
              <a:latin typeface="Arial" pitchFamily="34" charset="0"/>
              <a:cs typeface="Arial" pitchFamily="34" charset="0"/>
            </a:endParaRPr>
          </a:p>
          <a:p>
            <a:endParaRPr lang="fi-FI" dirty="0" smtClean="0">
              <a:solidFill>
                <a:schemeClr val="tx1">
                  <a:lumMod val="75000"/>
                  <a:lumOff val="25000"/>
                </a:schemeClr>
              </a:solidFill>
              <a:latin typeface="Arial" pitchFamily="34" charset="0"/>
              <a:cs typeface="Arial" pitchFamily="34" charset="0"/>
            </a:endParaRPr>
          </a:p>
        </p:txBody>
      </p:sp>
      <p:sp>
        <p:nvSpPr>
          <p:cNvPr id="7" name="Right Arrow 6"/>
          <p:cNvSpPr/>
          <p:nvPr/>
        </p:nvSpPr>
        <p:spPr>
          <a:xfrm>
            <a:off x="611560" y="3851810"/>
            <a:ext cx="664239"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s-ES"/>
          </a:p>
        </p:txBody>
      </p:sp>
      <p:sp>
        <p:nvSpPr>
          <p:cNvPr id="3" name="Slide Number Placeholder 2"/>
          <p:cNvSpPr>
            <a:spLocks noGrp="1"/>
          </p:cNvSpPr>
          <p:nvPr>
            <p:ph type="sldNum" sz="quarter" idx="12"/>
          </p:nvPr>
        </p:nvSpPr>
        <p:spPr/>
        <p:txBody>
          <a:bodyPr/>
          <a:lstStyle/>
          <a:p>
            <a:fld id="{7A664348-DC2E-4C46-A357-1ED243B754D0}" type="slidenum">
              <a:rPr lang="es-ES" smtClean="0"/>
              <a:pPr/>
              <a:t>20</a:t>
            </a:fld>
            <a:endParaRPr lang="es-ES"/>
          </a:p>
        </p:txBody>
      </p:sp>
      <p:pic>
        <p:nvPicPr>
          <p:cNvPr id="9220" name="Picture 4"/>
          <p:cNvPicPr>
            <a:picLocks noChangeAspect="1" noChangeArrowheads="1"/>
          </p:cNvPicPr>
          <p:nvPr/>
        </p:nvPicPr>
        <p:blipFill>
          <a:blip r:embed="rId2" cstate="print"/>
          <a:srcRect/>
          <a:stretch>
            <a:fillRect/>
          </a:stretch>
        </p:blipFill>
        <p:spPr bwMode="auto">
          <a:xfrm>
            <a:off x="1115617" y="1628800"/>
            <a:ext cx="6991336" cy="5068069"/>
          </a:xfrm>
          <a:prstGeom prst="rect">
            <a:avLst/>
          </a:prstGeom>
          <a:noFill/>
          <a:ln w="9525">
            <a:noFill/>
            <a:miter lim="800000"/>
            <a:headEnd/>
            <a:tailEnd/>
          </a:ln>
        </p:spPr>
      </p:pic>
      <p:sp>
        <p:nvSpPr>
          <p:cNvPr id="7" name="Title 1"/>
          <p:cNvSpPr txBox="1">
            <a:spLocks/>
          </p:cNvSpPr>
          <p:nvPr/>
        </p:nvSpPr>
        <p:spPr>
          <a:xfrm>
            <a:off x="457200" y="764704"/>
            <a:ext cx="8229600" cy="7200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FI" sz="3600" b="0" i="0" u="none" strike="noStrike" kern="1200" cap="none" spc="0" normalizeH="0" baseline="0" noProof="0" dirty="0" smtClean="0">
                <a:ln>
                  <a:noFill/>
                </a:ln>
                <a:solidFill>
                  <a:srgbClr val="C13424"/>
                </a:solidFill>
                <a:effectLst/>
                <a:uLnTx/>
                <a:uFillTx/>
                <a:latin typeface="Arial" pitchFamily="34" charset="0"/>
                <a:ea typeface="+mj-ea"/>
                <a:cs typeface="Arial" pitchFamily="34" charset="0"/>
              </a:rPr>
              <a:t>INFRASTRUCTURE</a:t>
            </a:r>
            <a:endParaRPr kumimoji="0" lang="en-US" sz="3600" b="0" i="0" u="none" strike="noStrike" kern="1200" cap="none" spc="0" normalizeH="0" baseline="0" noProof="0" dirty="0">
              <a:ln>
                <a:noFill/>
              </a:ln>
              <a:solidFill>
                <a:srgbClr val="C13424"/>
              </a:solidFill>
              <a:effectLst/>
              <a:uLnTx/>
              <a:uFillTx/>
              <a:latin typeface="Arial" pitchFamily="34" charset="0"/>
              <a:ea typeface="+mj-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err="1" smtClean="0"/>
              <a:t>Welcome</a:t>
            </a:r>
            <a:r>
              <a:rPr lang="fi-FI" dirty="0" smtClean="0"/>
              <a:t> to the 1st EUDAT </a:t>
            </a:r>
            <a:r>
              <a:rPr lang="fi-FI" dirty="0" err="1" smtClean="0"/>
              <a:t>Conference</a:t>
            </a:r>
            <a:r>
              <a:rPr lang="fi-FI" dirty="0" smtClean="0"/>
              <a:t>!</a:t>
            </a:r>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18FEEFC-FC4F-4B0F-8C84-0DD2AE81069D}" type="slidenum">
              <a:rPr lang="en-US" smtClean="0"/>
              <a:pPr>
                <a:defRPr/>
              </a:pPr>
              <a:t>21</a:t>
            </a:fld>
            <a:endParaRPr lang="en-US"/>
          </a:p>
        </p:txBody>
      </p:sp>
      <p:pic>
        <p:nvPicPr>
          <p:cNvPr id="1026" name="Picture 2" descr="C:\Users\lecarpen\AppData\Local\Microsoft\Windows\Temporary Internet Files\Low\Content.IE5\VSJ50QEJ\banner_eudat_1stconference[1].jpg"/>
          <p:cNvPicPr>
            <a:picLocks noChangeAspect="1" noChangeArrowheads="1"/>
          </p:cNvPicPr>
          <p:nvPr/>
        </p:nvPicPr>
        <p:blipFill>
          <a:blip r:embed="rId2" cstate="print"/>
          <a:srcRect/>
          <a:stretch>
            <a:fillRect/>
          </a:stretch>
        </p:blipFill>
        <p:spPr bwMode="auto">
          <a:xfrm>
            <a:off x="323528" y="1556792"/>
            <a:ext cx="4196407" cy="2073323"/>
          </a:xfrm>
          <a:prstGeom prst="rect">
            <a:avLst/>
          </a:prstGeom>
          <a:noFill/>
        </p:spPr>
      </p:pic>
      <p:sp>
        <p:nvSpPr>
          <p:cNvPr id="6" name="Rectangle 5"/>
          <p:cNvSpPr/>
          <p:nvPr/>
        </p:nvSpPr>
        <p:spPr>
          <a:xfrm>
            <a:off x="4716016" y="1916832"/>
            <a:ext cx="4140968" cy="424731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i-FI" dirty="0" smtClean="0">
                <a:solidFill>
                  <a:schemeClr val="tx2"/>
                </a:solidFill>
                <a:latin typeface="Arial" pitchFamily="34" charset="0"/>
                <a:cs typeface="Arial" pitchFamily="34" charset="0"/>
              </a:rPr>
              <a:t>22-24 </a:t>
            </a:r>
            <a:r>
              <a:rPr lang="fi-FI" dirty="0" err="1" smtClean="0">
                <a:solidFill>
                  <a:schemeClr val="tx2"/>
                </a:solidFill>
                <a:latin typeface="Arial" pitchFamily="34" charset="0"/>
                <a:cs typeface="Arial" pitchFamily="34" charset="0"/>
              </a:rPr>
              <a:t>October</a:t>
            </a:r>
            <a:r>
              <a:rPr lang="fi-FI" dirty="0" smtClean="0">
                <a:solidFill>
                  <a:schemeClr val="tx2"/>
                </a:solidFill>
                <a:latin typeface="Arial" pitchFamily="34" charset="0"/>
                <a:cs typeface="Arial" pitchFamily="34" charset="0"/>
              </a:rPr>
              <a:t> 2012, Barcelona</a:t>
            </a:r>
          </a:p>
          <a:p>
            <a:r>
              <a:rPr lang="fi-FI" dirty="0" smtClean="0">
                <a:solidFill>
                  <a:schemeClr val="tx1">
                    <a:lumMod val="75000"/>
                    <a:lumOff val="25000"/>
                  </a:schemeClr>
                </a:solidFill>
                <a:latin typeface="Arial" pitchFamily="34" charset="0"/>
                <a:cs typeface="Arial" pitchFamily="34" charset="0"/>
              </a:rPr>
              <a:t> </a:t>
            </a:r>
          </a:p>
          <a:p>
            <a:pPr>
              <a:buFont typeface="Arial" pitchFamily="34" charset="0"/>
              <a:buChar char="•"/>
            </a:pPr>
            <a:r>
              <a:rPr lang="fi-FI" dirty="0" smtClean="0">
                <a:solidFill>
                  <a:schemeClr val="tx1">
                    <a:lumMod val="75000"/>
                    <a:lumOff val="25000"/>
                  </a:schemeClr>
                </a:solidFill>
                <a:latin typeface="Arial" pitchFamily="34" charset="0"/>
                <a:cs typeface="Arial" pitchFamily="34" charset="0"/>
              </a:rPr>
              <a:t>International </a:t>
            </a:r>
            <a:r>
              <a:rPr lang="fi-FI" dirty="0" err="1" smtClean="0">
                <a:solidFill>
                  <a:schemeClr val="tx1">
                    <a:lumMod val="75000"/>
                    <a:lumOff val="25000"/>
                  </a:schemeClr>
                </a:solidFill>
                <a:latin typeface="Arial" pitchFamily="34" charset="0"/>
                <a:cs typeface="Arial" pitchFamily="34" charset="0"/>
              </a:rPr>
              <a:t>event</a:t>
            </a:r>
            <a:r>
              <a:rPr lang="fi-FI" dirty="0" smtClean="0">
                <a:solidFill>
                  <a:schemeClr val="tx1">
                    <a:lumMod val="75000"/>
                    <a:lumOff val="25000"/>
                  </a:schemeClr>
                </a:solidFill>
                <a:latin typeface="Arial" pitchFamily="34" charset="0"/>
                <a:cs typeface="Arial" pitchFamily="34" charset="0"/>
              </a:rPr>
              <a:t> </a:t>
            </a:r>
            <a:r>
              <a:rPr lang="fi-FI" dirty="0" err="1" smtClean="0">
                <a:solidFill>
                  <a:schemeClr val="tx1">
                    <a:lumMod val="75000"/>
                    <a:lumOff val="25000"/>
                  </a:schemeClr>
                </a:solidFill>
                <a:latin typeface="Arial" pitchFamily="34" charset="0"/>
                <a:cs typeface="Arial" pitchFamily="34" charset="0"/>
              </a:rPr>
              <a:t>with</a:t>
            </a:r>
            <a:r>
              <a:rPr lang="fi-FI" dirty="0" smtClean="0">
                <a:solidFill>
                  <a:schemeClr val="tx1">
                    <a:lumMod val="75000"/>
                    <a:lumOff val="25000"/>
                  </a:schemeClr>
                </a:solidFill>
                <a:latin typeface="Arial" pitchFamily="34" charset="0"/>
                <a:cs typeface="Arial" pitchFamily="34" charset="0"/>
              </a:rPr>
              <a:t> </a:t>
            </a:r>
            <a:r>
              <a:rPr lang="fi-FI" dirty="0" err="1" smtClean="0">
                <a:solidFill>
                  <a:schemeClr val="tx1">
                    <a:lumMod val="75000"/>
                    <a:lumOff val="25000"/>
                  </a:schemeClr>
                </a:solidFill>
                <a:latin typeface="Arial" pitchFamily="34" charset="0"/>
                <a:cs typeface="Arial" pitchFamily="34" charset="0"/>
              </a:rPr>
              <a:t>keynotes</a:t>
            </a:r>
            <a:r>
              <a:rPr lang="fi-FI" dirty="0" smtClean="0">
                <a:solidFill>
                  <a:schemeClr val="tx1">
                    <a:lumMod val="75000"/>
                    <a:lumOff val="25000"/>
                  </a:schemeClr>
                </a:solidFill>
                <a:latin typeface="Arial" pitchFamily="34" charset="0"/>
                <a:cs typeface="Arial" pitchFamily="34" charset="0"/>
              </a:rPr>
              <a:t> </a:t>
            </a:r>
            <a:r>
              <a:rPr lang="fi-FI" dirty="0" err="1" smtClean="0">
                <a:solidFill>
                  <a:schemeClr val="tx1">
                    <a:lumMod val="75000"/>
                    <a:lumOff val="25000"/>
                  </a:schemeClr>
                </a:solidFill>
                <a:latin typeface="Arial" pitchFamily="34" charset="0"/>
                <a:cs typeface="Arial" pitchFamily="34" charset="0"/>
              </a:rPr>
              <a:t>from</a:t>
            </a:r>
            <a:r>
              <a:rPr lang="fi-FI" dirty="0" smtClean="0">
                <a:solidFill>
                  <a:schemeClr val="tx1">
                    <a:lumMod val="75000"/>
                    <a:lumOff val="25000"/>
                  </a:schemeClr>
                </a:solidFill>
                <a:latin typeface="Arial" pitchFamily="34" charset="0"/>
                <a:cs typeface="Arial" pitchFamily="34" charset="0"/>
              </a:rPr>
              <a:t> Europe  and US</a:t>
            </a:r>
          </a:p>
          <a:p>
            <a:endParaRPr lang="fi-FI" dirty="0" smtClean="0">
              <a:solidFill>
                <a:schemeClr val="tx1">
                  <a:lumMod val="75000"/>
                  <a:lumOff val="25000"/>
                </a:schemeClr>
              </a:solidFill>
              <a:latin typeface="Arial" pitchFamily="34" charset="0"/>
              <a:cs typeface="Arial" pitchFamily="34" charset="0"/>
            </a:endParaRPr>
          </a:p>
          <a:p>
            <a:pPr>
              <a:buFont typeface="Arial" pitchFamily="34" charset="0"/>
              <a:buChar char="•"/>
            </a:pPr>
            <a:r>
              <a:rPr lang="fi-FI" dirty="0" smtClean="0">
                <a:solidFill>
                  <a:schemeClr val="tx1">
                    <a:lumMod val="75000"/>
                    <a:lumOff val="25000"/>
                  </a:schemeClr>
                </a:solidFill>
                <a:latin typeface="Arial" pitchFamily="34" charset="0"/>
                <a:cs typeface="Arial" pitchFamily="34" charset="0"/>
              </a:rPr>
              <a:t> A forum to </a:t>
            </a:r>
            <a:r>
              <a:rPr lang="fi-FI" dirty="0" err="1" smtClean="0">
                <a:solidFill>
                  <a:schemeClr val="tx1">
                    <a:lumMod val="75000"/>
                    <a:lumOff val="25000"/>
                  </a:schemeClr>
                </a:solidFill>
                <a:latin typeface="Arial" pitchFamily="34" charset="0"/>
                <a:cs typeface="Arial" pitchFamily="34" charset="0"/>
              </a:rPr>
              <a:t>discuss</a:t>
            </a:r>
            <a:r>
              <a:rPr lang="fi-FI" dirty="0" smtClean="0">
                <a:solidFill>
                  <a:schemeClr val="tx1">
                    <a:lumMod val="75000"/>
                    <a:lumOff val="25000"/>
                  </a:schemeClr>
                </a:solidFill>
                <a:latin typeface="Arial" pitchFamily="34" charset="0"/>
                <a:cs typeface="Arial" pitchFamily="34" charset="0"/>
              </a:rPr>
              <a:t> the </a:t>
            </a:r>
            <a:r>
              <a:rPr lang="fi-FI" dirty="0" err="1" smtClean="0">
                <a:solidFill>
                  <a:schemeClr val="tx1">
                    <a:lumMod val="75000"/>
                    <a:lumOff val="25000"/>
                  </a:schemeClr>
                </a:solidFill>
                <a:latin typeface="Arial" pitchFamily="34" charset="0"/>
                <a:cs typeface="Arial" pitchFamily="34" charset="0"/>
              </a:rPr>
              <a:t>future</a:t>
            </a:r>
            <a:r>
              <a:rPr lang="fi-FI" dirty="0" smtClean="0">
                <a:solidFill>
                  <a:schemeClr val="tx1">
                    <a:lumMod val="75000"/>
                    <a:lumOff val="25000"/>
                  </a:schemeClr>
                </a:solidFill>
                <a:latin typeface="Arial" pitchFamily="34" charset="0"/>
                <a:cs typeface="Arial" pitchFamily="34" charset="0"/>
              </a:rPr>
              <a:t> of data </a:t>
            </a:r>
            <a:r>
              <a:rPr lang="fi-FI" dirty="0" err="1" smtClean="0">
                <a:solidFill>
                  <a:schemeClr val="tx1">
                    <a:lumMod val="75000"/>
                    <a:lumOff val="25000"/>
                  </a:schemeClr>
                </a:solidFill>
                <a:latin typeface="Arial" pitchFamily="34" charset="0"/>
                <a:cs typeface="Arial" pitchFamily="34" charset="0"/>
              </a:rPr>
              <a:t>infrastructures</a:t>
            </a:r>
            <a:endParaRPr lang="fi-FI" dirty="0" smtClean="0">
              <a:solidFill>
                <a:schemeClr val="tx1">
                  <a:lumMod val="75000"/>
                  <a:lumOff val="25000"/>
                </a:schemeClr>
              </a:solidFill>
              <a:latin typeface="Arial" pitchFamily="34" charset="0"/>
              <a:cs typeface="Arial" pitchFamily="34" charset="0"/>
            </a:endParaRPr>
          </a:p>
          <a:p>
            <a:endParaRPr lang="fi-FI" dirty="0" smtClean="0">
              <a:solidFill>
                <a:schemeClr val="tx1">
                  <a:lumMod val="75000"/>
                  <a:lumOff val="25000"/>
                </a:schemeClr>
              </a:solidFill>
              <a:latin typeface="Arial" pitchFamily="34" charset="0"/>
              <a:cs typeface="Arial" pitchFamily="34" charset="0"/>
            </a:endParaRPr>
          </a:p>
          <a:p>
            <a:pPr>
              <a:buFont typeface="Arial" pitchFamily="34" charset="0"/>
              <a:buChar char="•"/>
            </a:pPr>
            <a:r>
              <a:rPr lang="fi-FI" dirty="0" smtClean="0">
                <a:solidFill>
                  <a:schemeClr val="tx1">
                    <a:lumMod val="75000"/>
                    <a:lumOff val="25000"/>
                  </a:schemeClr>
                </a:solidFill>
                <a:latin typeface="Arial" pitchFamily="34" charset="0"/>
                <a:cs typeface="Arial" pitchFamily="34" charset="0"/>
              </a:rPr>
              <a:t> Project </a:t>
            </a:r>
            <a:r>
              <a:rPr lang="fi-FI" dirty="0" err="1" smtClean="0">
                <a:solidFill>
                  <a:schemeClr val="tx1">
                    <a:lumMod val="75000"/>
                    <a:lumOff val="25000"/>
                  </a:schemeClr>
                </a:solidFill>
                <a:latin typeface="Arial" pitchFamily="34" charset="0"/>
                <a:cs typeface="Arial" pitchFamily="34" charset="0"/>
              </a:rPr>
              <a:t>presentations</a:t>
            </a:r>
            <a:r>
              <a:rPr lang="fi-FI" dirty="0" smtClean="0">
                <a:solidFill>
                  <a:schemeClr val="tx1">
                    <a:lumMod val="75000"/>
                    <a:lumOff val="25000"/>
                  </a:schemeClr>
                </a:solidFill>
                <a:latin typeface="Arial" pitchFamily="34" charset="0"/>
                <a:cs typeface="Arial" pitchFamily="34" charset="0"/>
              </a:rPr>
              <a:t> and </a:t>
            </a:r>
            <a:r>
              <a:rPr lang="fi-FI" dirty="0" err="1" smtClean="0">
                <a:solidFill>
                  <a:schemeClr val="tx1">
                    <a:lumMod val="75000"/>
                    <a:lumOff val="25000"/>
                  </a:schemeClr>
                </a:solidFill>
                <a:latin typeface="Arial" pitchFamily="34" charset="0"/>
                <a:cs typeface="Arial" pitchFamily="34" charset="0"/>
              </a:rPr>
              <a:t>poster</a:t>
            </a:r>
            <a:r>
              <a:rPr lang="fi-FI" dirty="0" smtClean="0">
                <a:solidFill>
                  <a:schemeClr val="tx1">
                    <a:lumMod val="75000"/>
                    <a:lumOff val="25000"/>
                  </a:schemeClr>
                </a:solidFill>
                <a:latin typeface="Arial" pitchFamily="34" charset="0"/>
                <a:cs typeface="Arial" pitchFamily="34" charset="0"/>
              </a:rPr>
              <a:t> </a:t>
            </a:r>
            <a:r>
              <a:rPr lang="fi-FI" dirty="0" err="1" smtClean="0">
                <a:solidFill>
                  <a:schemeClr val="tx1">
                    <a:lumMod val="75000"/>
                    <a:lumOff val="25000"/>
                  </a:schemeClr>
                </a:solidFill>
                <a:latin typeface="Arial" pitchFamily="34" charset="0"/>
                <a:cs typeface="Arial" pitchFamily="34" charset="0"/>
              </a:rPr>
              <a:t>sessions</a:t>
            </a:r>
            <a:endParaRPr lang="fi-FI" dirty="0" smtClean="0">
              <a:solidFill>
                <a:schemeClr val="tx1">
                  <a:lumMod val="75000"/>
                  <a:lumOff val="25000"/>
                </a:schemeClr>
              </a:solidFill>
              <a:latin typeface="Arial" pitchFamily="34" charset="0"/>
              <a:cs typeface="Arial" pitchFamily="34" charset="0"/>
            </a:endParaRPr>
          </a:p>
          <a:p>
            <a:endParaRPr lang="fi-FI" dirty="0" smtClean="0">
              <a:solidFill>
                <a:schemeClr val="tx1">
                  <a:lumMod val="75000"/>
                  <a:lumOff val="25000"/>
                </a:schemeClr>
              </a:solidFill>
              <a:latin typeface="Arial" pitchFamily="34" charset="0"/>
              <a:cs typeface="Arial" pitchFamily="34" charset="0"/>
            </a:endParaRPr>
          </a:p>
          <a:p>
            <a:pPr>
              <a:buFont typeface="Arial" pitchFamily="34" charset="0"/>
              <a:buChar char="•"/>
            </a:pPr>
            <a:r>
              <a:rPr lang="fi-FI" dirty="0" smtClean="0">
                <a:solidFill>
                  <a:schemeClr val="tx1">
                    <a:lumMod val="75000"/>
                    <a:lumOff val="25000"/>
                  </a:schemeClr>
                </a:solidFill>
                <a:latin typeface="Arial" pitchFamily="34" charset="0"/>
                <a:cs typeface="Arial" pitchFamily="34" charset="0"/>
              </a:rPr>
              <a:t> </a:t>
            </a:r>
            <a:r>
              <a:rPr lang="fi-FI" dirty="0" err="1" smtClean="0">
                <a:solidFill>
                  <a:schemeClr val="tx1">
                    <a:lumMod val="75000"/>
                    <a:lumOff val="25000"/>
                  </a:schemeClr>
                </a:solidFill>
                <a:latin typeface="Arial" pitchFamily="34" charset="0"/>
                <a:cs typeface="Arial" pitchFamily="34" charset="0"/>
              </a:rPr>
              <a:t>Parallel</a:t>
            </a:r>
            <a:r>
              <a:rPr lang="fi-FI" dirty="0" smtClean="0">
                <a:solidFill>
                  <a:schemeClr val="tx1">
                    <a:lumMod val="75000"/>
                    <a:lumOff val="25000"/>
                  </a:schemeClr>
                </a:solidFill>
                <a:latin typeface="Arial" pitchFamily="34" charset="0"/>
                <a:cs typeface="Arial" pitchFamily="34" charset="0"/>
              </a:rPr>
              <a:t> session on </a:t>
            </a:r>
            <a:r>
              <a:rPr lang="fi-FI" dirty="0" err="1" smtClean="0">
                <a:solidFill>
                  <a:schemeClr val="tx1">
                    <a:lumMod val="75000"/>
                    <a:lumOff val="25000"/>
                  </a:schemeClr>
                </a:solidFill>
                <a:latin typeface="Arial" pitchFamily="34" charset="0"/>
                <a:cs typeface="Arial" pitchFamily="34" charset="0"/>
              </a:rPr>
              <a:t>Sustainability</a:t>
            </a:r>
            <a:r>
              <a:rPr lang="fi-FI" dirty="0" smtClean="0">
                <a:solidFill>
                  <a:schemeClr val="tx1">
                    <a:lumMod val="75000"/>
                    <a:lumOff val="25000"/>
                  </a:schemeClr>
                </a:solidFill>
                <a:latin typeface="Arial" pitchFamily="34" charset="0"/>
                <a:cs typeface="Arial" pitchFamily="34" charset="0"/>
              </a:rPr>
              <a:t> and </a:t>
            </a:r>
            <a:r>
              <a:rPr lang="fi-FI" dirty="0" err="1" smtClean="0">
                <a:solidFill>
                  <a:schemeClr val="tx1">
                    <a:lumMod val="75000"/>
                    <a:lumOff val="25000"/>
                  </a:schemeClr>
                </a:solidFill>
                <a:latin typeface="Arial" pitchFamily="34" charset="0"/>
                <a:cs typeface="Arial" pitchFamily="34" charset="0"/>
              </a:rPr>
              <a:t>Funding</a:t>
            </a:r>
            <a:r>
              <a:rPr lang="fi-FI" dirty="0" smtClean="0">
                <a:solidFill>
                  <a:schemeClr val="tx1">
                    <a:lumMod val="75000"/>
                    <a:lumOff val="25000"/>
                  </a:schemeClr>
                </a:solidFill>
                <a:latin typeface="Arial" pitchFamily="34" charset="0"/>
                <a:cs typeface="Arial" pitchFamily="34" charset="0"/>
              </a:rPr>
              <a:t> </a:t>
            </a:r>
            <a:r>
              <a:rPr lang="fi-FI" dirty="0" err="1" smtClean="0">
                <a:solidFill>
                  <a:schemeClr val="tx1">
                    <a:lumMod val="75000"/>
                    <a:lumOff val="25000"/>
                  </a:schemeClr>
                </a:solidFill>
                <a:latin typeface="Arial" pitchFamily="34" charset="0"/>
                <a:cs typeface="Arial" pitchFamily="34" charset="0"/>
              </a:rPr>
              <a:t>Models</a:t>
            </a:r>
            <a:endParaRPr lang="fi-FI" dirty="0" smtClean="0">
              <a:solidFill>
                <a:schemeClr val="tx1">
                  <a:lumMod val="75000"/>
                  <a:lumOff val="25000"/>
                </a:schemeClr>
              </a:solidFill>
              <a:latin typeface="Arial" pitchFamily="34" charset="0"/>
              <a:cs typeface="Arial" pitchFamily="34" charset="0"/>
            </a:endParaRPr>
          </a:p>
          <a:p>
            <a:endParaRPr lang="fi-FI" dirty="0" smtClean="0">
              <a:solidFill>
                <a:schemeClr val="tx1">
                  <a:lumMod val="75000"/>
                  <a:lumOff val="25000"/>
                </a:schemeClr>
              </a:solidFill>
              <a:latin typeface="Arial" pitchFamily="34" charset="0"/>
              <a:cs typeface="Arial" pitchFamily="34" charset="0"/>
            </a:endParaRPr>
          </a:p>
          <a:p>
            <a:pPr>
              <a:buFont typeface="Arial" pitchFamily="34" charset="0"/>
              <a:buChar char="•"/>
            </a:pPr>
            <a:r>
              <a:rPr lang="fi-FI" dirty="0" smtClean="0">
                <a:solidFill>
                  <a:schemeClr val="tx1">
                    <a:lumMod val="75000"/>
                    <a:lumOff val="25000"/>
                  </a:schemeClr>
                </a:solidFill>
                <a:latin typeface="Arial" pitchFamily="34" charset="0"/>
                <a:cs typeface="Arial" pitchFamily="34" charset="0"/>
              </a:rPr>
              <a:t> </a:t>
            </a:r>
            <a:r>
              <a:rPr lang="fi-FI" dirty="0" err="1" smtClean="0">
                <a:solidFill>
                  <a:schemeClr val="tx1">
                    <a:lumMod val="75000"/>
                    <a:lumOff val="25000"/>
                  </a:schemeClr>
                </a:solidFill>
                <a:latin typeface="Arial" pitchFamily="34" charset="0"/>
                <a:cs typeface="Arial" pitchFamily="34" charset="0"/>
              </a:rPr>
              <a:t>Training</a:t>
            </a:r>
            <a:r>
              <a:rPr lang="fi-FI" dirty="0" smtClean="0">
                <a:solidFill>
                  <a:schemeClr val="tx1">
                    <a:lumMod val="75000"/>
                    <a:lumOff val="25000"/>
                  </a:schemeClr>
                </a:solidFill>
                <a:latin typeface="Arial" pitchFamily="34" charset="0"/>
                <a:cs typeface="Arial" pitchFamily="34" charset="0"/>
              </a:rPr>
              <a:t> </a:t>
            </a:r>
            <a:r>
              <a:rPr lang="fi-FI" dirty="0" err="1" smtClean="0">
                <a:solidFill>
                  <a:schemeClr val="tx1">
                    <a:lumMod val="75000"/>
                    <a:lumOff val="25000"/>
                  </a:schemeClr>
                </a:solidFill>
                <a:latin typeface="Arial" pitchFamily="34" charset="0"/>
                <a:cs typeface="Arial" pitchFamily="34" charset="0"/>
              </a:rPr>
              <a:t>tutorials</a:t>
            </a:r>
            <a:endParaRPr lang="en-US" dirty="0"/>
          </a:p>
        </p:txBody>
      </p:sp>
      <p:pic>
        <p:nvPicPr>
          <p:cNvPr id="7" name="Picture 2" descr="http://traveldk.com/dkimages/0-barcelona_master.jpg"/>
          <p:cNvPicPr>
            <a:picLocks noChangeAspect="1" noChangeArrowheads="1"/>
          </p:cNvPicPr>
          <p:nvPr/>
        </p:nvPicPr>
        <p:blipFill>
          <a:blip r:embed="rId3" cstate="print"/>
          <a:srcRect/>
          <a:stretch>
            <a:fillRect/>
          </a:stretch>
        </p:blipFill>
        <p:spPr bwMode="auto">
          <a:xfrm>
            <a:off x="899592" y="3789040"/>
            <a:ext cx="2992872" cy="2324760"/>
          </a:xfrm>
          <a:prstGeom prst="rect">
            <a:avLst/>
          </a:prstGeom>
          <a:noFill/>
        </p:spPr>
      </p:pic>
    </p:spTree>
    <p:extLst>
      <p:ext uri="{BB962C8B-B14F-4D97-AF65-F5344CB8AC3E}">
        <p14:creationId xmlns:p14="http://schemas.microsoft.com/office/powerpoint/2010/main" val="3957242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smtClean="0"/>
              <a:t>SAFE REPLICATION</a:t>
            </a:r>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18FEEFC-FC4F-4B0F-8C84-0DD2AE81069D}" type="slidenum">
              <a:rPr lang="en-US" smtClean="0"/>
              <a:pPr>
                <a:defRPr/>
              </a:pPr>
              <a:t>22</a:t>
            </a:fld>
            <a:endParaRPr lang="en-US"/>
          </a:p>
        </p:txBody>
      </p:sp>
      <p:sp>
        <p:nvSpPr>
          <p:cNvPr id="3074" name="Rectangle 2"/>
          <p:cNvSpPr>
            <a:spLocks noChangeArrowheads="1"/>
          </p:cNvSpPr>
          <p:nvPr/>
        </p:nvSpPr>
        <p:spPr bwMode="auto">
          <a:xfrm>
            <a:off x="179512" y="1124744"/>
            <a:ext cx="4680520" cy="6186212"/>
          </a:xfrm>
          <a:prstGeom prst="rect">
            <a:avLst/>
          </a:prstGeom>
          <a:noFill/>
          <a:ln w="9525">
            <a:noFill/>
            <a:miter lim="800000"/>
            <a:headEnd/>
            <a:tailEnd/>
          </a:ln>
          <a:effectLst/>
        </p:spPr>
        <p:txBody>
          <a:bodyPr vert="horz" wrap="square" lIns="274551" tIns="304704" rIns="91440" bIns="0" numCol="1" anchor="ctr" anchorCtr="0" compatLnSpc="1">
            <a:prstTxWarp prst="textNoShape">
              <a:avLst/>
            </a:prstTxWarp>
            <a:spAutoFit/>
          </a:bodyPr>
          <a:lstStyle/>
          <a:p>
            <a:pPr algn="just"/>
            <a:r>
              <a:rPr lang="en-US" sz="1400" b="1" dirty="0" smtClean="0">
                <a:latin typeface="Arial" pitchFamily="34" charset="0"/>
                <a:cs typeface="Arial" pitchFamily="34" charset="0"/>
              </a:rPr>
              <a:t>Objective</a:t>
            </a:r>
            <a:r>
              <a:rPr lang="en-US" sz="1400" dirty="0" smtClean="0">
                <a:latin typeface="Arial" pitchFamily="34" charset="0"/>
                <a:cs typeface="Arial" pitchFamily="34" charset="0"/>
              </a:rPr>
              <a:t>: Enable communities to easily replicate data to selected data centers for storage in a robust and reliable manner. </a:t>
            </a:r>
          </a:p>
          <a:p>
            <a:pPr algn="just"/>
            <a:endParaRPr lang="en-US" sz="1400" dirty="0" smtClean="0">
              <a:latin typeface="Arial" pitchFamily="34" charset="0"/>
              <a:cs typeface="Arial" pitchFamily="34" charset="0"/>
            </a:endParaRPr>
          </a:p>
          <a:p>
            <a:pPr algn="just"/>
            <a:r>
              <a:rPr lang="en-US" sz="1400" b="1" dirty="0" smtClean="0">
                <a:latin typeface="Arial" pitchFamily="34" charset="0"/>
                <a:cs typeface="Arial" pitchFamily="34" charset="0"/>
              </a:rPr>
              <a:t>Key benefits: </a:t>
            </a:r>
            <a:r>
              <a:rPr lang="en-US" sz="1400" dirty="0" smtClean="0">
                <a:latin typeface="Arial" pitchFamily="34" charset="0"/>
                <a:cs typeface="Arial" pitchFamily="34" charset="0"/>
              </a:rPr>
              <a:t>data bit stream preservation, more optimal data curation, better accessibility </a:t>
            </a:r>
          </a:p>
          <a:p>
            <a:pPr algn="just">
              <a:buFont typeface="Wingdings" pitchFamily="2" charset="2"/>
              <a:buChar char="Ø"/>
            </a:pPr>
            <a:endParaRPr lang="en-US" sz="1400" dirty="0" smtClean="0">
              <a:latin typeface="Arial" pitchFamily="34" charset="0"/>
              <a:cs typeface="Arial" pitchFamily="34" charset="0"/>
            </a:endParaRPr>
          </a:p>
          <a:p>
            <a:pPr algn="just"/>
            <a:r>
              <a:rPr lang="en-US" sz="1400" b="1" dirty="0" smtClean="0">
                <a:latin typeface="Arial" pitchFamily="34" charset="0"/>
                <a:cs typeface="Arial" pitchFamily="34" charset="0"/>
              </a:rPr>
              <a:t>Description: </a:t>
            </a:r>
            <a:r>
              <a:rPr lang="en-US" sz="1400" dirty="0" smtClean="0">
                <a:latin typeface="Arial" pitchFamily="34" charset="0"/>
                <a:cs typeface="Arial" pitchFamily="34" charset="0"/>
              </a:rPr>
              <a:t>Data replication management based on users’ requirements and constraints; data replication solutions and services embedded into critical security policies, including firewall setups and user accounting procedures.</a:t>
            </a:r>
          </a:p>
          <a:p>
            <a:pPr algn="just"/>
            <a:endParaRPr lang="en-US" sz="1400" dirty="0" smtClean="0"/>
          </a:p>
          <a:p>
            <a:pPr algn="just"/>
            <a:r>
              <a:rPr lang="en-US" sz="1400" b="1" dirty="0" smtClean="0">
                <a:latin typeface="Arial" pitchFamily="34" charset="0"/>
                <a:cs typeface="Arial" pitchFamily="34" charset="0"/>
              </a:rPr>
              <a:t>Technology: </a:t>
            </a:r>
            <a:r>
              <a:rPr lang="en-US" sz="1400" dirty="0" err="1" smtClean="0">
                <a:latin typeface="Arial" pitchFamily="34" charset="0"/>
                <a:cs typeface="Arial" pitchFamily="34" charset="0"/>
              </a:rPr>
              <a:t>iRODS</a:t>
            </a:r>
            <a:r>
              <a:rPr lang="en-US" sz="1400" dirty="0" smtClean="0">
                <a:latin typeface="Arial" pitchFamily="34" charset="0"/>
                <a:cs typeface="Arial" pitchFamily="34" charset="0"/>
              </a:rPr>
              <a:t> to be used as an initial replication middleware, implemented across the community centers and data centers; as more user communities join the task force, other storage technologies may be added, depending on user needs.</a:t>
            </a:r>
          </a:p>
          <a:p>
            <a:pPr algn="just">
              <a:buFont typeface="Wingdings" pitchFamily="2" charset="2"/>
              <a:buChar char="Ø"/>
            </a:pPr>
            <a:endParaRPr lang="fi-FI" sz="1400" dirty="0" smtClean="0">
              <a:latin typeface="Arial" pitchFamily="34" charset="0"/>
              <a:cs typeface="Arial" pitchFamily="34" charset="0"/>
            </a:endParaRPr>
          </a:p>
          <a:p>
            <a:pPr algn="just">
              <a:buFont typeface="Wingdings" pitchFamily="2" charset="2"/>
              <a:buChar char="Ø"/>
            </a:pPr>
            <a:r>
              <a:rPr lang="en-US" sz="1400" dirty="0" smtClean="0">
                <a:latin typeface="Arial" pitchFamily="34" charset="0"/>
                <a:cs typeface="Arial" pitchFamily="34" charset="0"/>
              </a:rPr>
              <a:t> Production setup expected by 2013, such that users will be able to safely replicate data across different user community centres and data centres.</a:t>
            </a:r>
          </a:p>
          <a:p>
            <a:pPr>
              <a:buFont typeface="Wingdings" pitchFamily="2" charset="2"/>
              <a:buChar char="Ø"/>
            </a:pPr>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CN" sz="1400" dirty="0" smtClean="0">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5" name="Rectangle 3"/>
          <p:cNvSpPr>
            <a:spLocks noChangeArrowheads="1"/>
          </p:cNvSpPr>
          <p:nvPr/>
        </p:nvSpPr>
        <p:spPr bwMode="auto">
          <a:xfrm>
            <a:off x="5076056" y="5805264"/>
            <a:ext cx="3828292"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kumimoji="0" lang="en-US" altLang="zh-CN"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More info: </a:t>
            </a:r>
            <a:r>
              <a:rPr lang="en-US" sz="1400" u="sng" dirty="0" smtClean="0">
                <a:latin typeface="Arial" pitchFamily="34" charset="0"/>
                <a:cs typeface="Arial" pitchFamily="34" charset="0"/>
                <a:hlinkClick r:id="rId2"/>
              </a:rPr>
              <a:t>eudat-safereplication@postit.csc.fi</a:t>
            </a:r>
            <a:endParaRPr lang="en-US" sz="14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GB" altLang="zh-CN"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1746" name="Picture 2" descr="safe replication"/>
          <p:cNvPicPr>
            <a:picLocks noChangeAspect="1" noChangeArrowheads="1"/>
          </p:cNvPicPr>
          <p:nvPr/>
        </p:nvPicPr>
        <p:blipFill>
          <a:blip r:embed="rId3" cstate="print"/>
          <a:srcRect/>
          <a:stretch>
            <a:fillRect/>
          </a:stretch>
        </p:blipFill>
        <p:spPr bwMode="auto">
          <a:xfrm>
            <a:off x="4895528" y="1988840"/>
            <a:ext cx="4248472" cy="2867343"/>
          </a:xfrm>
          <a:prstGeom prst="rect">
            <a:avLst/>
          </a:prstGeom>
          <a:noFill/>
          <a:ln w="9525">
            <a:noFill/>
            <a:miter lim="800000"/>
            <a:headEnd/>
            <a:tailEnd/>
          </a:ln>
        </p:spPr>
      </p:pic>
      <p:pic>
        <p:nvPicPr>
          <p:cNvPr id="15362" name="Picture 2" descr="http://www.renci.org/wp-content/uploads/2010/11/iRODS-logo.jpg"/>
          <p:cNvPicPr>
            <a:picLocks noChangeAspect="1" noChangeArrowheads="1"/>
          </p:cNvPicPr>
          <p:nvPr/>
        </p:nvPicPr>
        <p:blipFill>
          <a:blip r:embed="rId4" cstate="print"/>
          <a:srcRect/>
          <a:stretch>
            <a:fillRect/>
          </a:stretch>
        </p:blipFill>
        <p:spPr bwMode="auto">
          <a:xfrm>
            <a:off x="5076056" y="5013176"/>
            <a:ext cx="1224136" cy="62178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DATA STAGING</a:t>
            </a:r>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18FEEFC-FC4F-4B0F-8C84-0DD2AE81069D}" type="slidenum">
              <a:rPr lang="en-US" smtClean="0"/>
              <a:pPr>
                <a:defRPr/>
              </a:pPr>
              <a:t>23</a:t>
            </a:fld>
            <a:endParaRPr lang="en-US"/>
          </a:p>
        </p:txBody>
      </p:sp>
      <p:sp>
        <p:nvSpPr>
          <p:cNvPr id="3074" name="Rectangle 2"/>
          <p:cNvSpPr>
            <a:spLocks noChangeArrowheads="1"/>
          </p:cNvSpPr>
          <p:nvPr/>
        </p:nvSpPr>
        <p:spPr bwMode="auto">
          <a:xfrm>
            <a:off x="0" y="1124744"/>
            <a:ext cx="4680520" cy="5509104"/>
          </a:xfrm>
          <a:prstGeom prst="rect">
            <a:avLst/>
          </a:prstGeom>
          <a:noFill/>
          <a:ln w="9525">
            <a:noFill/>
            <a:miter lim="800000"/>
            <a:headEnd/>
            <a:tailEnd/>
          </a:ln>
          <a:effectLst/>
        </p:spPr>
        <p:txBody>
          <a:bodyPr vert="horz" wrap="square" lIns="274551" tIns="304704"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algn="just" eaLnBrk="0" fontAlgn="base" hangingPunct="0">
              <a:spcBef>
                <a:spcPct val="0"/>
              </a:spcBef>
              <a:spcAft>
                <a:spcPct val="0"/>
              </a:spcAft>
            </a:pPr>
            <a:r>
              <a:rPr kumimoji="0" lang="en-US" altLang="zh-CN"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Objective</a:t>
            </a:r>
            <a:r>
              <a:rPr kumimoji="0" lang="en-US" altLang="zh-CN" sz="14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en-US" sz="1400" dirty="0" smtClean="0">
                <a:latin typeface="Arial" pitchFamily="34" charset="0"/>
                <a:cs typeface="Arial" pitchFamily="34" charset="0"/>
              </a:rPr>
              <a:t>Enable communities to perform (HPC) computations on the replicated data</a:t>
            </a:r>
            <a:endParaRPr lang="fi-FI" altLang="zh-CN" sz="1400" dirty="0" smtClean="0">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zh-CN" sz="1400" b="0" i="0" u="none" strike="noStrike" cap="none" normalizeH="0" baseline="0" dirty="0" smtClean="0">
              <a:ln>
                <a:noFill/>
              </a:ln>
              <a:solidFill>
                <a:schemeClr val="tx1"/>
              </a:solidFill>
              <a:effectLst/>
              <a:latin typeface="Arial" pitchFamily="34" charset="0"/>
              <a:cs typeface="Arial" pitchFamily="34" charset="0"/>
            </a:endParaRPr>
          </a:p>
          <a:p>
            <a:pPr algn="just" eaLnBrk="0" fontAlgn="base" hangingPunct="0">
              <a:spcBef>
                <a:spcPct val="0"/>
              </a:spcBef>
              <a:spcAft>
                <a:spcPct val="0"/>
              </a:spcAft>
            </a:pPr>
            <a:r>
              <a:rPr kumimoji="0" lang="en-US" altLang="zh-CN"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Key benefits: </a:t>
            </a:r>
            <a:r>
              <a:rPr kumimoji="0" lang="en-US" altLang="zh-CN" sz="14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Access to </a:t>
            </a:r>
            <a:r>
              <a:rPr lang="en-US" altLang="zh-CN" sz="1400" dirty="0" smtClean="0">
                <a:latin typeface="Arial" pitchFamily="34" charset="0"/>
                <a:ea typeface="Times New Roman" pitchFamily="18" charset="0"/>
                <a:cs typeface="Arial" pitchFamily="34" charset="0"/>
              </a:rPr>
              <a:t>large computing facilities</a:t>
            </a:r>
          </a:p>
          <a:p>
            <a:pPr algn="just" eaLnBrk="0" fontAlgn="base" hangingPunct="0">
              <a:spcBef>
                <a:spcPct val="0"/>
              </a:spcBef>
              <a:spcAft>
                <a:spcPct val="0"/>
              </a:spcAft>
            </a:pPr>
            <a:endParaRPr kumimoji="0" lang="en-US" altLang="zh-CN"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algn="just" eaLnBrk="0" fontAlgn="base" hangingPunct="0">
              <a:spcBef>
                <a:spcPct val="0"/>
              </a:spcBef>
              <a:spcAft>
                <a:spcPct val="0"/>
              </a:spcAft>
            </a:pPr>
            <a:r>
              <a:rPr kumimoji="0" lang="en-US" altLang="zh-CN"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Description</a:t>
            </a:r>
            <a:r>
              <a:rPr kumimoji="0" lang="en-US" altLang="zh-CN"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en-US" sz="1400" dirty="0" smtClean="0">
                <a:latin typeface="Arial" pitchFamily="34" charset="0"/>
                <a:cs typeface="Arial" pitchFamily="34" charset="0"/>
              </a:rPr>
              <a:t>This service will allow the EUDAT communities to dynamically replicate subsets of their data stored in EUDAT to HPC machine workspaces for processing. </a:t>
            </a:r>
          </a:p>
          <a:p>
            <a:pPr algn="just" eaLnBrk="0" fontAlgn="base" hangingPunct="0">
              <a:spcBef>
                <a:spcPct val="0"/>
              </a:spcBef>
              <a:spcAft>
                <a:spcPct val="0"/>
              </a:spcAft>
            </a:pPr>
            <a:r>
              <a:rPr lang="en-US" sz="1400" dirty="0" smtClean="0">
                <a:latin typeface="Arial" pitchFamily="34" charset="0"/>
                <a:cs typeface="Arial" pitchFamily="34" charset="0"/>
              </a:rPr>
              <a:t>Differences with the safe replication scenario:</a:t>
            </a:r>
          </a:p>
          <a:p>
            <a:pPr algn="just" eaLnBrk="0" fontAlgn="base" hangingPunct="0">
              <a:spcBef>
                <a:spcPct val="0"/>
              </a:spcBef>
              <a:spcAft>
                <a:spcPct val="0"/>
              </a:spcAft>
            </a:pPr>
            <a:endParaRPr lang="en-US" sz="1400" dirty="0" smtClean="0">
              <a:latin typeface="Arial" pitchFamily="34" charset="0"/>
              <a:cs typeface="Arial" pitchFamily="34" charset="0"/>
            </a:endParaRPr>
          </a:p>
          <a:p>
            <a:pPr lvl="1" algn="just">
              <a:buFont typeface="Wingdings" pitchFamily="2" charset="2"/>
              <a:buChar char="§"/>
            </a:pPr>
            <a:r>
              <a:rPr lang="en-US" sz="1200" dirty="0" smtClean="0">
                <a:latin typeface="Arial" pitchFamily="34" charset="0"/>
                <a:cs typeface="Arial" pitchFamily="34" charset="0"/>
              </a:rPr>
              <a:t> replicated data are discarded when the analysis application ends;</a:t>
            </a:r>
          </a:p>
          <a:p>
            <a:pPr lvl="1" algn="just">
              <a:buFont typeface="Wingdings" pitchFamily="2" charset="2"/>
              <a:buChar char="§"/>
            </a:pPr>
            <a:r>
              <a:rPr lang="en-US" sz="1200" dirty="0" smtClean="0">
                <a:latin typeface="Arial" pitchFamily="34" charset="0"/>
                <a:cs typeface="Arial" pitchFamily="34" charset="0"/>
              </a:rPr>
              <a:t> Persistent Identifier (PID) references are not applied to replicated data into HPC workspaces;</a:t>
            </a:r>
          </a:p>
          <a:p>
            <a:pPr lvl="1" algn="just">
              <a:buFont typeface="Wingdings" pitchFamily="2" charset="2"/>
              <a:buChar char="§"/>
            </a:pPr>
            <a:r>
              <a:rPr lang="en-US" sz="1200" dirty="0" smtClean="0">
                <a:latin typeface="Arial" pitchFamily="34" charset="0"/>
                <a:cs typeface="Arial" pitchFamily="34" charset="0"/>
              </a:rPr>
              <a:t> Users initiate the process of replicating data while in the safe replication scenario data are replicated automatically on a policy basis. </a:t>
            </a:r>
          </a:p>
          <a:p>
            <a:pPr algn="just" eaLnBrk="0" fontAlgn="base" hangingPunct="0">
              <a:spcBef>
                <a:spcPct val="0"/>
              </a:spcBef>
              <a:spcAft>
                <a:spcPct val="0"/>
              </a:spcAft>
            </a:pPr>
            <a:endParaRPr lang="fi-FI" sz="1400" dirty="0" smtClean="0">
              <a:latin typeface="Arial" pitchFamily="34" charset="0"/>
              <a:cs typeface="Arial" pitchFamily="34" charset="0"/>
            </a:endParaRPr>
          </a:p>
          <a:p>
            <a:pPr algn="just" eaLnBrk="0" fontAlgn="base" hangingPunct="0">
              <a:spcBef>
                <a:spcPct val="0"/>
              </a:spcBef>
              <a:spcAft>
                <a:spcPct val="0"/>
              </a:spcAft>
            </a:pPr>
            <a:r>
              <a:rPr lang="fi-FI" sz="1400" b="1" dirty="0" smtClean="0">
                <a:latin typeface="Arial" pitchFamily="34" charset="0"/>
                <a:cs typeface="Arial" pitchFamily="34" charset="0"/>
              </a:rPr>
              <a:t>Technologies:</a:t>
            </a:r>
            <a:r>
              <a:rPr lang="fi-FI" sz="1400" dirty="0" smtClean="0">
                <a:latin typeface="Arial" pitchFamily="34" charset="0"/>
                <a:cs typeface="Arial" pitchFamily="34" charset="0"/>
              </a:rPr>
              <a:t> </a:t>
            </a:r>
            <a:r>
              <a:rPr lang="fi-FI" sz="1400" dirty="0" err="1" smtClean="0">
                <a:latin typeface="Arial" pitchFamily="34" charset="0"/>
                <a:cs typeface="Arial" pitchFamily="34" charset="0"/>
              </a:rPr>
              <a:t>GridFTP</a:t>
            </a:r>
            <a:r>
              <a:rPr lang="fi-FI" sz="1400" dirty="0" smtClean="0">
                <a:latin typeface="Arial" pitchFamily="34" charset="0"/>
                <a:cs typeface="Arial" pitchFamily="34" charset="0"/>
              </a:rPr>
              <a:t>, </a:t>
            </a:r>
            <a:r>
              <a:rPr lang="fi-FI" sz="1400" dirty="0" err="1" smtClean="0">
                <a:latin typeface="Arial" pitchFamily="34" charset="0"/>
                <a:cs typeface="Arial" pitchFamily="34" charset="0"/>
              </a:rPr>
              <a:t>Griffin</a:t>
            </a:r>
            <a:r>
              <a:rPr lang="fi-FI" sz="1400" dirty="0" smtClean="0">
                <a:latin typeface="Arial" pitchFamily="34" charset="0"/>
                <a:cs typeface="Arial" pitchFamily="34" charset="0"/>
              </a:rPr>
              <a:t>, </a:t>
            </a:r>
            <a:r>
              <a:rPr lang="fi-FI" sz="1400" dirty="0" err="1" smtClean="0">
                <a:latin typeface="Arial" pitchFamily="34" charset="0"/>
                <a:cs typeface="Arial" pitchFamily="34" charset="0"/>
              </a:rPr>
              <a:t>gTransfer</a:t>
            </a:r>
            <a:r>
              <a:rPr lang="fi-FI" sz="1400" dirty="0" smtClean="0">
                <a:latin typeface="Arial" pitchFamily="34" charset="0"/>
                <a:cs typeface="Arial" pitchFamily="34" charset="0"/>
              </a:rPr>
              <a:t>, FTS (</a:t>
            </a:r>
            <a:r>
              <a:rPr lang="fi-FI" sz="1400" dirty="0" err="1" smtClean="0">
                <a:latin typeface="Arial" pitchFamily="34" charset="0"/>
                <a:cs typeface="Arial" pitchFamily="34" charset="0"/>
              </a:rPr>
              <a:t>under</a:t>
            </a:r>
            <a:r>
              <a:rPr lang="fi-FI" sz="1400" dirty="0" smtClean="0">
                <a:latin typeface="Arial" pitchFamily="34" charset="0"/>
                <a:cs typeface="Arial" pitchFamily="34" charset="0"/>
              </a:rPr>
              <a:t> </a:t>
            </a:r>
            <a:r>
              <a:rPr lang="fi-FI" sz="1400" dirty="0" err="1" smtClean="0">
                <a:latin typeface="Arial" pitchFamily="34" charset="0"/>
                <a:cs typeface="Arial" pitchFamily="34" charset="0"/>
              </a:rPr>
              <a:t>appraisal</a:t>
            </a:r>
            <a:r>
              <a:rPr lang="fi-FI" sz="1400" dirty="0" smtClean="0">
                <a:latin typeface="Arial" pitchFamily="34" charset="0"/>
                <a:cs typeface="Arial" pitchFamily="34" charset="0"/>
              </a:rPr>
              <a:t>)</a:t>
            </a:r>
            <a:endParaRPr lang="en-US" sz="14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CN" sz="1400" dirty="0" smtClean="0">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5" name="Rectangle 3"/>
          <p:cNvSpPr>
            <a:spLocks noChangeArrowheads="1"/>
          </p:cNvSpPr>
          <p:nvPr/>
        </p:nvSpPr>
        <p:spPr bwMode="auto">
          <a:xfrm>
            <a:off x="5004048" y="5445224"/>
            <a:ext cx="3852337"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More info: </a:t>
            </a:r>
            <a:r>
              <a:rPr kumimoji="0" lang="en-GB" altLang="zh-CN"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2"/>
              </a:rPr>
              <a:t>eudat-datastaging@postit.csc.fi</a:t>
            </a:r>
            <a:r>
              <a:rPr kumimoji="0" lang="en-GB" altLang="zh-CN"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GB" altLang="zh-CN"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372" name="Rectangle 3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4337" name="Group 1"/>
          <p:cNvGrpSpPr>
            <a:grpSpLocks/>
          </p:cNvGrpSpPr>
          <p:nvPr/>
        </p:nvGrpSpPr>
        <p:grpSpPr bwMode="auto">
          <a:xfrm>
            <a:off x="5076056" y="1988840"/>
            <a:ext cx="3816424" cy="2735139"/>
            <a:chOff x="3169" y="3044"/>
            <a:chExt cx="4902" cy="3562"/>
          </a:xfrm>
        </p:grpSpPr>
        <p:sp>
          <p:nvSpPr>
            <p:cNvPr id="14371" name="Oval 35"/>
            <p:cNvSpPr>
              <a:spLocks noChangeArrowheads="1"/>
            </p:cNvSpPr>
            <p:nvPr/>
          </p:nvSpPr>
          <p:spPr bwMode="auto">
            <a:xfrm>
              <a:off x="4599" y="3044"/>
              <a:ext cx="1307" cy="1307"/>
            </a:xfrm>
            <a:prstGeom prst="ellipse">
              <a:avLst/>
            </a:prstGeom>
            <a:gradFill rotWithShape="0">
              <a:gsLst>
                <a:gs pos="0">
                  <a:srgbClr val="FFFFFF"/>
                </a:gs>
                <a:gs pos="100000">
                  <a:srgbClr val="B8CCE4"/>
                </a:gs>
              </a:gsLst>
              <a:lin ang="5400000" scaled="1"/>
            </a:gradFill>
            <a:ln w="12700">
              <a:solidFill>
                <a:srgbClr val="95B3D7"/>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370" name="AutoShape 34"/>
            <p:cNvSpPr>
              <a:spLocks noChangeArrowheads="1"/>
            </p:cNvSpPr>
            <p:nvPr/>
          </p:nvSpPr>
          <p:spPr bwMode="auto">
            <a:xfrm>
              <a:off x="5447" y="3806"/>
              <a:ext cx="668" cy="613"/>
            </a:xfrm>
            <a:prstGeom prst="flowChartMagneticDisk">
              <a:avLst/>
            </a:prstGeom>
            <a:gradFill rotWithShape="0">
              <a:gsLst>
                <a:gs pos="0">
                  <a:srgbClr val="4F81BD"/>
                </a:gs>
                <a:gs pos="100000">
                  <a:srgbClr val="243F60"/>
                </a:gs>
              </a:gsLst>
              <a:lin ang="2700000" scaled="1"/>
            </a:gradFill>
            <a:ln w="12700">
              <a:solidFill>
                <a:srgbClr val="F2F2F2"/>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69" name="Text Box 33"/>
            <p:cNvSpPr txBox="1">
              <a:spLocks noChangeArrowheads="1"/>
            </p:cNvSpPr>
            <p:nvPr/>
          </p:nvSpPr>
          <p:spPr bwMode="auto">
            <a:xfrm>
              <a:off x="5375" y="3938"/>
              <a:ext cx="802" cy="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FFFFFF"/>
                  </a:solidFill>
                  <a:effectLst/>
                  <a:latin typeface="Calibri" pitchFamily="34" charset="0"/>
                  <a:ea typeface="Cambria" pitchFamily="18" charset="0"/>
                  <a:cs typeface="Calibri" pitchFamily="34" charset="0"/>
                </a:rPr>
                <a:t>EUDAT</a:t>
              </a:r>
              <a:endParaRPr kumimoji="0" lang="en-GB"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smtClean="0">
                  <a:ln>
                    <a:noFill/>
                  </a:ln>
                  <a:solidFill>
                    <a:srgbClr val="FFFFFF"/>
                  </a:solidFill>
                  <a:effectLst/>
                  <a:latin typeface="Calibri" pitchFamily="34" charset="0"/>
                  <a:ea typeface="Cambria" pitchFamily="18" charset="0"/>
                  <a:cs typeface="Calibri" pitchFamily="34" charset="0"/>
                </a:rPr>
                <a:t>Storage</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4368" name="Rectangle 32"/>
            <p:cNvSpPr>
              <a:spLocks noChangeArrowheads="1"/>
            </p:cNvSpPr>
            <p:nvPr/>
          </p:nvSpPr>
          <p:spPr bwMode="auto">
            <a:xfrm>
              <a:off x="4366" y="3880"/>
              <a:ext cx="712" cy="474"/>
            </a:xfrm>
            <a:prstGeom prst="rect">
              <a:avLst/>
            </a:prstGeom>
            <a:gradFill rotWithShape="0">
              <a:gsLst>
                <a:gs pos="0">
                  <a:srgbClr val="4F81BD"/>
                </a:gs>
                <a:gs pos="100000">
                  <a:srgbClr val="243F60"/>
                </a:gs>
              </a:gsLst>
              <a:lin ang="2700000" scaled="1"/>
            </a:gradFill>
            <a:ln w="12700">
              <a:solidFill>
                <a:srgbClr val="F2F2F2"/>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FFFFFF"/>
                  </a:solidFill>
                  <a:effectLst/>
                  <a:latin typeface="Calibri" pitchFamily="34" charset="0"/>
                  <a:ea typeface="Cambria" pitchFamily="18" charset="0"/>
                  <a:cs typeface="Calibri" pitchFamily="34" charset="0"/>
                </a:rPr>
                <a:t>HPC</a:t>
              </a:r>
              <a:endParaRPr kumimoji="0" lang="en-GB"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smtClean="0">
                  <a:ln>
                    <a:noFill/>
                  </a:ln>
                  <a:solidFill>
                    <a:srgbClr val="FFFFFF"/>
                  </a:solidFill>
                  <a:effectLst/>
                  <a:latin typeface="Calibri" pitchFamily="34" charset="0"/>
                  <a:ea typeface="Cambria" pitchFamily="18" charset="0"/>
                  <a:cs typeface="Calibri" pitchFamily="34" charset="0"/>
                </a:rPr>
                <a:t>Facility</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4367" name="Rectangle 31"/>
            <p:cNvSpPr>
              <a:spLocks noChangeArrowheads="1"/>
            </p:cNvSpPr>
            <p:nvPr/>
          </p:nvSpPr>
          <p:spPr bwMode="auto">
            <a:xfrm>
              <a:off x="4689" y="3226"/>
              <a:ext cx="1107" cy="516"/>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100" b="1" i="0" u="none" strike="noStrike" cap="none" normalizeH="0" baseline="0" smtClean="0">
                  <a:ln>
                    <a:noFill/>
                  </a:ln>
                  <a:solidFill>
                    <a:srgbClr val="244061"/>
                  </a:solidFill>
                  <a:effectLst/>
                  <a:latin typeface="Calibri" pitchFamily="34" charset="0"/>
                  <a:ea typeface="Cambria" pitchFamily="18" charset="0"/>
                  <a:cs typeface="Calibri" pitchFamily="34" charset="0"/>
                </a:rPr>
                <a:t>CINECA</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4366" name="AutoShape 30"/>
            <p:cNvSpPr>
              <a:spLocks noChangeShapeType="1"/>
            </p:cNvSpPr>
            <p:nvPr/>
          </p:nvSpPr>
          <p:spPr bwMode="auto">
            <a:xfrm flipV="1">
              <a:off x="5078" y="4113"/>
              <a:ext cx="369" cy="4"/>
            </a:xfrm>
            <a:prstGeom prst="straightConnector1">
              <a:avLst/>
            </a:prstGeom>
            <a:noFill/>
            <a:ln w="9525">
              <a:solidFill>
                <a:srgbClr val="4E6128"/>
              </a:solidFill>
              <a:prstDash val="dash"/>
              <a:round/>
              <a:headEnd type="triangle" w="sm" len="sm"/>
              <a:tailEnd type="triangle" w="sm" len="sm"/>
            </a:ln>
          </p:spPr>
          <p:txBody>
            <a:bodyPr vert="horz" wrap="square" lIns="91440" tIns="45720" rIns="91440" bIns="45720" numCol="1" anchor="t" anchorCtr="0" compatLnSpc="1">
              <a:prstTxWarp prst="textNoShape">
                <a:avLst/>
              </a:prstTxWarp>
            </a:bodyPr>
            <a:lstStyle/>
            <a:p>
              <a:endParaRPr lang="en-US"/>
            </a:p>
          </p:txBody>
        </p:sp>
        <p:sp>
          <p:nvSpPr>
            <p:cNvPr id="14365" name="Oval 29"/>
            <p:cNvSpPr>
              <a:spLocks noChangeArrowheads="1"/>
            </p:cNvSpPr>
            <p:nvPr/>
          </p:nvSpPr>
          <p:spPr bwMode="auto">
            <a:xfrm>
              <a:off x="5959" y="5167"/>
              <a:ext cx="1307" cy="1307"/>
            </a:xfrm>
            <a:prstGeom prst="ellipse">
              <a:avLst/>
            </a:prstGeom>
            <a:gradFill rotWithShape="0">
              <a:gsLst>
                <a:gs pos="0">
                  <a:srgbClr val="FFFFFF"/>
                </a:gs>
                <a:gs pos="100000">
                  <a:srgbClr val="B8CCE4"/>
                </a:gs>
              </a:gsLst>
              <a:lin ang="5400000" scaled="1"/>
            </a:gradFill>
            <a:ln w="12700">
              <a:solidFill>
                <a:srgbClr val="95B3D7"/>
              </a:solidFill>
              <a:round/>
              <a:headEnd/>
              <a:tailEnd/>
            </a:ln>
            <a:effectLst/>
          </p:spPr>
          <p:txBody>
            <a:bodyPr vert="horz" wrap="square" lIns="91440" tIns="45720" rIns="91440" bIns="45720" numCol="1" anchor="t" anchorCtr="0" compatLnSpc="1">
              <a:prstTxWarp prst="textNoShape">
                <a:avLst/>
              </a:prstTxWarp>
            </a:bodyPr>
            <a:lstStyle/>
            <a:p>
              <a:endParaRPr lang="en-US"/>
            </a:p>
          </p:txBody>
        </p:sp>
        <p:grpSp>
          <p:nvGrpSpPr>
            <p:cNvPr id="14362" name="Group 26"/>
            <p:cNvGrpSpPr>
              <a:grpSpLocks/>
            </p:cNvGrpSpPr>
            <p:nvPr/>
          </p:nvGrpSpPr>
          <p:grpSpPr bwMode="auto">
            <a:xfrm>
              <a:off x="5751" y="5929"/>
              <a:ext cx="802" cy="677"/>
              <a:chOff x="6064" y="3738"/>
              <a:chExt cx="802" cy="677"/>
            </a:xfrm>
          </p:grpSpPr>
          <p:sp>
            <p:nvSpPr>
              <p:cNvPr id="14364" name="AutoShape 28"/>
              <p:cNvSpPr>
                <a:spLocks noChangeArrowheads="1"/>
              </p:cNvSpPr>
              <p:nvPr/>
            </p:nvSpPr>
            <p:spPr bwMode="auto">
              <a:xfrm>
                <a:off x="6128" y="3738"/>
                <a:ext cx="668" cy="613"/>
              </a:xfrm>
              <a:prstGeom prst="flowChartMagneticDisk">
                <a:avLst/>
              </a:prstGeom>
              <a:gradFill rotWithShape="0">
                <a:gsLst>
                  <a:gs pos="0">
                    <a:srgbClr val="4F81BD"/>
                  </a:gs>
                  <a:gs pos="100000">
                    <a:srgbClr val="243F60"/>
                  </a:gs>
                </a:gsLst>
                <a:lin ang="2700000" scaled="1"/>
              </a:gradFill>
              <a:ln w="12700">
                <a:solidFill>
                  <a:srgbClr val="F2F2F2"/>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63" name="Text Box 27"/>
              <p:cNvSpPr txBox="1">
                <a:spLocks noChangeArrowheads="1"/>
              </p:cNvSpPr>
              <p:nvPr/>
            </p:nvSpPr>
            <p:spPr bwMode="auto">
              <a:xfrm>
                <a:off x="6064" y="3894"/>
                <a:ext cx="802" cy="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FFFFFF"/>
                    </a:solidFill>
                    <a:effectLst/>
                    <a:latin typeface="Calibri" pitchFamily="34" charset="0"/>
                    <a:ea typeface="Cambria" pitchFamily="18" charset="0"/>
                    <a:cs typeface="Calibri" pitchFamily="34" charset="0"/>
                  </a:rPr>
                  <a:t>EUDAT</a:t>
                </a:r>
                <a:endParaRPr kumimoji="0" lang="en-GB"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smtClean="0">
                    <a:ln>
                      <a:noFill/>
                    </a:ln>
                    <a:solidFill>
                      <a:srgbClr val="FFFFFF"/>
                    </a:solidFill>
                    <a:effectLst/>
                    <a:latin typeface="Calibri" pitchFamily="34" charset="0"/>
                    <a:ea typeface="Cambria" pitchFamily="18" charset="0"/>
                    <a:cs typeface="Calibri" pitchFamily="34" charset="0"/>
                  </a:rPr>
                  <a:t>Storage</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4361" name="Rectangle 25"/>
            <p:cNvSpPr>
              <a:spLocks noChangeArrowheads="1"/>
            </p:cNvSpPr>
            <p:nvPr/>
          </p:nvSpPr>
          <p:spPr bwMode="auto">
            <a:xfrm>
              <a:off x="6831" y="6001"/>
              <a:ext cx="712" cy="474"/>
            </a:xfrm>
            <a:prstGeom prst="rect">
              <a:avLst/>
            </a:prstGeom>
            <a:gradFill rotWithShape="0">
              <a:gsLst>
                <a:gs pos="0">
                  <a:srgbClr val="4F81BD"/>
                </a:gs>
                <a:gs pos="100000">
                  <a:srgbClr val="243F60"/>
                </a:gs>
              </a:gsLst>
              <a:lin ang="2700000" scaled="1"/>
            </a:gradFill>
            <a:ln w="12700">
              <a:solidFill>
                <a:srgbClr val="F2F2F2"/>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FFFFFF"/>
                  </a:solidFill>
                  <a:effectLst/>
                  <a:latin typeface="Calibri" pitchFamily="34" charset="0"/>
                  <a:ea typeface="Cambria" pitchFamily="18" charset="0"/>
                  <a:cs typeface="Calibri" pitchFamily="34" charset="0"/>
                </a:rPr>
                <a:t>HPC</a:t>
              </a:r>
              <a:endParaRPr kumimoji="0" lang="en-GB"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smtClean="0">
                  <a:ln>
                    <a:noFill/>
                  </a:ln>
                  <a:solidFill>
                    <a:srgbClr val="FFFFFF"/>
                  </a:solidFill>
                  <a:effectLst/>
                  <a:latin typeface="Calibri" pitchFamily="34" charset="0"/>
                  <a:ea typeface="Cambria" pitchFamily="18" charset="0"/>
                  <a:cs typeface="Calibri" pitchFamily="34" charset="0"/>
                </a:rPr>
                <a:t>Facility</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4360" name="Rectangle 24"/>
            <p:cNvSpPr>
              <a:spLocks noChangeArrowheads="1"/>
            </p:cNvSpPr>
            <p:nvPr/>
          </p:nvSpPr>
          <p:spPr bwMode="auto">
            <a:xfrm>
              <a:off x="6049" y="5349"/>
              <a:ext cx="1107" cy="516"/>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100" b="1" i="0" u="none" strike="noStrike" cap="none" normalizeH="0" baseline="0" dirty="0" smtClean="0">
                  <a:ln>
                    <a:noFill/>
                  </a:ln>
                  <a:solidFill>
                    <a:srgbClr val="244061"/>
                  </a:solidFill>
                  <a:effectLst/>
                  <a:latin typeface="Calibri" pitchFamily="34" charset="0"/>
                  <a:ea typeface="Cambria" pitchFamily="18" charset="0"/>
                  <a:cs typeface="Calibri" pitchFamily="34" charset="0"/>
                </a:rPr>
                <a:t>SARA</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359" name="AutoShape 23"/>
            <p:cNvSpPr>
              <a:spLocks noChangeShapeType="1"/>
            </p:cNvSpPr>
            <p:nvPr/>
          </p:nvSpPr>
          <p:spPr bwMode="auto">
            <a:xfrm flipH="1" flipV="1">
              <a:off x="6483" y="6236"/>
              <a:ext cx="348" cy="2"/>
            </a:xfrm>
            <a:prstGeom prst="straightConnector1">
              <a:avLst/>
            </a:prstGeom>
            <a:noFill/>
            <a:ln w="9525">
              <a:solidFill>
                <a:srgbClr val="4E6128"/>
              </a:solidFill>
              <a:prstDash val="dash"/>
              <a:round/>
              <a:headEnd type="triangle" w="sm" len="sm"/>
              <a:tailEnd type="triangle" w="sm" len="sm"/>
            </a:ln>
          </p:spPr>
          <p:txBody>
            <a:bodyPr vert="horz" wrap="square" lIns="91440" tIns="45720" rIns="91440" bIns="45720" numCol="1" anchor="t" anchorCtr="0" compatLnSpc="1">
              <a:prstTxWarp prst="textNoShape">
                <a:avLst/>
              </a:prstTxWarp>
            </a:bodyPr>
            <a:lstStyle/>
            <a:p>
              <a:endParaRPr lang="en-US"/>
            </a:p>
          </p:txBody>
        </p:sp>
        <p:grpSp>
          <p:nvGrpSpPr>
            <p:cNvPr id="14355" name="Group 19"/>
            <p:cNvGrpSpPr>
              <a:grpSpLocks/>
            </p:cNvGrpSpPr>
            <p:nvPr/>
          </p:nvGrpSpPr>
          <p:grpSpPr bwMode="auto">
            <a:xfrm>
              <a:off x="3169" y="5191"/>
              <a:ext cx="1307" cy="1307"/>
              <a:chOff x="3169" y="5191"/>
              <a:chExt cx="1307" cy="1307"/>
            </a:xfrm>
          </p:grpSpPr>
          <p:sp>
            <p:nvSpPr>
              <p:cNvPr id="14358" name="Oval 22"/>
              <p:cNvSpPr>
                <a:spLocks noChangeArrowheads="1"/>
              </p:cNvSpPr>
              <p:nvPr/>
            </p:nvSpPr>
            <p:spPr bwMode="auto">
              <a:xfrm>
                <a:off x="3169" y="5191"/>
                <a:ext cx="1307" cy="1307"/>
              </a:xfrm>
              <a:prstGeom prst="ellipse">
                <a:avLst/>
              </a:prstGeom>
              <a:gradFill rotWithShape="0">
                <a:gsLst>
                  <a:gs pos="0">
                    <a:srgbClr val="FFFFFF"/>
                  </a:gs>
                  <a:gs pos="100000">
                    <a:srgbClr val="D6E3BC"/>
                  </a:gs>
                </a:gsLst>
                <a:lin ang="5400000" scaled="1"/>
              </a:gradFill>
              <a:ln w="12700">
                <a:solidFill>
                  <a:srgbClr val="C2D69B"/>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357" name="Rectangle 21"/>
              <p:cNvSpPr>
                <a:spLocks noChangeArrowheads="1"/>
              </p:cNvSpPr>
              <p:nvPr/>
            </p:nvSpPr>
            <p:spPr bwMode="auto">
              <a:xfrm>
                <a:off x="3456" y="6019"/>
                <a:ext cx="712" cy="474"/>
              </a:xfrm>
              <a:prstGeom prst="rect">
                <a:avLst/>
              </a:prstGeom>
              <a:solidFill>
                <a:srgbClr val="76923C"/>
              </a:solidFill>
              <a:ln w="12700">
                <a:solidFill>
                  <a:srgbClr val="F2F2F2"/>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FFFFFF"/>
                    </a:solidFill>
                    <a:effectLst/>
                    <a:latin typeface="Calibri" pitchFamily="34" charset="0"/>
                    <a:ea typeface="Cambria" pitchFamily="18" charset="0"/>
                    <a:cs typeface="Calibri" pitchFamily="34" charset="0"/>
                  </a:rPr>
                  <a:t>HPC</a:t>
                </a:r>
                <a:endParaRPr kumimoji="0" lang="en-GB"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smtClean="0">
                    <a:ln>
                      <a:noFill/>
                    </a:ln>
                    <a:solidFill>
                      <a:srgbClr val="FFFFFF"/>
                    </a:solidFill>
                    <a:effectLst/>
                    <a:latin typeface="Calibri" pitchFamily="34" charset="0"/>
                    <a:ea typeface="Cambria" pitchFamily="18" charset="0"/>
                    <a:cs typeface="Calibri" pitchFamily="34" charset="0"/>
                  </a:rPr>
                  <a:t>Facility</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4356" name="Rectangle 20"/>
              <p:cNvSpPr>
                <a:spLocks noChangeArrowheads="1"/>
              </p:cNvSpPr>
              <p:nvPr/>
            </p:nvSpPr>
            <p:spPr bwMode="auto">
              <a:xfrm>
                <a:off x="3259" y="5373"/>
                <a:ext cx="1107" cy="516"/>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100" b="1" i="0" u="none" strike="noStrike" cap="none" normalizeH="0" baseline="0" smtClean="0">
                    <a:ln>
                      <a:noFill/>
                    </a:ln>
                    <a:solidFill>
                      <a:srgbClr val="244061"/>
                    </a:solidFill>
                    <a:effectLst/>
                    <a:latin typeface="Calibri" pitchFamily="34" charset="0"/>
                    <a:ea typeface="Cambria" pitchFamily="18" charset="0"/>
                    <a:cs typeface="Calibri" pitchFamily="34" charset="0"/>
                  </a:rPr>
                  <a:t>PRACE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4354" name="Rectangle 18"/>
            <p:cNvSpPr>
              <a:spLocks noChangeArrowheads="1"/>
            </p:cNvSpPr>
            <p:nvPr/>
          </p:nvSpPr>
          <p:spPr bwMode="auto">
            <a:xfrm>
              <a:off x="4905" y="5053"/>
              <a:ext cx="712" cy="474"/>
            </a:xfrm>
            <a:prstGeom prst="rect">
              <a:avLst/>
            </a:prstGeom>
            <a:gradFill rotWithShape="0">
              <a:gsLst>
                <a:gs pos="0">
                  <a:srgbClr val="4F81BD"/>
                </a:gs>
                <a:gs pos="100000">
                  <a:srgbClr val="243F60"/>
                </a:gs>
              </a:gsLst>
              <a:lin ang="2700000" scaled="1"/>
            </a:gradFill>
            <a:ln w="12700">
              <a:solidFill>
                <a:srgbClr val="F2F2F2"/>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900" b="1" i="0" u="none" strike="noStrike" cap="none" normalizeH="0" baseline="0" smtClean="0">
                  <a:ln>
                    <a:noFill/>
                  </a:ln>
                  <a:solidFill>
                    <a:srgbClr val="FFFFFF"/>
                  </a:solidFill>
                  <a:effectLst/>
                  <a:latin typeface="Calibri" pitchFamily="34" charset="0"/>
                  <a:ea typeface="Cambria" pitchFamily="18" charset="0"/>
                  <a:cs typeface="Calibri" pitchFamily="34" charset="0"/>
                </a:rPr>
                <a:t>PID</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4353" name="AutoShape 17"/>
            <p:cNvSpPr>
              <a:spLocks noChangeShapeType="1"/>
            </p:cNvSpPr>
            <p:nvPr/>
          </p:nvSpPr>
          <p:spPr bwMode="auto">
            <a:xfrm flipH="1">
              <a:off x="5261" y="4419"/>
              <a:ext cx="520" cy="634"/>
            </a:xfrm>
            <a:prstGeom prst="straightConnector1">
              <a:avLst/>
            </a:prstGeom>
            <a:noFill/>
            <a:ln w="9525">
              <a:solidFill>
                <a:srgbClr val="243F60"/>
              </a:solidFill>
              <a:prstDash val="dash"/>
              <a:round/>
              <a:headEnd type="triangle" w="sm" len="sm"/>
              <a:tailEnd type="triangle" w="sm" len="sm"/>
            </a:ln>
          </p:spPr>
          <p:txBody>
            <a:bodyPr vert="horz" wrap="square" lIns="91440" tIns="45720" rIns="91440" bIns="45720" numCol="1" anchor="t" anchorCtr="0" compatLnSpc="1">
              <a:prstTxWarp prst="textNoShape">
                <a:avLst/>
              </a:prstTxWarp>
            </a:bodyPr>
            <a:lstStyle/>
            <a:p>
              <a:endParaRPr lang="en-US"/>
            </a:p>
          </p:txBody>
        </p:sp>
        <p:sp>
          <p:nvSpPr>
            <p:cNvPr id="14352" name="AutoShape 16"/>
            <p:cNvSpPr>
              <a:spLocks noChangeShapeType="1"/>
            </p:cNvSpPr>
            <p:nvPr/>
          </p:nvSpPr>
          <p:spPr bwMode="auto">
            <a:xfrm flipH="1" flipV="1">
              <a:off x="5261" y="5527"/>
              <a:ext cx="554" cy="709"/>
            </a:xfrm>
            <a:prstGeom prst="straightConnector1">
              <a:avLst/>
            </a:prstGeom>
            <a:noFill/>
            <a:ln w="9525">
              <a:solidFill>
                <a:srgbClr val="243F60"/>
              </a:solidFill>
              <a:prstDash val="dash"/>
              <a:round/>
              <a:headEnd type="triangle" w="sm" len="sm"/>
              <a:tailEnd type="triangle" w="sm" len="sm"/>
            </a:ln>
          </p:spPr>
          <p:txBody>
            <a:bodyPr vert="horz" wrap="square" lIns="91440" tIns="45720" rIns="91440" bIns="45720" numCol="1" anchor="t" anchorCtr="0" compatLnSpc="1">
              <a:prstTxWarp prst="textNoShape">
                <a:avLst/>
              </a:prstTxWarp>
            </a:bodyPr>
            <a:lstStyle/>
            <a:p>
              <a:endParaRPr lang="en-US"/>
            </a:p>
          </p:txBody>
        </p:sp>
        <p:sp>
          <p:nvSpPr>
            <p:cNvPr id="14351" name="AutoShape 15"/>
            <p:cNvSpPr>
              <a:spLocks noChangeShapeType="1"/>
            </p:cNvSpPr>
            <p:nvPr/>
          </p:nvSpPr>
          <p:spPr bwMode="auto">
            <a:xfrm flipH="1">
              <a:off x="4168" y="6236"/>
              <a:ext cx="1647" cy="20"/>
            </a:xfrm>
            <a:prstGeom prst="straightConnector1">
              <a:avLst/>
            </a:prstGeom>
            <a:noFill/>
            <a:ln w="9525">
              <a:solidFill>
                <a:srgbClr val="4E6128"/>
              </a:solidFill>
              <a:prstDash val="dash"/>
              <a:round/>
              <a:headEnd type="triangle" w="sm" len="sm"/>
              <a:tailEnd type="triangle" w="sm" len="sm"/>
            </a:ln>
          </p:spPr>
          <p:txBody>
            <a:bodyPr vert="horz" wrap="square" lIns="91440" tIns="45720" rIns="91440" bIns="45720" numCol="1" anchor="t" anchorCtr="0" compatLnSpc="1">
              <a:prstTxWarp prst="textNoShape">
                <a:avLst/>
              </a:prstTxWarp>
            </a:bodyPr>
            <a:lstStyle/>
            <a:p>
              <a:endParaRPr lang="en-US"/>
            </a:p>
          </p:txBody>
        </p:sp>
        <p:sp>
          <p:nvSpPr>
            <p:cNvPr id="14350" name="AutoShape 14"/>
            <p:cNvSpPr>
              <a:spLocks noChangeShapeType="1"/>
            </p:cNvSpPr>
            <p:nvPr/>
          </p:nvSpPr>
          <p:spPr bwMode="auto">
            <a:xfrm flipH="1" flipV="1">
              <a:off x="5781" y="4419"/>
              <a:ext cx="368" cy="1510"/>
            </a:xfrm>
            <a:prstGeom prst="straightConnector1">
              <a:avLst/>
            </a:prstGeom>
            <a:noFill/>
            <a:ln w="9525">
              <a:solidFill>
                <a:srgbClr val="243F60"/>
              </a:solidFill>
              <a:prstDash val="dash"/>
              <a:round/>
              <a:headEnd type="triangle" w="sm" len="sm"/>
              <a:tailEnd type="triangle" w="sm" len="sm"/>
            </a:ln>
          </p:spPr>
          <p:txBody>
            <a:bodyPr vert="horz" wrap="square" lIns="91440" tIns="45720" rIns="91440" bIns="45720" numCol="1" anchor="t" anchorCtr="0" compatLnSpc="1">
              <a:prstTxWarp prst="textNoShape">
                <a:avLst/>
              </a:prstTxWarp>
            </a:bodyPr>
            <a:lstStyle/>
            <a:p>
              <a:endParaRPr lang="en-US"/>
            </a:p>
          </p:txBody>
        </p:sp>
        <p:sp>
          <p:nvSpPr>
            <p:cNvPr id="14349" name="Oval 13"/>
            <p:cNvSpPr>
              <a:spLocks noChangeArrowheads="1"/>
            </p:cNvSpPr>
            <p:nvPr/>
          </p:nvSpPr>
          <p:spPr bwMode="auto">
            <a:xfrm>
              <a:off x="6764" y="3104"/>
              <a:ext cx="1307" cy="1307"/>
            </a:xfrm>
            <a:prstGeom prst="ellipse">
              <a:avLst/>
            </a:prstGeom>
            <a:gradFill rotWithShape="0">
              <a:gsLst>
                <a:gs pos="0">
                  <a:srgbClr val="FFFFFF"/>
                </a:gs>
                <a:gs pos="100000">
                  <a:srgbClr val="FBD4B4"/>
                </a:gs>
              </a:gsLst>
              <a:lin ang="5400000" scaled="1"/>
            </a:gradFill>
            <a:ln w="12700">
              <a:solidFill>
                <a:srgbClr val="FABF8F"/>
              </a:solidFill>
              <a:round/>
              <a:headEnd/>
              <a:tailEnd/>
            </a:ln>
            <a:effectLst/>
          </p:spPr>
          <p:txBody>
            <a:bodyPr vert="horz" wrap="square" lIns="91440" tIns="45720" rIns="91440" bIns="45720" numCol="1" anchor="t" anchorCtr="0" compatLnSpc="1">
              <a:prstTxWarp prst="textNoShape">
                <a:avLst/>
              </a:prstTxWarp>
            </a:bodyPr>
            <a:lstStyle/>
            <a:p>
              <a:endParaRPr lang="en-US"/>
            </a:p>
          </p:txBody>
        </p:sp>
        <p:grpSp>
          <p:nvGrpSpPr>
            <p:cNvPr id="14346" name="Group 10"/>
            <p:cNvGrpSpPr>
              <a:grpSpLocks/>
            </p:cNvGrpSpPr>
            <p:nvPr/>
          </p:nvGrpSpPr>
          <p:grpSpPr bwMode="auto">
            <a:xfrm>
              <a:off x="6958" y="3806"/>
              <a:ext cx="904" cy="659"/>
              <a:chOff x="7030" y="3806"/>
              <a:chExt cx="904" cy="659"/>
            </a:xfrm>
          </p:grpSpPr>
          <p:sp>
            <p:nvSpPr>
              <p:cNvPr id="14348" name="AutoShape 12"/>
              <p:cNvSpPr>
                <a:spLocks noChangeArrowheads="1"/>
              </p:cNvSpPr>
              <p:nvPr/>
            </p:nvSpPr>
            <p:spPr bwMode="auto">
              <a:xfrm>
                <a:off x="7156" y="3806"/>
                <a:ext cx="668" cy="613"/>
              </a:xfrm>
              <a:prstGeom prst="flowChartMagneticDisk">
                <a:avLst/>
              </a:prstGeom>
              <a:gradFill rotWithShape="0">
                <a:gsLst>
                  <a:gs pos="0">
                    <a:srgbClr val="4F81BD"/>
                  </a:gs>
                  <a:gs pos="100000">
                    <a:srgbClr val="243F60"/>
                  </a:gs>
                </a:gsLst>
                <a:lin ang="2700000" scaled="1"/>
              </a:gradFill>
              <a:ln w="12700">
                <a:solidFill>
                  <a:srgbClr val="F2F2F2"/>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47" name="Text Box 11"/>
              <p:cNvSpPr txBox="1">
                <a:spLocks noChangeArrowheads="1"/>
              </p:cNvSpPr>
              <p:nvPr/>
            </p:nvSpPr>
            <p:spPr bwMode="auto">
              <a:xfrm>
                <a:off x="7030" y="3944"/>
                <a:ext cx="904" cy="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800" b="1" i="0" u="none" strike="noStrike" cap="none" normalizeH="0" baseline="0" smtClean="0">
                    <a:ln>
                      <a:noFill/>
                    </a:ln>
                    <a:solidFill>
                      <a:srgbClr val="FFFFFF"/>
                    </a:solidFill>
                    <a:effectLst/>
                    <a:latin typeface="Calibri" pitchFamily="34" charset="0"/>
                    <a:ea typeface="Cambria" pitchFamily="18" charset="0"/>
                    <a:cs typeface="Calibri" pitchFamily="34" charset="0"/>
                  </a:rPr>
                  <a:t>Community </a:t>
                </a:r>
                <a:endParaRPr kumimoji="0" lang="it-IT"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800" b="1" i="0" u="none" strike="noStrike" cap="none" normalizeH="0" baseline="0" smtClean="0">
                    <a:ln>
                      <a:noFill/>
                    </a:ln>
                    <a:solidFill>
                      <a:srgbClr val="FFFFFF"/>
                    </a:solidFill>
                    <a:effectLst/>
                    <a:latin typeface="Calibri" pitchFamily="34" charset="0"/>
                    <a:ea typeface="Cambria" pitchFamily="18" charset="0"/>
                    <a:cs typeface="Calibri" pitchFamily="34" charset="0"/>
                  </a:rPr>
                  <a:t>Storage</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4345" name="Rectangle 9"/>
            <p:cNvSpPr>
              <a:spLocks noChangeArrowheads="1"/>
            </p:cNvSpPr>
            <p:nvPr/>
          </p:nvSpPr>
          <p:spPr bwMode="auto">
            <a:xfrm>
              <a:off x="6854" y="3214"/>
              <a:ext cx="1107" cy="516"/>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100" b="1" i="0" u="none" strike="noStrike" cap="none" normalizeH="0" baseline="0" smtClean="0">
                  <a:ln>
                    <a:noFill/>
                  </a:ln>
                  <a:solidFill>
                    <a:srgbClr val="244061"/>
                  </a:solidFill>
                  <a:effectLst/>
                  <a:latin typeface="Calibri" pitchFamily="34" charset="0"/>
                  <a:ea typeface="Cambria" pitchFamily="18" charset="0"/>
                  <a:cs typeface="Calibri" pitchFamily="34" charset="0"/>
                </a:rPr>
                <a:t>EPOS</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4344" name="AutoShape 8"/>
            <p:cNvSpPr>
              <a:spLocks noChangeShapeType="1"/>
            </p:cNvSpPr>
            <p:nvPr/>
          </p:nvSpPr>
          <p:spPr bwMode="auto">
            <a:xfrm flipH="1">
              <a:off x="6115" y="4113"/>
              <a:ext cx="969" cy="1"/>
            </a:xfrm>
            <a:prstGeom prst="straightConnector1">
              <a:avLst/>
            </a:prstGeom>
            <a:noFill/>
            <a:ln w="9525">
              <a:solidFill>
                <a:srgbClr val="E36C0A"/>
              </a:solidFill>
              <a:prstDash val="dash"/>
              <a:round/>
              <a:headEnd type="triangle" w="sm" len="sm"/>
              <a:tailEnd type="triangle" w="sm" len="sm"/>
            </a:ln>
          </p:spPr>
          <p:txBody>
            <a:bodyPr vert="horz" wrap="square" lIns="91440" tIns="45720" rIns="91440" bIns="45720" numCol="1" anchor="t" anchorCtr="0" compatLnSpc="1">
              <a:prstTxWarp prst="textNoShape">
                <a:avLst/>
              </a:prstTxWarp>
            </a:bodyPr>
            <a:lstStyle/>
            <a:p>
              <a:endParaRPr lang="en-US"/>
            </a:p>
          </p:txBody>
        </p:sp>
        <p:sp>
          <p:nvSpPr>
            <p:cNvPr id="14343" name="Text Box 7"/>
            <p:cNvSpPr txBox="1">
              <a:spLocks noChangeArrowheads="1"/>
            </p:cNvSpPr>
            <p:nvPr/>
          </p:nvSpPr>
          <p:spPr bwMode="auto">
            <a:xfrm>
              <a:off x="6332" y="3830"/>
              <a:ext cx="357" cy="3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800" b="1" i="0" u="none" strike="noStrike" cap="none" normalizeH="0" baseline="0" smtClean="0">
                  <a:ln>
                    <a:noFill/>
                  </a:ln>
                  <a:solidFill>
                    <a:schemeClr val="tx1"/>
                  </a:solidFill>
                  <a:effectLst/>
                  <a:latin typeface="Calibri" pitchFamily="34" charset="0"/>
                  <a:ea typeface="Cambria" pitchFamily="18" charset="0"/>
                  <a:cs typeface="Calibri" pitchFamily="34" charset="0"/>
                </a:rPr>
                <a:t>1</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4342" name="Text Box 6"/>
            <p:cNvSpPr txBox="1">
              <a:spLocks noChangeArrowheads="1"/>
            </p:cNvSpPr>
            <p:nvPr/>
          </p:nvSpPr>
          <p:spPr bwMode="auto">
            <a:xfrm>
              <a:off x="5890" y="4905"/>
              <a:ext cx="357" cy="3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800" b="1" i="0" u="none" strike="noStrike" cap="none" normalizeH="0" baseline="0" smtClean="0">
                  <a:ln>
                    <a:noFill/>
                  </a:ln>
                  <a:solidFill>
                    <a:schemeClr val="tx1"/>
                  </a:solidFill>
                  <a:effectLst/>
                  <a:latin typeface="Calibri" pitchFamily="34" charset="0"/>
                  <a:ea typeface="Cambria" pitchFamily="18" charset="0"/>
                  <a:cs typeface="Calibri" pitchFamily="34" charset="0"/>
                </a:rPr>
                <a:t>3</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4341" name="Text Box 5"/>
            <p:cNvSpPr txBox="1">
              <a:spLocks noChangeArrowheads="1"/>
            </p:cNvSpPr>
            <p:nvPr/>
          </p:nvSpPr>
          <p:spPr bwMode="auto">
            <a:xfrm>
              <a:off x="5102" y="4629"/>
              <a:ext cx="357" cy="3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800" b="1" i="0" u="none" strike="noStrike" cap="none" normalizeH="0" baseline="0" smtClean="0">
                  <a:ln>
                    <a:noFill/>
                  </a:ln>
                  <a:solidFill>
                    <a:schemeClr val="tx1"/>
                  </a:solidFill>
                  <a:effectLst/>
                  <a:latin typeface="Calibri" pitchFamily="34" charset="0"/>
                  <a:ea typeface="Cambria" pitchFamily="18" charset="0"/>
                  <a:cs typeface="Calibri" pitchFamily="34" charset="0"/>
                </a:rPr>
                <a:t>3</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4340" name="Text Box 4"/>
            <p:cNvSpPr txBox="1">
              <a:spLocks noChangeArrowheads="1"/>
            </p:cNvSpPr>
            <p:nvPr/>
          </p:nvSpPr>
          <p:spPr bwMode="auto">
            <a:xfrm>
              <a:off x="5070" y="3806"/>
              <a:ext cx="357" cy="3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800" b="1" i="0" u="none" strike="noStrike" cap="none" normalizeH="0" baseline="0" smtClean="0">
                  <a:ln>
                    <a:noFill/>
                  </a:ln>
                  <a:solidFill>
                    <a:schemeClr val="tx1"/>
                  </a:solidFill>
                  <a:effectLst/>
                  <a:latin typeface="Calibri" pitchFamily="34" charset="0"/>
                  <a:ea typeface="Cambria" pitchFamily="18" charset="0"/>
                  <a:cs typeface="Calibri" pitchFamily="34" charset="0"/>
                </a:rPr>
                <a:t>2</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4339" name="Text Box 3"/>
            <p:cNvSpPr txBox="1">
              <a:spLocks noChangeArrowheads="1"/>
            </p:cNvSpPr>
            <p:nvPr/>
          </p:nvSpPr>
          <p:spPr bwMode="auto">
            <a:xfrm>
              <a:off x="6474" y="5889"/>
              <a:ext cx="357" cy="3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800" b="1" i="0" u="none" strike="noStrike" cap="none" normalizeH="0" baseline="0" smtClean="0">
                  <a:ln>
                    <a:noFill/>
                  </a:ln>
                  <a:solidFill>
                    <a:schemeClr val="tx1"/>
                  </a:solidFill>
                  <a:effectLst/>
                  <a:latin typeface="Calibri" pitchFamily="34" charset="0"/>
                  <a:ea typeface="Cambria" pitchFamily="18" charset="0"/>
                  <a:cs typeface="Calibri" pitchFamily="34" charset="0"/>
                </a:rPr>
                <a:t>4</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4338" name="Text Box 2"/>
            <p:cNvSpPr txBox="1">
              <a:spLocks noChangeArrowheads="1"/>
            </p:cNvSpPr>
            <p:nvPr/>
          </p:nvSpPr>
          <p:spPr bwMode="auto">
            <a:xfrm>
              <a:off x="4753" y="5929"/>
              <a:ext cx="357" cy="3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800" b="1" i="0" u="none" strike="noStrike" cap="none" normalizeH="0" baseline="0" smtClean="0">
                  <a:ln>
                    <a:noFill/>
                  </a:ln>
                  <a:solidFill>
                    <a:schemeClr val="tx1"/>
                  </a:solidFill>
                  <a:effectLst/>
                  <a:latin typeface="Calibri" pitchFamily="34" charset="0"/>
                  <a:ea typeface="Cambria" pitchFamily="18" charset="0"/>
                  <a:cs typeface="Calibri" pitchFamily="34" charset="0"/>
                </a:rPr>
                <a:t>2</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METADATA</a:t>
            </a:r>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18FEEFC-FC4F-4B0F-8C84-0DD2AE81069D}" type="slidenum">
              <a:rPr lang="en-US" smtClean="0"/>
              <a:pPr>
                <a:defRPr/>
              </a:pPr>
              <a:t>24</a:t>
            </a:fld>
            <a:endParaRPr lang="en-US"/>
          </a:p>
        </p:txBody>
      </p:sp>
      <p:sp>
        <p:nvSpPr>
          <p:cNvPr id="3074" name="Rectangle 2"/>
          <p:cNvSpPr>
            <a:spLocks noChangeArrowheads="1"/>
          </p:cNvSpPr>
          <p:nvPr/>
        </p:nvSpPr>
        <p:spPr bwMode="auto">
          <a:xfrm>
            <a:off x="0" y="1556792"/>
            <a:ext cx="4680520" cy="4893550"/>
          </a:xfrm>
          <a:prstGeom prst="rect">
            <a:avLst/>
          </a:prstGeom>
          <a:noFill/>
          <a:ln w="9525">
            <a:noFill/>
            <a:miter lim="800000"/>
            <a:headEnd/>
            <a:tailEnd/>
          </a:ln>
          <a:effectLst/>
        </p:spPr>
        <p:txBody>
          <a:bodyPr vert="horz" wrap="square" lIns="274551" tIns="304704" rIns="91440" bIns="0" numCol="1" anchor="ctr" anchorCtr="0" compatLnSpc="1">
            <a:prstTxWarp prst="textNoShape">
              <a:avLst/>
            </a:prstTxWarp>
            <a:spAutoFit/>
          </a:bodyPr>
          <a:lstStyle/>
          <a:p>
            <a:r>
              <a:rPr lang="en-US" sz="1400" b="1" dirty="0" smtClean="0">
                <a:latin typeface="Arial" pitchFamily="34" charset="0"/>
                <a:cs typeface="Arial" pitchFamily="34" charset="0"/>
              </a:rPr>
              <a:t>Objective</a:t>
            </a:r>
            <a:r>
              <a:rPr lang="en-US" sz="1400" dirty="0" smtClean="0">
                <a:latin typeface="Arial" pitchFamily="34" charset="0"/>
                <a:cs typeface="Arial" pitchFamily="34" charset="0"/>
              </a:rPr>
              <a:t>: Create a</a:t>
            </a:r>
            <a:r>
              <a:rPr lang="en-US" sz="1400" b="1" dirty="0" smtClean="0">
                <a:latin typeface="Arial" pitchFamily="34" charset="0"/>
                <a:cs typeface="Arial" pitchFamily="34" charset="0"/>
              </a:rPr>
              <a:t> </a:t>
            </a:r>
            <a:r>
              <a:rPr lang="en-US" sz="1400" dirty="0" smtClean="0">
                <a:latin typeface="Arial" pitchFamily="34" charset="0"/>
                <a:cs typeface="Arial" pitchFamily="34" charset="0"/>
              </a:rPr>
              <a:t>joint metadata domain for all data stored by EUDAT data centers and a catalogue which exposes the data stored within EUDAT, allowing data searches.</a:t>
            </a:r>
          </a:p>
          <a:p>
            <a:endParaRPr lang="en-US" sz="1400" dirty="0" smtClean="0">
              <a:latin typeface="Arial" pitchFamily="34" charset="0"/>
              <a:cs typeface="Arial" pitchFamily="34" charset="0"/>
            </a:endParaRPr>
          </a:p>
          <a:p>
            <a:pPr algn="just"/>
            <a:r>
              <a:rPr lang="en-US" sz="1400" b="1" dirty="0" smtClean="0">
                <a:latin typeface="Arial" pitchFamily="34" charset="0"/>
                <a:cs typeface="Arial" pitchFamily="34" charset="0"/>
              </a:rPr>
              <a:t>Key benefits: </a:t>
            </a:r>
            <a:r>
              <a:rPr lang="en-US" sz="1400" dirty="0" smtClean="0">
                <a:latin typeface="Arial" pitchFamily="34" charset="0"/>
                <a:cs typeface="Arial" pitchFamily="34" charset="0"/>
              </a:rPr>
              <a:t>Advertising platform for data sets, metadata service for less mature communities</a:t>
            </a:r>
          </a:p>
          <a:p>
            <a:endParaRPr lang="en-US" sz="1400" b="1" dirty="0" smtClean="0">
              <a:latin typeface="Arial" pitchFamily="34" charset="0"/>
              <a:cs typeface="Arial" pitchFamily="34" charset="0"/>
            </a:endParaRPr>
          </a:p>
          <a:p>
            <a:pPr algn="just"/>
            <a:r>
              <a:rPr lang="en-US" sz="1400" b="1" dirty="0" smtClean="0">
                <a:latin typeface="Arial" pitchFamily="34" charset="0"/>
                <a:cs typeface="Arial" pitchFamily="34" charset="0"/>
              </a:rPr>
              <a:t>Description: </a:t>
            </a:r>
            <a:r>
              <a:rPr lang="en-GB" sz="1400" dirty="0" smtClean="0">
                <a:latin typeface="Arial" pitchFamily="34" charset="0"/>
                <a:cs typeface="Arial" pitchFamily="34" charset="0"/>
              </a:rPr>
              <a:t>EUDAT will handle metadata for more resources than just those deposited within the EUDAT CDI. In the initial phase we will target mainly resources contributed by the participating communities augmented with those of interested well-organized communities that are ready to contribute. Then, later, other interested communities can be approached depending on the respective community capabilities.</a:t>
            </a:r>
            <a:endParaRPr lang="en-US" sz="1400" dirty="0" smtClean="0">
              <a:latin typeface="Arial" pitchFamily="34" charset="0"/>
              <a:cs typeface="Arial" pitchFamily="34" charset="0"/>
            </a:endParaRPr>
          </a:p>
          <a:p>
            <a:pPr algn="just"/>
            <a:endParaRPr lang="fi-FI" sz="1400" dirty="0" smtClean="0">
              <a:latin typeface="Arial" pitchFamily="34" charset="0"/>
              <a:cs typeface="Arial" pitchFamily="34" charset="0"/>
            </a:endParaRPr>
          </a:p>
          <a:p>
            <a:pPr algn="just"/>
            <a:r>
              <a:rPr lang="fi-FI" sz="1400" b="1" dirty="0" err="1" smtClean="0">
                <a:latin typeface="Arial" pitchFamily="34" charset="0"/>
                <a:cs typeface="Arial" pitchFamily="34" charset="0"/>
              </a:rPr>
              <a:t>Technology</a:t>
            </a:r>
            <a:r>
              <a:rPr lang="fi-FI" sz="1400" b="1" dirty="0" smtClean="0">
                <a:latin typeface="Arial" pitchFamily="34" charset="0"/>
                <a:cs typeface="Arial" pitchFamily="34" charset="0"/>
              </a:rPr>
              <a:t>:</a:t>
            </a:r>
            <a:r>
              <a:rPr lang="fi-FI" sz="1400" dirty="0" smtClean="0">
                <a:latin typeface="Arial" pitchFamily="34" charset="0"/>
                <a:cs typeface="Arial" pitchFamily="34" charset="0"/>
              </a:rPr>
              <a:t> </a:t>
            </a:r>
            <a:r>
              <a:rPr lang="en-GB" sz="1400" dirty="0" smtClean="0">
                <a:latin typeface="Arial" pitchFamily="34" charset="0"/>
                <a:cs typeface="Arial" pitchFamily="34" charset="0"/>
              </a:rPr>
              <a:t>OAI-PMH and embeds domain specific metadata, as XML, within the OAI-PMH record</a:t>
            </a:r>
            <a:endParaRPr lang="en-US" sz="14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CN" sz="1400" dirty="0" smtClean="0">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5" name="Rectangle 3"/>
          <p:cNvSpPr>
            <a:spLocks noChangeArrowheads="1"/>
          </p:cNvSpPr>
          <p:nvPr/>
        </p:nvSpPr>
        <p:spPr bwMode="auto">
          <a:xfrm>
            <a:off x="5004048" y="5589240"/>
            <a:ext cx="3744936"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More info: </a:t>
            </a:r>
            <a:r>
              <a:rPr kumimoji="0" lang="en-GB" altLang="zh-CN"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3"/>
              </a:rPr>
              <a:t>eudat-metadata@postit.csc.fi</a:t>
            </a:r>
            <a:r>
              <a:rPr kumimoji="0" lang="en-GB" altLang="zh-CN"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GB" altLang="zh-CN"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2770" name="Object 1"/>
          <p:cNvPicPr>
            <a:picLocks noChangeArrowheads="1"/>
          </p:cNvPicPr>
          <p:nvPr/>
        </p:nvPicPr>
        <p:blipFill>
          <a:blip r:embed="rId4" cstate="print"/>
          <a:srcRect l="-168" t="-2061" b="-356"/>
          <a:stretch>
            <a:fillRect/>
          </a:stretch>
        </p:blipFill>
        <p:spPr bwMode="auto">
          <a:xfrm>
            <a:off x="4716016" y="2420888"/>
            <a:ext cx="4176464" cy="247687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SIMPLE STORE</a:t>
            </a:r>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18FEEFC-FC4F-4B0F-8C84-0DD2AE81069D}" type="slidenum">
              <a:rPr lang="en-US" smtClean="0"/>
              <a:pPr>
                <a:defRPr/>
              </a:pPr>
              <a:t>25</a:t>
            </a:fld>
            <a:endParaRPr lang="en-US"/>
          </a:p>
        </p:txBody>
      </p:sp>
      <p:sp>
        <p:nvSpPr>
          <p:cNvPr id="3074" name="Rectangle 2"/>
          <p:cNvSpPr>
            <a:spLocks noChangeArrowheads="1"/>
          </p:cNvSpPr>
          <p:nvPr/>
        </p:nvSpPr>
        <p:spPr bwMode="auto">
          <a:xfrm>
            <a:off x="179512" y="1304474"/>
            <a:ext cx="4680520" cy="5108994"/>
          </a:xfrm>
          <a:prstGeom prst="rect">
            <a:avLst/>
          </a:prstGeom>
          <a:noFill/>
          <a:ln w="9525">
            <a:noFill/>
            <a:miter lim="800000"/>
            <a:headEnd/>
            <a:tailEnd/>
          </a:ln>
          <a:effectLst/>
        </p:spPr>
        <p:txBody>
          <a:bodyPr vert="horz" wrap="square" lIns="274551" tIns="304704" rIns="91440" bIns="0" numCol="1" anchor="ctr" anchorCtr="0" compatLnSpc="1">
            <a:prstTxWarp prst="textNoShape">
              <a:avLst/>
            </a:prstTxWarp>
            <a:spAutoFit/>
          </a:bodyPr>
          <a:lstStyle/>
          <a:p>
            <a:pPr algn="just"/>
            <a:r>
              <a:rPr lang="en-US" sz="1400" b="1" dirty="0" smtClean="0">
                <a:latin typeface="Arial" pitchFamily="34" charset="0"/>
                <a:cs typeface="Arial" pitchFamily="34" charset="0"/>
              </a:rPr>
              <a:t>Objective</a:t>
            </a:r>
            <a:r>
              <a:rPr lang="en-US" sz="1400" dirty="0" smtClean="0">
                <a:latin typeface="Arial" pitchFamily="34" charset="0"/>
                <a:cs typeface="Arial" pitchFamily="34" charset="0"/>
              </a:rPr>
              <a:t>: create an easy-to-use service that will enable researchers and scientists to upload, store and share data that are not part of the officially-managed data sets of the research communities.</a:t>
            </a:r>
          </a:p>
          <a:p>
            <a:pPr algn="just"/>
            <a:endParaRPr lang="fi-FI" sz="1400" dirty="0" smtClean="0">
              <a:latin typeface="Arial" pitchFamily="34" charset="0"/>
              <a:cs typeface="Arial" pitchFamily="34" charset="0"/>
            </a:endParaRPr>
          </a:p>
          <a:p>
            <a:pPr algn="just"/>
            <a:r>
              <a:rPr lang="fi-FI" sz="1400" b="1" dirty="0" smtClean="0">
                <a:latin typeface="Arial" pitchFamily="34" charset="0"/>
                <a:cs typeface="Arial" pitchFamily="34" charset="0"/>
              </a:rPr>
              <a:t>Key benefits</a:t>
            </a:r>
            <a:r>
              <a:rPr lang="fi-FI" sz="1400" dirty="0" smtClean="0">
                <a:latin typeface="Arial" pitchFamily="34" charset="0"/>
                <a:cs typeface="Arial" pitchFamily="34" charset="0"/>
              </a:rPr>
              <a:t>: Store, share, and retrieve smaller sets of data not officially handled. </a:t>
            </a:r>
            <a:endParaRPr lang="en-US" sz="1400" dirty="0" smtClean="0">
              <a:latin typeface="Arial" pitchFamily="34" charset="0"/>
              <a:cs typeface="Arial" pitchFamily="34" charset="0"/>
            </a:endParaRPr>
          </a:p>
          <a:p>
            <a:pPr algn="just"/>
            <a:endParaRPr lang="en-US" sz="1400" b="1" dirty="0" smtClean="0">
              <a:latin typeface="Arial" pitchFamily="34" charset="0"/>
              <a:cs typeface="Arial" pitchFamily="34" charset="0"/>
            </a:endParaRPr>
          </a:p>
          <a:p>
            <a:pPr algn="just"/>
            <a:r>
              <a:rPr lang="en-US" sz="1400" b="1" dirty="0" smtClean="0">
                <a:latin typeface="Arial" pitchFamily="34" charset="0"/>
                <a:cs typeface="Arial" pitchFamily="34" charset="0"/>
              </a:rPr>
              <a:t>Description:</a:t>
            </a:r>
            <a:r>
              <a:rPr lang="en-US" sz="1400" dirty="0" smtClean="0">
                <a:latin typeface="Arial" pitchFamily="34" charset="0"/>
                <a:cs typeface="Arial" pitchFamily="34" charset="0"/>
              </a:rPr>
              <a:t> This service will address the long tail of "small" data, and the researchers/citizen scientists creating and manipulating it. Typically this type of data comes in a wide range of formats including text, spreadsheets, number series, audio and video files, photographs and other images. The Research Data Store is complementary to the other EUDAT services that manage the large volumes of official community data. </a:t>
            </a:r>
          </a:p>
          <a:p>
            <a:pPr algn="just"/>
            <a:endParaRPr lang="fi-FI" altLang="zh-CN" sz="1400" dirty="0" smtClean="0">
              <a:latin typeface="Arial" pitchFamily="34" charset="0"/>
              <a:ea typeface="Times New Roman" pitchFamily="18" charset="0"/>
              <a:cs typeface="Arial" pitchFamily="34" charset="0"/>
            </a:endParaRPr>
          </a:p>
          <a:p>
            <a:pPr algn="just"/>
            <a:r>
              <a:rPr lang="en-US" sz="1400" b="1" dirty="0" smtClean="0">
                <a:latin typeface="Arial" pitchFamily="34" charset="0"/>
                <a:cs typeface="Arial" pitchFamily="34" charset="0"/>
              </a:rPr>
              <a:t>Technologies: </a:t>
            </a:r>
            <a:r>
              <a:rPr lang="en-US" sz="1400" dirty="0" err="1" smtClean="0">
                <a:latin typeface="Arial" pitchFamily="34" charset="0"/>
                <a:cs typeface="Arial" pitchFamily="34" charset="0"/>
              </a:rPr>
              <a:t>Invenio</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figshare</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beehub</a:t>
            </a:r>
            <a:r>
              <a:rPr lang="en-US" sz="1400" dirty="0" smtClean="0">
                <a:latin typeface="Arial" pitchFamily="34" charset="0"/>
                <a:cs typeface="Arial" pitchFamily="34" charset="0"/>
              </a:rPr>
              <a:t> and </a:t>
            </a:r>
            <a:r>
              <a:rPr lang="en-US" sz="1400" dirty="0" err="1" smtClean="0">
                <a:latin typeface="Arial" pitchFamily="34" charset="0"/>
                <a:cs typeface="Arial" pitchFamily="34" charset="0"/>
              </a:rPr>
              <a:t>MyExperiment</a:t>
            </a:r>
            <a:r>
              <a:rPr lang="en-US" sz="1400" dirty="0" smtClean="0">
                <a:latin typeface="Arial" pitchFamily="34" charset="0"/>
                <a:cs typeface="Arial" pitchFamily="34" charset="0"/>
              </a:rPr>
              <a:t>.</a:t>
            </a:r>
          </a:p>
          <a:p>
            <a:endParaRPr lang="en-US" altLang="zh-CN" sz="1400" dirty="0" smtClean="0">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3"/>
          <p:cNvSpPr>
            <a:spLocks noChangeArrowheads="1"/>
          </p:cNvSpPr>
          <p:nvPr/>
        </p:nvSpPr>
        <p:spPr bwMode="auto">
          <a:xfrm>
            <a:off x="4860032" y="5301208"/>
            <a:ext cx="3855543"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More info: </a:t>
            </a:r>
            <a:r>
              <a:rPr kumimoji="0" lang="en-GB" altLang="zh-CN"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2"/>
              </a:rPr>
              <a:t>eudat-simplestore@postit.csc.fi</a:t>
            </a:r>
            <a:r>
              <a:rPr kumimoji="0" lang="en-GB" altLang="zh-CN"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GB" altLang="zh-CN"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289" name="Picture 1" descr="C:\Users\lecarpen\AppData\Local\Microsoft\Windows\Temporary Internet Files\Content.Outlook\IJGOWD92\simple-storage-diagram.png"/>
          <p:cNvPicPr>
            <a:picLocks noChangeAspect="1" noChangeArrowheads="1"/>
          </p:cNvPicPr>
          <p:nvPr/>
        </p:nvPicPr>
        <p:blipFill>
          <a:blip r:embed="rId3" cstate="print"/>
          <a:srcRect/>
          <a:stretch>
            <a:fillRect/>
          </a:stretch>
        </p:blipFill>
        <p:spPr bwMode="auto">
          <a:xfrm>
            <a:off x="4932040" y="1988840"/>
            <a:ext cx="3949227" cy="242355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smtClean="0"/>
              <a:t>PID</a:t>
            </a:r>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18FEEFC-FC4F-4B0F-8C84-0DD2AE81069D}" type="slidenum">
              <a:rPr lang="en-US" smtClean="0"/>
              <a:pPr>
                <a:defRPr/>
              </a:pPr>
              <a:t>26</a:t>
            </a:fld>
            <a:endParaRPr lang="en-US"/>
          </a:p>
        </p:txBody>
      </p:sp>
      <p:sp>
        <p:nvSpPr>
          <p:cNvPr id="3074" name="Rectangle 2"/>
          <p:cNvSpPr>
            <a:spLocks noChangeArrowheads="1"/>
          </p:cNvSpPr>
          <p:nvPr/>
        </p:nvSpPr>
        <p:spPr bwMode="auto">
          <a:xfrm>
            <a:off x="179512" y="1412776"/>
            <a:ext cx="4680520" cy="4000998"/>
          </a:xfrm>
          <a:prstGeom prst="rect">
            <a:avLst/>
          </a:prstGeom>
          <a:noFill/>
          <a:ln w="9525">
            <a:noFill/>
            <a:miter lim="800000"/>
            <a:headEnd/>
            <a:tailEnd/>
          </a:ln>
          <a:effectLst/>
        </p:spPr>
        <p:txBody>
          <a:bodyPr vert="horz" wrap="square" lIns="274551" tIns="304704"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algn="just"/>
            <a:r>
              <a:rPr lang="en-US" sz="1400" b="1" dirty="0" smtClean="0">
                <a:latin typeface="Arial" pitchFamily="34" charset="0"/>
                <a:cs typeface="Arial" pitchFamily="34" charset="0"/>
              </a:rPr>
              <a:t>Objective:</a:t>
            </a:r>
            <a:r>
              <a:rPr lang="en-US" sz="1400" dirty="0" smtClean="0">
                <a:latin typeface="Arial" pitchFamily="34" charset="0"/>
                <a:cs typeface="Arial" pitchFamily="34" charset="0"/>
              </a:rPr>
              <a:t> Deploy a robust, highly available and effective PID service that can be used within the communities and by EUDAT. </a:t>
            </a:r>
          </a:p>
          <a:p>
            <a:pPr algn="just"/>
            <a:endParaRPr lang="en-US" sz="1400" dirty="0" smtClean="0">
              <a:latin typeface="Arial" pitchFamily="34" charset="0"/>
              <a:cs typeface="Arial" pitchFamily="34" charset="0"/>
            </a:endParaRPr>
          </a:p>
          <a:p>
            <a:pPr algn="just"/>
            <a:r>
              <a:rPr lang="en-US" sz="1400" b="1" dirty="0" smtClean="0">
                <a:latin typeface="Arial" pitchFamily="34" charset="0"/>
                <a:cs typeface="Arial" pitchFamily="34" charset="0"/>
              </a:rPr>
              <a:t>Description: </a:t>
            </a:r>
            <a:r>
              <a:rPr lang="en-US" sz="1400" dirty="0" smtClean="0">
                <a:latin typeface="Arial" pitchFamily="34" charset="0"/>
                <a:cs typeface="Arial" pitchFamily="34" charset="0"/>
              </a:rPr>
              <a:t>Keeping track of the “names” of data sets or other digital </a:t>
            </a:r>
            <a:r>
              <a:rPr lang="en-US" sz="1400" dirty="0" err="1" smtClean="0">
                <a:latin typeface="Arial" pitchFamily="34" charset="0"/>
                <a:cs typeface="Arial" pitchFamily="34" charset="0"/>
              </a:rPr>
              <a:t>artefacts</a:t>
            </a:r>
            <a:r>
              <a:rPr lang="en-US" sz="1400" dirty="0" smtClean="0">
                <a:latin typeface="Arial" pitchFamily="34" charset="0"/>
                <a:cs typeface="Arial" pitchFamily="34" charset="0"/>
              </a:rPr>
              <a:t> deposited with the CDI requires more robust mechanisms than “noting down the filename”. The PID service will be required by many other CDI services, from Data Movement to Search and Query. </a:t>
            </a:r>
          </a:p>
          <a:p>
            <a:pPr algn="just"/>
            <a:endParaRPr lang="fi-FI" sz="1400" dirty="0" smtClean="0">
              <a:latin typeface="Arial" pitchFamily="34" charset="0"/>
              <a:cs typeface="Arial" pitchFamily="34" charset="0"/>
            </a:endParaRPr>
          </a:p>
          <a:p>
            <a:pPr algn="just"/>
            <a:r>
              <a:rPr lang="en-US" sz="1400" b="1" dirty="0" smtClean="0">
                <a:latin typeface="Arial" pitchFamily="34" charset="0"/>
                <a:cs typeface="Arial" pitchFamily="34" charset="0"/>
              </a:rPr>
              <a:t>Technologies</a:t>
            </a:r>
            <a:r>
              <a:rPr lang="fi-FI" sz="1400" b="1" dirty="0" smtClean="0">
                <a:latin typeface="Arial" pitchFamily="34" charset="0"/>
                <a:cs typeface="Arial" pitchFamily="34" charset="0"/>
              </a:rPr>
              <a:t>:</a:t>
            </a:r>
            <a:r>
              <a:rPr lang="fi-FI" sz="1400" dirty="0" smtClean="0">
                <a:latin typeface="Arial" pitchFamily="34" charset="0"/>
                <a:cs typeface="Arial" pitchFamily="34" charset="0"/>
              </a:rPr>
              <a:t> </a:t>
            </a:r>
            <a:r>
              <a:rPr lang="en-US" sz="1400" dirty="0" smtClean="0">
                <a:latin typeface="Arial" pitchFamily="34" charset="0"/>
                <a:cs typeface="Arial" pitchFamily="34" charset="0"/>
              </a:rPr>
              <a:t>Currently considering use of both EPIC for data objects, and </a:t>
            </a:r>
            <a:r>
              <a:rPr lang="en-US" sz="1400" dirty="0" err="1" smtClean="0">
                <a:latin typeface="Arial" pitchFamily="34" charset="0"/>
                <a:cs typeface="Arial" pitchFamily="34" charset="0"/>
              </a:rPr>
              <a:t>DataCite</a:t>
            </a:r>
            <a:r>
              <a:rPr lang="en-US" sz="1400" dirty="0" smtClean="0">
                <a:latin typeface="Arial" pitchFamily="34" charset="0"/>
                <a:cs typeface="Arial" pitchFamily="34" charset="0"/>
              </a:rPr>
              <a:t> to register DOIs (Digital Object Identifiers for published collections.</a:t>
            </a:r>
            <a:endParaRPr lang="en-GB" sz="1400" dirty="0" smtClean="0">
              <a:latin typeface="Arial" pitchFamily="34" charset="0"/>
              <a:cs typeface="Arial" pitchFamily="34" charset="0"/>
            </a:endParaRPr>
          </a:p>
          <a:p>
            <a:endParaRPr lang="en-US" sz="14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4818" name="Picture 2"/>
          <p:cNvPicPr>
            <a:picLocks noChangeAspect="1" noChangeArrowheads="1"/>
          </p:cNvPicPr>
          <p:nvPr/>
        </p:nvPicPr>
        <p:blipFill>
          <a:blip r:embed="rId2" cstate="print"/>
          <a:srcRect/>
          <a:stretch>
            <a:fillRect/>
          </a:stretch>
        </p:blipFill>
        <p:spPr bwMode="auto">
          <a:xfrm>
            <a:off x="4932040" y="2276872"/>
            <a:ext cx="4059882" cy="1785370"/>
          </a:xfrm>
          <a:prstGeom prst="rect">
            <a:avLst/>
          </a:prstGeom>
          <a:solidFill>
            <a:srgbClr val="FFFFFF"/>
          </a:solidFill>
          <a:ln w="9525">
            <a:noFill/>
            <a:miter lim="800000"/>
            <a:headEnd/>
            <a:tailEnd/>
          </a:ln>
        </p:spPr>
      </p:pic>
      <p:sp>
        <p:nvSpPr>
          <p:cNvPr id="7" name="Rectangle 3"/>
          <p:cNvSpPr>
            <a:spLocks noChangeArrowheads="1"/>
          </p:cNvSpPr>
          <p:nvPr/>
        </p:nvSpPr>
        <p:spPr bwMode="auto">
          <a:xfrm>
            <a:off x="3923928" y="5301208"/>
            <a:ext cx="4608954"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More info: </a:t>
            </a:r>
            <a:r>
              <a:rPr kumimoji="0" lang="en-GB" altLang="zh-CN"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3"/>
              </a:rPr>
              <a:t>eudat-persistentidentifiers@postit.csc.fi</a:t>
            </a:r>
            <a:r>
              <a:rPr kumimoji="0" lang="en-GB" altLang="zh-CN"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GB" altLang="zh-CN"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AAI@EUDAT</a:t>
            </a:r>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18FEEFC-FC4F-4B0F-8C84-0DD2AE81069D}" type="slidenum">
              <a:rPr lang="en-US" smtClean="0"/>
              <a:pPr>
                <a:defRPr/>
              </a:pPr>
              <a:t>27</a:t>
            </a:fld>
            <a:endParaRPr lang="en-US"/>
          </a:p>
        </p:txBody>
      </p:sp>
      <p:sp>
        <p:nvSpPr>
          <p:cNvPr id="3074" name="Rectangle 2"/>
          <p:cNvSpPr>
            <a:spLocks noChangeArrowheads="1"/>
          </p:cNvSpPr>
          <p:nvPr/>
        </p:nvSpPr>
        <p:spPr bwMode="auto">
          <a:xfrm>
            <a:off x="179512" y="1124744"/>
            <a:ext cx="4680520" cy="5355215"/>
          </a:xfrm>
          <a:prstGeom prst="rect">
            <a:avLst/>
          </a:prstGeom>
          <a:noFill/>
          <a:ln w="9525">
            <a:noFill/>
            <a:miter lim="800000"/>
            <a:headEnd/>
            <a:tailEnd/>
          </a:ln>
          <a:effectLst/>
        </p:spPr>
        <p:txBody>
          <a:bodyPr vert="horz" wrap="square" lIns="274551" tIns="304704" rIns="91440" bIns="0" numCol="1" anchor="ctr" anchorCtr="0" compatLnSpc="1">
            <a:prstTxWarp prst="textNoShape">
              <a:avLst/>
            </a:prstTxWarp>
            <a:spAutoFit/>
          </a:bodyPr>
          <a:lstStyle/>
          <a:p>
            <a:endParaRPr lang="en-US" sz="1400" b="1" dirty="0" smtClean="0">
              <a:latin typeface="Arial" pitchFamily="34" charset="0"/>
              <a:cs typeface="Arial" pitchFamily="34" charset="0"/>
            </a:endParaRPr>
          </a:p>
          <a:p>
            <a:pPr algn="just"/>
            <a:r>
              <a:rPr lang="en-US" sz="1400" b="1" dirty="0" smtClean="0">
                <a:latin typeface="Arial" pitchFamily="34" charset="0"/>
                <a:cs typeface="Arial" pitchFamily="34" charset="0"/>
              </a:rPr>
              <a:t>Objective:</a:t>
            </a:r>
            <a:r>
              <a:rPr lang="en-US" sz="1400" dirty="0" smtClean="0">
                <a:latin typeface="Arial" pitchFamily="34" charset="0"/>
                <a:cs typeface="Arial" pitchFamily="34" charset="0"/>
              </a:rPr>
              <a:t> Provide a solution for a working AAI system in a federated scenario.</a:t>
            </a:r>
          </a:p>
          <a:p>
            <a:pPr algn="just"/>
            <a:endParaRPr lang="en-US" sz="1400" dirty="0" smtClean="0">
              <a:latin typeface="Arial" pitchFamily="34" charset="0"/>
              <a:cs typeface="Arial" pitchFamily="34" charset="0"/>
            </a:endParaRPr>
          </a:p>
          <a:p>
            <a:pPr algn="just"/>
            <a:r>
              <a:rPr lang="en-US" sz="1400" b="1" dirty="0" smtClean="0">
                <a:latin typeface="Arial" pitchFamily="34" charset="0"/>
                <a:cs typeface="Arial" pitchFamily="34" charset="0"/>
              </a:rPr>
              <a:t>Description: </a:t>
            </a:r>
            <a:r>
              <a:rPr lang="en-US" sz="1400" dirty="0" smtClean="0">
                <a:latin typeface="Arial" pitchFamily="34" charset="0"/>
                <a:cs typeface="Arial" pitchFamily="34" charset="0"/>
              </a:rPr>
              <a:t>Design the AA infrastructure to be used during the EUDAT project and beyond.</a:t>
            </a:r>
          </a:p>
          <a:p>
            <a:pPr algn="just"/>
            <a:endParaRPr lang="fi-FI" sz="1400" dirty="0" smtClean="0"/>
          </a:p>
          <a:p>
            <a:pPr algn="just"/>
            <a:r>
              <a:rPr lang="fi-FI" sz="1400" b="1" dirty="0" smtClean="0">
                <a:latin typeface="Arial" pitchFamily="34" charset="0"/>
                <a:cs typeface="Arial" pitchFamily="34" charset="0"/>
              </a:rPr>
              <a:t>Key </a:t>
            </a:r>
            <a:r>
              <a:rPr lang="fi-FI" sz="1400" b="1" dirty="0" err="1" smtClean="0">
                <a:latin typeface="Arial" pitchFamily="34" charset="0"/>
                <a:cs typeface="Arial" pitchFamily="34" charset="0"/>
              </a:rPr>
              <a:t>tasks</a:t>
            </a:r>
            <a:r>
              <a:rPr lang="fi-FI" sz="1400" dirty="0" smtClean="0">
                <a:latin typeface="Arial" pitchFamily="34" charset="0"/>
                <a:cs typeface="Arial" pitchFamily="34" charset="0"/>
              </a:rPr>
              <a:t>:</a:t>
            </a:r>
          </a:p>
          <a:p>
            <a:pPr algn="just"/>
            <a:r>
              <a:rPr lang="fi-FI" sz="1400" dirty="0" err="1" smtClean="0">
                <a:latin typeface="Arial" pitchFamily="34" charset="0"/>
                <a:cs typeface="Arial" pitchFamily="34" charset="0"/>
              </a:rPr>
              <a:t>Leveraging</a:t>
            </a:r>
            <a:r>
              <a:rPr lang="fi-FI" sz="1400" dirty="0" smtClean="0">
                <a:latin typeface="Arial" pitchFamily="34" charset="0"/>
                <a:cs typeface="Arial" pitchFamily="34" charset="0"/>
              </a:rPr>
              <a:t> </a:t>
            </a:r>
            <a:r>
              <a:rPr lang="fi-FI" sz="1400" dirty="0" err="1" smtClean="0">
                <a:latin typeface="Arial" pitchFamily="34" charset="0"/>
                <a:cs typeface="Arial" pitchFamily="34" charset="0"/>
              </a:rPr>
              <a:t>existing</a:t>
            </a:r>
            <a:r>
              <a:rPr lang="fi-FI" sz="1400" dirty="0" smtClean="0">
                <a:latin typeface="Arial" pitchFamily="34" charset="0"/>
                <a:cs typeface="Arial" pitchFamily="34" charset="0"/>
              </a:rPr>
              <a:t> </a:t>
            </a:r>
            <a:r>
              <a:rPr lang="fi-FI" sz="1400" dirty="0" err="1" smtClean="0">
                <a:latin typeface="Arial" pitchFamily="34" charset="0"/>
                <a:cs typeface="Arial" pitchFamily="34" charset="0"/>
              </a:rPr>
              <a:t>identification</a:t>
            </a:r>
            <a:r>
              <a:rPr lang="fi-FI" sz="1400" dirty="0" smtClean="0">
                <a:latin typeface="Arial" pitchFamily="34" charset="0"/>
                <a:cs typeface="Arial" pitchFamily="34" charset="0"/>
              </a:rPr>
              <a:t> </a:t>
            </a:r>
            <a:r>
              <a:rPr lang="fi-FI" sz="1400" dirty="0" err="1" smtClean="0">
                <a:latin typeface="Arial" pitchFamily="34" charset="0"/>
                <a:cs typeface="Arial" pitchFamily="34" charset="0"/>
              </a:rPr>
              <a:t>systems</a:t>
            </a:r>
            <a:r>
              <a:rPr lang="fi-FI" sz="1400" dirty="0" smtClean="0">
                <a:latin typeface="Arial" pitchFamily="34" charset="0"/>
                <a:cs typeface="Arial" pitchFamily="34" charset="0"/>
              </a:rPr>
              <a:t> </a:t>
            </a:r>
            <a:r>
              <a:rPr lang="fi-FI" sz="1400" dirty="0" err="1" smtClean="0">
                <a:latin typeface="Arial" pitchFamily="34" charset="0"/>
                <a:cs typeface="Arial" pitchFamily="34" charset="0"/>
              </a:rPr>
              <a:t>within</a:t>
            </a:r>
            <a:r>
              <a:rPr lang="fi-FI" sz="1400" dirty="0" smtClean="0">
                <a:latin typeface="Arial" pitchFamily="34" charset="0"/>
                <a:cs typeface="Arial" pitchFamily="34" charset="0"/>
              </a:rPr>
              <a:t> </a:t>
            </a:r>
            <a:r>
              <a:rPr lang="fi-FI" sz="1400" dirty="0" err="1" smtClean="0">
                <a:latin typeface="Arial" pitchFamily="34" charset="0"/>
                <a:cs typeface="Arial" pitchFamily="34" charset="0"/>
              </a:rPr>
              <a:t>communities</a:t>
            </a:r>
            <a:r>
              <a:rPr lang="fi-FI" sz="1400" dirty="0" smtClean="0">
                <a:latin typeface="Arial" pitchFamily="34" charset="0"/>
                <a:cs typeface="Arial" pitchFamily="34" charset="0"/>
              </a:rPr>
              <a:t> </a:t>
            </a:r>
            <a:r>
              <a:rPr lang="fi-FI" sz="1400" dirty="0" err="1" smtClean="0">
                <a:latin typeface="Arial" pitchFamily="34" charset="0"/>
                <a:cs typeface="Arial" pitchFamily="34" charset="0"/>
              </a:rPr>
              <a:t>and/or</a:t>
            </a:r>
            <a:r>
              <a:rPr lang="fi-FI" sz="1400" dirty="0" smtClean="0">
                <a:latin typeface="Arial" pitchFamily="34" charset="0"/>
                <a:cs typeface="Arial" pitchFamily="34" charset="0"/>
              </a:rPr>
              <a:t> data </a:t>
            </a:r>
            <a:r>
              <a:rPr lang="fi-FI" sz="1400" dirty="0" err="1" smtClean="0">
                <a:latin typeface="Arial" pitchFamily="34" charset="0"/>
                <a:cs typeface="Arial" pitchFamily="34" charset="0"/>
              </a:rPr>
              <a:t>centers</a:t>
            </a:r>
            <a:endParaRPr lang="fi-FI" sz="1400" dirty="0" smtClean="0">
              <a:latin typeface="Arial" pitchFamily="34" charset="0"/>
              <a:cs typeface="Arial" pitchFamily="34" charset="0"/>
            </a:endParaRPr>
          </a:p>
          <a:p>
            <a:pPr algn="just"/>
            <a:r>
              <a:rPr lang="fi-FI" sz="1400" dirty="0" err="1" smtClean="0">
                <a:latin typeface="Arial" pitchFamily="34" charset="0"/>
                <a:cs typeface="Arial" pitchFamily="34" charset="0"/>
              </a:rPr>
              <a:t>Establishing</a:t>
            </a:r>
            <a:r>
              <a:rPr lang="fi-FI" sz="1400" dirty="0" smtClean="0">
                <a:latin typeface="Arial" pitchFamily="34" charset="0"/>
                <a:cs typeface="Arial" pitchFamily="34" charset="0"/>
              </a:rPr>
              <a:t> a </a:t>
            </a:r>
            <a:r>
              <a:rPr lang="fi-FI" sz="1400" dirty="0" err="1" smtClean="0">
                <a:latin typeface="Arial" pitchFamily="34" charset="0"/>
                <a:cs typeface="Arial" pitchFamily="34" charset="0"/>
              </a:rPr>
              <a:t>network</a:t>
            </a:r>
            <a:r>
              <a:rPr lang="fi-FI" sz="1400" dirty="0" smtClean="0">
                <a:latin typeface="Arial" pitchFamily="34" charset="0"/>
                <a:cs typeface="Arial" pitchFamily="34" charset="0"/>
              </a:rPr>
              <a:t> of </a:t>
            </a:r>
            <a:r>
              <a:rPr lang="fi-FI" sz="1400" dirty="0" err="1" smtClean="0">
                <a:latin typeface="Arial" pitchFamily="34" charset="0"/>
                <a:cs typeface="Arial" pitchFamily="34" charset="0"/>
              </a:rPr>
              <a:t>trust</a:t>
            </a:r>
            <a:r>
              <a:rPr lang="fi-FI" sz="1400" dirty="0" smtClean="0">
                <a:latin typeface="Arial" pitchFamily="34" charset="0"/>
                <a:cs typeface="Arial" pitchFamily="34" charset="0"/>
              </a:rPr>
              <a:t> </a:t>
            </a:r>
            <a:r>
              <a:rPr lang="fi-FI" sz="1400" dirty="0" err="1" smtClean="0">
                <a:latin typeface="Arial" pitchFamily="34" charset="0"/>
                <a:cs typeface="Arial" pitchFamily="34" charset="0"/>
              </a:rPr>
              <a:t>among</a:t>
            </a:r>
            <a:r>
              <a:rPr lang="fi-FI" sz="1400" dirty="0" smtClean="0">
                <a:latin typeface="Arial" pitchFamily="34" charset="0"/>
                <a:cs typeface="Arial" pitchFamily="34" charset="0"/>
              </a:rPr>
              <a:t> the AA </a:t>
            </a:r>
            <a:r>
              <a:rPr lang="fi-FI" sz="1400" dirty="0" err="1" smtClean="0">
                <a:latin typeface="Arial" pitchFamily="34" charset="0"/>
                <a:cs typeface="Arial" pitchFamily="34" charset="0"/>
              </a:rPr>
              <a:t>actors</a:t>
            </a:r>
            <a:r>
              <a:rPr lang="fi-FI" sz="1400" dirty="0" smtClean="0">
                <a:latin typeface="Arial" pitchFamily="34" charset="0"/>
                <a:cs typeface="Arial" pitchFamily="34" charset="0"/>
              </a:rPr>
              <a:t>: </a:t>
            </a:r>
            <a:r>
              <a:rPr lang="fi-FI" sz="1400" dirty="0" err="1" smtClean="0">
                <a:latin typeface="Arial" pitchFamily="34" charset="0"/>
                <a:cs typeface="Arial" pitchFamily="34" charset="0"/>
              </a:rPr>
              <a:t>Identifty</a:t>
            </a:r>
            <a:r>
              <a:rPr lang="fi-FI" sz="1400" dirty="0" smtClean="0">
                <a:latin typeface="Arial" pitchFamily="34" charset="0"/>
                <a:cs typeface="Arial" pitchFamily="34" charset="0"/>
              </a:rPr>
              <a:t> </a:t>
            </a:r>
            <a:r>
              <a:rPr lang="fi-FI" sz="1400" dirty="0" err="1" smtClean="0">
                <a:latin typeface="Arial" pitchFamily="34" charset="0"/>
                <a:cs typeface="Arial" pitchFamily="34" charset="0"/>
              </a:rPr>
              <a:t>Providers</a:t>
            </a:r>
            <a:r>
              <a:rPr lang="fi-FI" sz="1400" dirty="0" smtClean="0">
                <a:latin typeface="Arial" pitchFamily="34" charset="0"/>
                <a:cs typeface="Arial" pitchFamily="34" charset="0"/>
              </a:rPr>
              <a:t> (</a:t>
            </a:r>
            <a:r>
              <a:rPr lang="fi-FI" sz="1400" dirty="0" err="1" smtClean="0">
                <a:latin typeface="Arial" pitchFamily="34" charset="0"/>
                <a:cs typeface="Arial" pitchFamily="34" charset="0"/>
              </a:rPr>
              <a:t>IdPs</a:t>
            </a:r>
            <a:r>
              <a:rPr lang="fi-FI" sz="1400" dirty="0" smtClean="0">
                <a:latin typeface="Arial" pitchFamily="34" charset="0"/>
                <a:cs typeface="Arial" pitchFamily="34" charset="0"/>
              </a:rPr>
              <a:t>), Service </a:t>
            </a:r>
            <a:r>
              <a:rPr lang="fi-FI" sz="1400" dirty="0" err="1" smtClean="0">
                <a:latin typeface="Arial" pitchFamily="34" charset="0"/>
                <a:cs typeface="Arial" pitchFamily="34" charset="0"/>
              </a:rPr>
              <a:t>Providers</a:t>
            </a:r>
            <a:r>
              <a:rPr lang="fi-FI" sz="1400" dirty="0" smtClean="0">
                <a:latin typeface="Arial" pitchFamily="34" charset="0"/>
                <a:cs typeface="Arial" pitchFamily="34" charset="0"/>
              </a:rPr>
              <a:t> (</a:t>
            </a:r>
            <a:r>
              <a:rPr lang="fi-FI" sz="1400" dirty="0" err="1" smtClean="0">
                <a:latin typeface="Arial" pitchFamily="34" charset="0"/>
                <a:cs typeface="Arial" pitchFamily="34" charset="0"/>
              </a:rPr>
              <a:t>SPs</a:t>
            </a:r>
            <a:r>
              <a:rPr lang="fi-FI" sz="1400" dirty="0" smtClean="0">
                <a:latin typeface="Arial" pitchFamily="34" charset="0"/>
                <a:cs typeface="Arial" pitchFamily="34" charset="0"/>
              </a:rPr>
              <a:t>), </a:t>
            </a:r>
            <a:r>
              <a:rPr lang="fi-FI" sz="1400" dirty="0" err="1" smtClean="0">
                <a:latin typeface="Arial" pitchFamily="34" charset="0"/>
                <a:cs typeface="Arial" pitchFamily="34" charset="0"/>
              </a:rPr>
              <a:t>Attribute</a:t>
            </a:r>
            <a:r>
              <a:rPr lang="fi-FI" sz="1400" dirty="0" smtClean="0">
                <a:latin typeface="Arial" pitchFamily="34" charset="0"/>
                <a:cs typeface="Arial" pitchFamily="34" charset="0"/>
              </a:rPr>
              <a:t> </a:t>
            </a:r>
            <a:r>
              <a:rPr lang="fi-FI" sz="1400" dirty="0" err="1" smtClean="0">
                <a:latin typeface="Arial" pitchFamily="34" charset="0"/>
                <a:cs typeface="Arial" pitchFamily="34" charset="0"/>
              </a:rPr>
              <a:t>Authorities</a:t>
            </a:r>
            <a:r>
              <a:rPr lang="fi-FI" sz="1400" dirty="0" smtClean="0">
                <a:latin typeface="Arial" pitchFamily="34" charset="0"/>
                <a:cs typeface="Arial" pitchFamily="34" charset="0"/>
              </a:rPr>
              <a:t> and </a:t>
            </a:r>
            <a:r>
              <a:rPr lang="fi-FI" sz="1400" dirty="0" err="1" smtClean="0">
                <a:latin typeface="Arial" pitchFamily="34" charset="0"/>
                <a:cs typeface="Arial" pitchFamily="34" charset="0"/>
              </a:rPr>
              <a:t>Federations</a:t>
            </a:r>
            <a:endParaRPr lang="fi-FI" sz="1400" dirty="0" smtClean="0">
              <a:latin typeface="Arial" pitchFamily="34" charset="0"/>
              <a:cs typeface="Arial" pitchFamily="34" charset="0"/>
            </a:endParaRPr>
          </a:p>
          <a:p>
            <a:pPr algn="just"/>
            <a:r>
              <a:rPr lang="fi-FI" sz="1400" dirty="0" err="1" smtClean="0">
                <a:latin typeface="Arial" pitchFamily="34" charset="0"/>
                <a:cs typeface="Arial" pitchFamily="34" charset="0"/>
              </a:rPr>
              <a:t>Attribute</a:t>
            </a:r>
            <a:r>
              <a:rPr lang="fi-FI" sz="1400" dirty="0" smtClean="0">
                <a:latin typeface="Arial" pitchFamily="34" charset="0"/>
                <a:cs typeface="Arial" pitchFamily="34" charset="0"/>
              </a:rPr>
              <a:t> </a:t>
            </a:r>
            <a:r>
              <a:rPr lang="fi-FI" sz="1400" dirty="0" err="1" smtClean="0">
                <a:latin typeface="Arial" pitchFamily="34" charset="0"/>
                <a:cs typeface="Arial" pitchFamily="34" charset="0"/>
              </a:rPr>
              <a:t>harmonization</a:t>
            </a:r>
            <a:endParaRPr lang="fi-FI" sz="1400" dirty="0" smtClean="0">
              <a:latin typeface="Arial" pitchFamily="34" charset="0"/>
              <a:cs typeface="Arial" pitchFamily="34" charset="0"/>
            </a:endParaRPr>
          </a:p>
          <a:p>
            <a:pPr algn="just"/>
            <a:endParaRPr lang="fi-FI" sz="1400" dirty="0" smtClean="0">
              <a:latin typeface="Arial" pitchFamily="34" charset="0"/>
              <a:cs typeface="Arial" pitchFamily="34" charset="0"/>
            </a:endParaRPr>
          </a:p>
          <a:p>
            <a:pPr algn="just"/>
            <a:r>
              <a:rPr lang="fi-FI" sz="1400" b="1" dirty="0" smtClean="0">
                <a:latin typeface="Arial" pitchFamily="34" charset="0"/>
                <a:cs typeface="Arial" pitchFamily="34" charset="0"/>
              </a:rPr>
              <a:t>Technologies</a:t>
            </a:r>
            <a:r>
              <a:rPr lang="fi-FI" sz="1400" dirty="0" smtClean="0">
                <a:latin typeface="Arial" pitchFamily="34" charset="0"/>
                <a:cs typeface="Arial" pitchFamily="34" charset="0"/>
              </a:rPr>
              <a:t>: </a:t>
            </a:r>
            <a:r>
              <a:rPr lang="en-US" sz="1400" dirty="0" smtClean="0">
                <a:latin typeface="Arial" pitchFamily="34" charset="0"/>
                <a:cs typeface="Arial" pitchFamily="34" charset="0"/>
              </a:rPr>
              <a:t>Oauth2, </a:t>
            </a:r>
            <a:r>
              <a:rPr lang="en-US" sz="1400" dirty="0" err="1" smtClean="0">
                <a:latin typeface="Arial" pitchFamily="34" charset="0"/>
                <a:cs typeface="Arial" pitchFamily="34" charset="0"/>
              </a:rPr>
              <a:t>OpenID</a:t>
            </a:r>
            <a:r>
              <a:rPr lang="en-US" sz="1400" dirty="0" smtClean="0">
                <a:latin typeface="Arial" pitchFamily="34" charset="0"/>
                <a:cs typeface="Arial" pitchFamily="34" charset="0"/>
              </a:rPr>
              <a:t>, RADIUS, SAML2, X.509, XACML, etc.</a:t>
            </a:r>
          </a:p>
          <a:p>
            <a:pPr algn="just"/>
            <a:r>
              <a:rPr lang="en-US" dirty="0" smtClean="0"/>
              <a:t/>
            </a:r>
            <a:br>
              <a:rPr lang="en-US" dirty="0" smtClean="0"/>
            </a:br>
            <a:endParaRPr lang="en-US" dirty="0" smtClean="0"/>
          </a:p>
          <a:p>
            <a:pPr algn="just"/>
            <a:endParaRPr lang="en-US" sz="1400" dirty="0" smtClean="0">
              <a:latin typeface="Arial" pitchFamily="34" charset="0"/>
              <a:cs typeface="Arial" pitchFamily="34" charset="0"/>
            </a:endParaRPr>
          </a:p>
          <a:p>
            <a:pPr algn="just"/>
            <a:r>
              <a:rPr lang="en-US" sz="1400" b="1" dirty="0" smtClean="0"/>
              <a:t> </a:t>
            </a:r>
            <a:endParaRPr lang="en-US" sz="1400" dirty="0" smtClean="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3794" name="Object 6"/>
          <p:cNvPicPr>
            <a:picLocks noChangeArrowheads="1"/>
          </p:cNvPicPr>
          <p:nvPr/>
        </p:nvPicPr>
        <p:blipFill>
          <a:blip r:embed="rId2" cstate="print"/>
          <a:srcRect b="-427"/>
          <a:stretch>
            <a:fillRect/>
          </a:stretch>
        </p:blipFill>
        <p:spPr bwMode="auto">
          <a:xfrm>
            <a:off x="5004048" y="1988840"/>
            <a:ext cx="3924300" cy="2533650"/>
          </a:xfrm>
          <a:prstGeom prst="rect">
            <a:avLst/>
          </a:prstGeom>
          <a:noFill/>
          <a:ln w="9525">
            <a:noFill/>
            <a:miter lim="800000"/>
            <a:headEnd/>
            <a:tailEnd/>
          </a:ln>
        </p:spPr>
      </p:pic>
      <p:sp>
        <p:nvSpPr>
          <p:cNvPr id="10" name="Rectangle 3"/>
          <p:cNvSpPr>
            <a:spLocks noChangeArrowheads="1"/>
          </p:cNvSpPr>
          <p:nvPr/>
        </p:nvSpPr>
        <p:spPr bwMode="auto">
          <a:xfrm>
            <a:off x="395536" y="5373216"/>
            <a:ext cx="3259226"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More info: </a:t>
            </a:r>
            <a:r>
              <a:rPr kumimoji="0" lang="en-GB" altLang="zh-CN"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3"/>
              </a:rPr>
              <a:t>eudat-AAI@postit.csc.fi</a:t>
            </a:r>
            <a:r>
              <a:rPr kumimoji="0" lang="en-GB" altLang="zh-CN"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GB" altLang="zh-CN"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s-ES"/>
          </a:p>
        </p:txBody>
      </p:sp>
      <p:sp>
        <p:nvSpPr>
          <p:cNvPr id="3" name="Slide Number Placeholder 2"/>
          <p:cNvSpPr>
            <a:spLocks noGrp="1"/>
          </p:cNvSpPr>
          <p:nvPr>
            <p:ph type="sldNum" sz="quarter" idx="12"/>
          </p:nvPr>
        </p:nvSpPr>
        <p:spPr/>
        <p:txBody>
          <a:bodyPr/>
          <a:lstStyle/>
          <a:p>
            <a:fld id="{7A664348-DC2E-4C46-A357-1ED243B754D0}" type="slidenum">
              <a:rPr lang="es-ES" smtClean="0"/>
              <a:pPr/>
              <a:t>28</a:t>
            </a:fld>
            <a:endParaRPr lang="es-ES"/>
          </a:p>
        </p:txBody>
      </p:sp>
      <p:graphicFrame>
        <p:nvGraphicFramePr>
          <p:cNvPr id="4" name="Table 3"/>
          <p:cNvGraphicFramePr>
            <a:graphicFrameLocks noGrp="1"/>
          </p:cNvGraphicFramePr>
          <p:nvPr/>
        </p:nvGraphicFramePr>
        <p:xfrm>
          <a:off x="899592" y="1916832"/>
          <a:ext cx="7272809" cy="2336313"/>
        </p:xfrm>
        <a:graphic>
          <a:graphicData uri="http://schemas.openxmlformats.org/drawingml/2006/table">
            <a:tbl>
              <a:tblPr/>
              <a:tblGrid>
                <a:gridCol w="1088349"/>
                <a:gridCol w="1030029"/>
                <a:gridCol w="1030029"/>
                <a:gridCol w="1030886"/>
                <a:gridCol w="1031744"/>
                <a:gridCol w="1030886"/>
                <a:gridCol w="1030886"/>
              </a:tblGrid>
              <a:tr h="432048">
                <a:tc>
                  <a:txBody>
                    <a:bodyPr/>
                    <a:lstStyle/>
                    <a:p>
                      <a:pPr algn="r">
                        <a:spcAft>
                          <a:spcPts val="600"/>
                        </a:spcAft>
                      </a:pPr>
                      <a:r>
                        <a:rPr lang="en-US" sz="1200" b="1" dirty="0">
                          <a:solidFill>
                            <a:srgbClr val="FFFFFF"/>
                          </a:solidFill>
                          <a:latin typeface="Arial" pitchFamily="34" charset="0"/>
                          <a:ea typeface="Cambria"/>
                          <a:cs typeface="Arial" pitchFamily="34" charset="0"/>
                        </a:rPr>
                        <a:t>Service</a:t>
                      </a:r>
                      <a:endParaRPr lang="en-US" sz="1200" dirty="0">
                        <a:latin typeface="Arial" pitchFamily="34" charset="0"/>
                        <a:ea typeface="Cambri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F3672"/>
                    </a:solidFill>
                  </a:tcPr>
                </a:tc>
                <a:tc rowSpan="2">
                  <a:txBody>
                    <a:bodyPr/>
                    <a:lstStyle/>
                    <a:p>
                      <a:pPr algn="just">
                        <a:spcAft>
                          <a:spcPts val="600"/>
                        </a:spcAft>
                      </a:pPr>
                      <a:r>
                        <a:rPr lang="en-US" sz="1200" b="1" dirty="0">
                          <a:solidFill>
                            <a:srgbClr val="FFFFFF"/>
                          </a:solidFill>
                          <a:latin typeface="Arial" pitchFamily="34" charset="0"/>
                          <a:ea typeface="Cambria"/>
                          <a:cs typeface="Arial" pitchFamily="34" charset="0"/>
                        </a:rPr>
                        <a:t>SR</a:t>
                      </a:r>
                      <a:endParaRPr lang="en-US" sz="1200" dirty="0">
                        <a:latin typeface="Arial" pitchFamily="34" charset="0"/>
                        <a:ea typeface="Cambri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F3672"/>
                    </a:solidFill>
                  </a:tcPr>
                </a:tc>
                <a:tc rowSpan="2">
                  <a:txBody>
                    <a:bodyPr/>
                    <a:lstStyle/>
                    <a:p>
                      <a:pPr algn="just">
                        <a:spcAft>
                          <a:spcPts val="600"/>
                        </a:spcAft>
                      </a:pPr>
                      <a:r>
                        <a:rPr lang="en-US" sz="1200" b="1" dirty="0">
                          <a:solidFill>
                            <a:srgbClr val="FFFFFF"/>
                          </a:solidFill>
                          <a:latin typeface="Arial" pitchFamily="34" charset="0"/>
                          <a:ea typeface="Cambria"/>
                          <a:cs typeface="Arial" pitchFamily="34" charset="0"/>
                        </a:rPr>
                        <a:t>DR</a:t>
                      </a:r>
                      <a:endParaRPr lang="en-US" sz="1200" dirty="0">
                        <a:latin typeface="Arial" pitchFamily="34" charset="0"/>
                        <a:ea typeface="Cambri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F3672"/>
                    </a:solidFill>
                  </a:tcPr>
                </a:tc>
                <a:tc rowSpan="2">
                  <a:txBody>
                    <a:bodyPr/>
                    <a:lstStyle/>
                    <a:p>
                      <a:pPr algn="just">
                        <a:spcAft>
                          <a:spcPts val="600"/>
                        </a:spcAft>
                      </a:pPr>
                      <a:r>
                        <a:rPr lang="en-US" sz="1200" b="1">
                          <a:solidFill>
                            <a:srgbClr val="FFFFFF"/>
                          </a:solidFill>
                          <a:latin typeface="Arial" pitchFamily="34" charset="0"/>
                          <a:ea typeface="Cambria"/>
                          <a:cs typeface="Arial" pitchFamily="34" charset="0"/>
                        </a:rPr>
                        <a:t>MD</a:t>
                      </a:r>
                      <a:endParaRPr lang="en-US" sz="1200">
                        <a:latin typeface="Arial" pitchFamily="34" charset="0"/>
                        <a:ea typeface="Cambri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F3672"/>
                    </a:solidFill>
                  </a:tcPr>
                </a:tc>
                <a:tc rowSpan="2">
                  <a:txBody>
                    <a:bodyPr/>
                    <a:lstStyle/>
                    <a:p>
                      <a:pPr algn="just">
                        <a:spcAft>
                          <a:spcPts val="600"/>
                        </a:spcAft>
                      </a:pPr>
                      <a:r>
                        <a:rPr lang="en-US" sz="1200" b="1">
                          <a:solidFill>
                            <a:srgbClr val="FFFFFF"/>
                          </a:solidFill>
                          <a:latin typeface="Arial" pitchFamily="34" charset="0"/>
                          <a:ea typeface="Cambria"/>
                          <a:cs typeface="Arial" pitchFamily="34" charset="0"/>
                        </a:rPr>
                        <a:t>SS</a:t>
                      </a:r>
                      <a:endParaRPr lang="en-US" sz="1200">
                        <a:latin typeface="Arial" pitchFamily="34" charset="0"/>
                        <a:ea typeface="Cambri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F3672"/>
                    </a:solidFill>
                  </a:tcPr>
                </a:tc>
                <a:tc rowSpan="2">
                  <a:txBody>
                    <a:bodyPr/>
                    <a:lstStyle/>
                    <a:p>
                      <a:pPr algn="just">
                        <a:spcAft>
                          <a:spcPts val="600"/>
                        </a:spcAft>
                      </a:pPr>
                      <a:r>
                        <a:rPr lang="en-US" sz="1200" b="1">
                          <a:solidFill>
                            <a:srgbClr val="FFFFFF"/>
                          </a:solidFill>
                          <a:latin typeface="Arial" pitchFamily="34" charset="0"/>
                          <a:ea typeface="Cambria"/>
                          <a:cs typeface="Arial" pitchFamily="34" charset="0"/>
                        </a:rPr>
                        <a:t>PID</a:t>
                      </a:r>
                      <a:endParaRPr lang="en-US" sz="1200">
                        <a:latin typeface="Arial" pitchFamily="34" charset="0"/>
                        <a:ea typeface="Cambri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F3672"/>
                    </a:solidFill>
                  </a:tcPr>
                </a:tc>
                <a:tc rowSpan="2">
                  <a:txBody>
                    <a:bodyPr/>
                    <a:lstStyle/>
                    <a:p>
                      <a:pPr algn="just">
                        <a:spcAft>
                          <a:spcPts val="600"/>
                        </a:spcAft>
                      </a:pPr>
                      <a:r>
                        <a:rPr lang="en-US" sz="1200" b="1">
                          <a:solidFill>
                            <a:srgbClr val="FFFFFF"/>
                          </a:solidFill>
                          <a:latin typeface="Arial" pitchFamily="34" charset="0"/>
                          <a:ea typeface="Cambria"/>
                          <a:cs typeface="Arial" pitchFamily="34" charset="0"/>
                        </a:rPr>
                        <a:t>AAI</a:t>
                      </a:r>
                      <a:endParaRPr lang="en-US" sz="1200">
                        <a:latin typeface="Arial" pitchFamily="34" charset="0"/>
                        <a:ea typeface="Cambri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F3672"/>
                    </a:solidFill>
                  </a:tcPr>
                </a:tc>
              </a:tr>
              <a:tr h="360040">
                <a:tc>
                  <a:txBody>
                    <a:bodyPr/>
                    <a:lstStyle/>
                    <a:p>
                      <a:pPr algn="l">
                        <a:spcAft>
                          <a:spcPts val="600"/>
                        </a:spcAft>
                      </a:pPr>
                      <a:r>
                        <a:rPr lang="en-US" sz="1200" b="1" dirty="0">
                          <a:solidFill>
                            <a:srgbClr val="000000"/>
                          </a:solidFill>
                          <a:latin typeface="Arial" pitchFamily="34" charset="0"/>
                          <a:ea typeface="Cambria"/>
                          <a:cs typeface="Arial" pitchFamily="34" charset="0"/>
                        </a:rPr>
                        <a:t>Community</a:t>
                      </a:r>
                      <a:endParaRPr lang="en-US" sz="1200" dirty="0">
                        <a:latin typeface="Arial" pitchFamily="34" charset="0"/>
                        <a:ea typeface="Cambri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08845">
                <a:tc>
                  <a:txBody>
                    <a:bodyPr/>
                    <a:lstStyle/>
                    <a:p>
                      <a:pPr algn="just">
                        <a:spcAft>
                          <a:spcPts val="600"/>
                        </a:spcAft>
                      </a:pPr>
                      <a:r>
                        <a:rPr lang="en-US" sz="1200" b="1">
                          <a:solidFill>
                            <a:srgbClr val="000000"/>
                          </a:solidFill>
                          <a:latin typeface="Arial" pitchFamily="34" charset="0"/>
                          <a:ea typeface="Cambria"/>
                          <a:cs typeface="Arial" pitchFamily="34" charset="0"/>
                        </a:rPr>
                        <a:t>CLARIN</a:t>
                      </a:r>
                      <a:endParaRPr lang="en-US" sz="1200">
                        <a:latin typeface="Arial" pitchFamily="34" charset="0"/>
                        <a:ea typeface="Cambri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200">
                          <a:latin typeface="Arial" pitchFamily="34" charset="0"/>
                          <a:ea typeface="Cambria"/>
                          <a:cs typeface="Arial" pitchFamily="34"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200" dirty="0">
                          <a:latin typeface="Arial" pitchFamily="34" charset="0"/>
                          <a:ea typeface="Cambria"/>
                          <a:cs typeface="Arial"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200" dirty="0">
                          <a:latin typeface="Arial" pitchFamily="34" charset="0"/>
                          <a:ea typeface="Cambria"/>
                          <a:cs typeface="Arial" pitchFamily="34"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200">
                          <a:latin typeface="Arial" pitchFamily="34" charset="0"/>
                          <a:ea typeface="Cambria"/>
                          <a:cs typeface="Arial" pitchFamily="34"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200">
                          <a:latin typeface="Arial" pitchFamily="34" charset="0"/>
                          <a:ea typeface="Cambria"/>
                          <a:cs typeface="Arial"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200" i="1">
                          <a:latin typeface="Arial" pitchFamily="34" charset="0"/>
                          <a:ea typeface="Cambria"/>
                          <a:cs typeface="Arial" pitchFamily="34" charset="0"/>
                        </a:rPr>
                        <a:t>X</a:t>
                      </a:r>
                      <a:endParaRPr lang="en-US" sz="1200">
                        <a:latin typeface="Arial" pitchFamily="34" charset="0"/>
                        <a:ea typeface="Cambri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845">
                <a:tc>
                  <a:txBody>
                    <a:bodyPr/>
                    <a:lstStyle/>
                    <a:p>
                      <a:pPr algn="just">
                        <a:spcAft>
                          <a:spcPts val="600"/>
                        </a:spcAft>
                      </a:pPr>
                      <a:r>
                        <a:rPr lang="en-US" sz="1200" b="1">
                          <a:solidFill>
                            <a:srgbClr val="000000"/>
                          </a:solidFill>
                          <a:latin typeface="Arial" pitchFamily="34" charset="0"/>
                          <a:ea typeface="Cambria"/>
                          <a:cs typeface="Arial" pitchFamily="34" charset="0"/>
                        </a:rPr>
                        <a:t>ENES</a:t>
                      </a:r>
                      <a:endParaRPr lang="en-US" sz="1200">
                        <a:latin typeface="Arial" pitchFamily="34" charset="0"/>
                        <a:ea typeface="Cambri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200">
                          <a:latin typeface="Arial" pitchFamily="34" charset="0"/>
                          <a:ea typeface="Cambria"/>
                          <a:cs typeface="Arial" pitchFamily="34"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200">
                          <a:latin typeface="Arial" pitchFamily="34" charset="0"/>
                          <a:ea typeface="Cambria"/>
                          <a:cs typeface="Arial" pitchFamily="34"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200" dirty="0">
                          <a:latin typeface="Arial" pitchFamily="34" charset="0"/>
                          <a:ea typeface="Cambria"/>
                          <a:cs typeface="Arial" pitchFamily="34"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endParaRPr lang="en-US" sz="1200" dirty="0">
                        <a:latin typeface="Arial" pitchFamily="34" charset="0"/>
                        <a:ea typeface="Cambri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200">
                          <a:latin typeface="Arial" pitchFamily="34" charset="0"/>
                          <a:ea typeface="Cambria"/>
                          <a:cs typeface="Arial"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200" i="1">
                          <a:latin typeface="Arial" pitchFamily="34" charset="0"/>
                          <a:ea typeface="Cambria"/>
                          <a:cs typeface="Arial" pitchFamily="34" charset="0"/>
                        </a:rPr>
                        <a:t>X</a:t>
                      </a:r>
                      <a:endParaRPr lang="en-US" sz="1200">
                        <a:latin typeface="Arial" pitchFamily="34" charset="0"/>
                        <a:ea typeface="Cambri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845">
                <a:tc>
                  <a:txBody>
                    <a:bodyPr/>
                    <a:lstStyle/>
                    <a:p>
                      <a:pPr algn="just">
                        <a:spcAft>
                          <a:spcPts val="600"/>
                        </a:spcAft>
                      </a:pPr>
                      <a:r>
                        <a:rPr lang="en-US" sz="1200" b="1">
                          <a:solidFill>
                            <a:srgbClr val="000000"/>
                          </a:solidFill>
                          <a:latin typeface="Arial" pitchFamily="34" charset="0"/>
                          <a:ea typeface="Cambria"/>
                          <a:cs typeface="Arial" pitchFamily="34" charset="0"/>
                        </a:rPr>
                        <a:t>EPOS</a:t>
                      </a:r>
                      <a:endParaRPr lang="en-US" sz="1200">
                        <a:latin typeface="Arial" pitchFamily="34" charset="0"/>
                        <a:ea typeface="Cambri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200">
                          <a:latin typeface="Arial" pitchFamily="34" charset="0"/>
                          <a:ea typeface="Cambria"/>
                          <a:cs typeface="Arial" pitchFamily="34"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200">
                          <a:latin typeface="Arial" pitchFamily="34" charset="0"/>
                          <a:ea typeface="Cambria"/>
                          <a:cs typeface="Arial" pitchFamily="34"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endParaRPr lang="en-US" sz="1200">
                        <a:latin typeface="Arial" pitchFamily="34" charset="0"/>
                        <a:ea typeface="Cambri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endParaRPr lang="en-US" sz="1200" dirty="0">
                        <a:latin typeface="Arial" pitchFamily="34" charset="0"/>
                        <a:ea typeface="Cambri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200" dirty="0">
                          <a:latin typeface="Arial" pitchFamily="34" charset="0"/>
                          <a:ea typeface="Cambria"/>
                          <a:cs typeface="Arial" pitchFamily="34"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200" i="1">
                          <a:latin typeface="Arial" pitchFamily="34" charset="0"/>
                          <a:ea typeface="Cambria"/>
                          <a:cs typeface="Arial" pitchFamily="34" charset="0"/>
                        </a:rPr>
                        <a:t>X</a:t>
                      </a:r>
                      <a:endParaRPr lang="en-US" sz="1200">
                        <a:latin typeface="Arial" pitchFamily="34" charset="0"/>
                        <a:ea typeface="Cambri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845">
                <a:tc>
                  <a:txBody>
                    <a:bodyPr/>
                    <a:lstStyle/>
                    <a:p>
                      <a:pPr algn="just">
                        <a:spcAft>
                          <a:spcPts val="600"/>
                        </a:spcAft>
                      </a:pPr>
                      <a:r>
                        <a:rPr lang="en-US" sz="1200" b="1">
                          <a:solidFill>
                            <a:srgbClr val="000000"/>
                          </a:solidFill>
                          <a:latin typeface="Arial" pitchFamily="34" charset="0"/>
                          <a:ea typeface="Cambria"/>
                          <a:cs typeface="Arial" pitchFamily="34" charset="0"/>
                        </a:rPr>
                        <a:t>VPH</a:t>
                      </a:r>
                      <a:endParaRPr lang="en-US" sz="1200">
                        <a:latin typeface="Arial" pitchFamily="34" charset="0"/>
                        <a:ea typeface="Cambri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200">
                          <a:latin typeface="Arial" pitchFamily="34" charset="0"/>
                          <a:ea typeface="Cambria"/>
                          <a:cs typeface="Arial" pitchFamily="34"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200">
                          <a:latin typeface="Arial" pitchFamily="34" charset="0"/>
                          <a:ea typeface="Cambria"/>
                          <a:cs typeface="Arial" pitchFamily="34"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endParaRPr lang="en-US" sz="1200">
                        <a:latin typeface="Arial" pitchFamily="34" charset="0"/>
                        <a:ea typeface="Cambri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endParaRPr lang="en-US" sz="1200">
                        <a:latin typeface="Arial" pitchFamily="34" charset="0"/>
                        <a:ea typeface="Cambri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200" dirty="0">
                          <a:latin typeface="Arial" pitchFamily="34" charset="0"/>
                          <a:ea typeface="Cambria"/>
                          <a:cs typeface="Arial" pitchFamily="34"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200" i="1" dirty="0">
                          <a:latin typeface="Arial" pitchFamily="34" charset="0"/>
                          <a:ea typeface="Cambria"/>
                          <a:cs typeface="Arial" pitchFamily="34" charset="0"/>
                        </a:rPr>
                        <a:t>X</a:t>
                      </a:r>
                      <a:endParaRPr lang="en-US" sz="1200" dirty="0">
                        <a:latin typeface="Arial" pitchFamily="34" charset="0"/>
                        <a:ea typeface="Cambri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845">
                <a:tc>
                  <a:txBody>
                    <a:bodyPr/>
                    <a:lstStyle/>
                    <a:p>
                      <a:pPr algn="just">
                        <a:spcAft>
                          <a:spcPts val="600"/>
                        </a:spcAft>
                      </a:pPr>
                      <a:r>
                        <a:rPr lang="en-US" sz="1200" b="1">
                          <a:solidFill>
                            <a:srgbClr val="000000"/>
                          </a:solidFill>
                          <a:latin typeface="Arial" pitchFamily="34" charset="0"/>
                          <a:ea typeface="Cambria"/>
                          <a:cs typeface="Arial" pitchFamily="34" charset="0"/>
                        </a:rPr>
                        <a:t>LifeWatch</a:t>
                      </a:r>
                      <a:endParaRPr lang="en-US" sz="1200">
                        <a:latin typeface="Arial" pitchFamily="34" charset="0"/>
                        <a:ea typeface="Cambri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200">
                          <a:latin typeface="Arial" pitchFamily="34" charset="0"/>
                          <a:ea typeface="Cambria"/>
                          <a:cs typeface="Arial" pitchFamily="34"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200">
                          <a:latin typeface="Arial" pitchFamily="34" charset="0"/>
                          <a:ea typeface="Cambria"/>
                          <a:cs typeface="Arial"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200">
                          <a:latin typeface="Arial" pitchFamily="34" charset="0"/>
                          <a:ea typeface="Cambria"/>
                          <a:cs typeface="Arial" pitchFamily="34"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200">
                          <a:latin typeface="Arial" pitchFamily="34" charset="0"/>
                          <a:ea typeface="Cambria"/>
                          <a:cs typeface="Arial"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200">
                          <a:latin typeface="Arial" pitchFamily="34" charset="0"/>
                          <a:ea typeface="Cambria"/>
                          <a:cs typeface="Arial"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200" i="1" dirty="0">
                          <a:latin typeface="Arial" pitchFamily="34" charset="0"/>
                          <a:ea typeface="Cambria"/>
                          <a:cs typeface="Arial" pitchFamily="34" charset="0"/>
                        </a:rPr>
                        <a:t>X</a:t>
                      </a:r>
                      <a:endParaRPr lang="en-US" sz="1200" dirty="0">
                        <a:latin typeface="Arial" pitchFamily="34" charset="0"/>
                        <a:ea typeface="Cambri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827584" y="4725144"/>
            <a:ext cx="7632848" cy="923330"/>
          </a:xfrm>
          <a:prstGeom prst="rect">
            <a:avLst/>
          </a:prstGeom>
        </p:spPr>
        <p:txBody>
          <a:bodyPr wrap="square">
            <a:spAutoFit/>
          </a:bodyPr>
          <a:lstStyle/>
          <a:p>
            <a:r>
              <a:rPr lang="en-US" dirty="0" smtClean="0"/>
              <a:t>NB: “X”= this service is relevant to this community, “+“ = this community has interest in this service but at a later stage or has a similar service already running in production.</a:t>
            </a:r>
            <a:endParaRPr lang="en-US" dirty="0"/>
          </a:p>
        </p:txBody>
      </p:sp>
      <p:sp>
        <p:nvSpPr>
          <p:cNvPr id="6" name="Title 1"/>
          <p:cNvSpPr txBox="1">
            <a:spLocks/>
          </p:cNvSpPr>
          <p:nvPr/>
        </p:nvSpPr>
        <p:spPr>
          <a:xfrm>
            <a:off x="457200" y="764704"/>
            <a:ext cx="8229600" cy="72008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i-FI" sz="3600" dirty="0" err="1" smtClean="0">
                <a:solidFill>
                  <a:srgbClr val="C13424"/>
                </a:solidFill>
                <a:latin typeface="Arial" pitchFamily="34" charset="0"/>
                <a:ea typeface="+mj-ea"/>
                <a:cs typeface="Arial" pitchFamily="34" charset="0"/>
              </a:rPr>
              <a:t>How</a:t>
            </a:r>
            <a:r>
              <a:rPr lang="fi-FI" sz="3600" dirty="0" smtClean="0">
                <a:solidFill>
                  <a:srgbClr val="C13424"/>
                </a:solidFill>
                <a:latin typeface="Arial" pitchFamily="34" charset="0"/>
                <a:ea typeface="+mj-ea"/>
                <a:cs typeface="Arial" pitchFamily="34" charset="0"/>
              </a:rPr>
              <a:t> </a:t>
            </a:r>
            <a:r>
              <a:rPr lang="fi-FI" sz="3600" dirty="0" err="1" smtClean="0">
                <a:solidFill>
                  <a:srgbClr val="C13424"/>
                </a:solidFill>
                <a:latin typeface="Arial" pitchFamily="34" charset="0"/>
                <a:ea typeface="+mj-ea"/>
                <a:cs typeface="Arial" pitchFamily="34" charset="0"/>
              </a:rPr>
              <a:t>Requirements</a:t>
            </a:r>
            <a:r>
              <a:rPr lang="fi-FI" sz="3600" dirty="0" smtClean="0">
                <a:solidFill>
                  <a:srgbClr val="C13424"/>
                </a:solidFill>
                <a:latin typeface="Arial" pitchFamily="34" charset="0"/>
                <a:ea typeface="+mj-ea"/>
                <a:cs typeface="Arial" pitchFamily="34" charset="0"/>
              </a:rPr>
              <a:t> </a:t>
            </a:r>
            <a:r>
              <a:rPr lang="fi-FI" sz="3600" dirty="0" err="1" smtClean="0">
                <a:solidFill>
                  <a:srgbClr val="C13424"/>
                </a:solidFill>
                <a:latin typeface="Arial" pitchFamily="34" charset="0"/>
                <a:ea typeface="+mj-ea"/>
                <a:cs typeface="Arial" pitchFamily="34" charset="0"/>
              </a:rPr>
              <a:t>are</a:t>
            </a:r>
            <a:r>
              <a:rPr lang="fi-FI" sz="3600" dirty="0" smtClean="0">
                <a:solidFill>
                  <a:srgbClr val="C13424"/>
                </a:solidFill>
                <a:latin typeface="Arial" pitchFamily="34" charset="0"/>
                <a:ea typeface="+mj-ea"/>
                <a:cs typeface="Arial" pitchFamily="34" charset="0"/>
              </a:rPr>
              <a:t> </a:t>
            </a:r>
            <a:r>
              <a:rPr lang="fi-FI" sz="3600" dirty="0" err="1" smtClean="0">
                <a:solidFill>
                  <a:srgbClr val="C13424"/>
                </a:solidFill>
                <a:latin typeface="Arial" pitchFamily="34" charset="0"/>
                <a:ea typeface="+mj-ea"/>
                <a:cs typeface="Arial" pitchFamily="34" charset="0"/>
              </a:rPr>
              <a:t>Shared</a:t>
            </a:r>
            <a:r>
              <a:rPr lang="fi-FI" sz="3600" dirty="0" smtClean="0">
                <a:solidFill>
                  <a:srgbClr val="C13424"/>
                </a:solidFill>
                <a:latin typeface="Arial" pitchFamily="34" charset="0"/>
                <a:ea typeface="+mj-ea"/>
                <a:cs typeface="Arial" pitchFamily="34" charset="0"/>
              </a:rPr>
              <a:t>?</a:t>
            </a:r>
            <a:endParaRPr kumimoji="0" lang="en-US" sz="3600" b="0" i="0" u="none" strike="noStrike" kern="1200" cap="none" spc="0" normalizeH="0" baseline="0" noProof="0" dirty="0">
              <a:ln>
                <a:noFill/>
              </a:ln>
              <a:solidFill>
                <a:srgbClr val="C13424"/>
              </a:solidFill>
              <a:effectLst/>
              <a:uLnTx/>
              <a:uFillTx/>
              <a:latin typeface="Arial" pitchFamily="34" charset="0"/>
              <a:ea typeface="+mj-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s-ES"/>
          </a:p>
        </p:txBody>
      </p:sp>
      <p:sp>
        <p:nvSpPr>
          <p:cNvPr id="3" name="Slide Number Placeholder 2"/>
          <p:cNvSpPr>
            <a:spLocks noGrp="1"/>
          </p:cNvSpPr>
          <p:nvPr>
            <p:ph type="sldNum" sz="quarter" idx="12"/>
          </p:nvPr>
        </p:nvSpPr>
        <p:spPr/>
        <p:txBody>
          <a:bodyPr/>
          <a:lstStyle/>
          <a:p>
            <a:fld id="{7A664348-DC2E-4C46-A357-1ED243B754D0}" type="slidenum">
              <a:rPr lang="es-ES" smtClean="0"/>
              <a:pPr/>
              <a:t>29</a:t>
            </a:fld>
            <a:endParaRPr lang="es-ES"/>
          </a:p>
        </p:txBody>
      </p:sp>
      <p:pic>
        <p:nvPicPr>
          <p:cNvPr id="1026" name="Picture 2"/>
          <p:cNvPicPr>
            <a:picLocks noChangeAspect="1" noChangeArrowheads="1"/>
          </p:cNvPicPr>
          <p:nvPr/>
        </p:nvPicPr>
        <p:blipFill>
          <a:blip r:embed="rId2" cstate="print"/>
          <a:srcRect/>
          <a:stretch>
            <a:fillRect/>
          </a:stretch>
        </p:blipFill>
        <p:spPr bwMode="auto">
          <a:xfrm>
            <a:off x="0" y="53949"/>
            <a:ext cx="9144000" cy="7263483"/>
          </a:xfrm>
          <a:prstGeom prst="rect">
            <a:avLst/>
          </a:prstGeom>
          <a:noFill/>
          <a:ln w="9525">
            <a:noFill/>
            <a:miter lim="800000"/>
            <a:headEnd/>
            <a:tailEnd/>
          </a:ln>
        </p:spPr>
      </p:pic>
      <p:sp>
        <p:nvSpPr>
          <p:cNvPr id="6" name="TextBox 5"/>
          <p:cNvSpPr txBox="1"/>
          <p:nvPr/>
        </p:nvSpPr>
        <p:spPr>
          <a:xfrm>
            <a:off x="683568" y="4005064"/>
            <a:ext cx="1728192" cy="646331"/>
          </a:xfrm>
          <a:prstGeom prst="rect">
            <a:avLst/>
          </a:prstGeom>
          <a:solidFill>
            <a:schemeClr val="tx2">
              <a:lumMod val="40000"/>
              <a:lumOff val="60000"/>
            </a:schemeClr>
          </a:solidFill>
        </p:spPr>
        <p:txBody>
          <a:bodyPr wrap="square" rtlCol="0">
            <a:spAutoFit/>
          </a:bodyPr>
          <a:lstStyle/>
          <a:p>
            <a:r>
              <a:rPr lang="fi-FI" sz="1200" b="1" dirty="0" err="1" smtClean="0">
                <a:solidFill>
                  <a:schemeClr val="tx1">
                    <a:lumMod val="75000"/>
                    <a:lumOff val="25000"/>
                  </a:schemeClr>
                </a:solidFill>
                <a:latin typeface="Arial" pitchFamily="34" charset="0"/>
                <a:cs typeface="Arial" pitchFamily="34" charset="0"/>
              </a:rPr>
              <a:t>Dynamic</a:t>
            </a:r>
            <a:r>
              <a:rPr lang="fi-FI" sz="1200" b="1" dirty="0" smtClean="0">
                <a:solidFill>
                  <a:schemeClr val="tx1">
                    <a:lumMod val="75000"/>
                    <a:lumOff val="25000"/>
                  </a:schemeClr>
                </a:solidFill>
                <a:latin typeface="Arial" pitchFamily="34" charset="0"/>
                <a:cs typeface="Arial" pitchFamily="34" charset="0"/>
              </a:rPr>
              <a:t> </a:t>
            </a:r>
            <a:r>
              <a:rPr lang="fi-FI" sz="1200" b="1" dirty="0" err="1" smtClean="0">
                <a:solidFill>
                  <a:schemeClr val="tx1">
                    <a:lumMod val="75000"/>
                    <a:lumOff val="25000"/>
                  </a:schemeClr>
                </a:solidFill>
                <a:latin typeface="Arial" pitchFamily="34" charset="0"/>
                <a:cs typeface="Arial" pitchFamily="34" charset="0"/>
              </a:rPr>
              <a:t>replication</a:t>
            </a:r>
            <a:r>
              <a:rPr lang="fi-FI" sz="1200" b="1" dirty="0" smtClean="0">
                <a:solidFill>
                  <a:schemeClr val="tx1">
                    <a:lumMod val="75000"/>
                    <a:lumOff val="25000"/>
                  </a:schemeClr>
                </a:solidFill>
                <a:latin typeface="Arial" pitchFamily="34" charset="0"/>
                <a:cs typeface="Arial" pitchFamily="34" charset="0"/>
              </a:rPr>
              <a:t> to HPC </a:t>
            </a:r>
            <a:r>
              <a:rPr lang="fi-FI" sz="1200" b="1" dirty="0" err="1" smtClean="0">
                <a:solidFill>
                  <a:schemeClr val="tx1">
                    <a:lumMod val="75000"/>
                    <a:lumOff val="25000"/>
                  </a:schemeClr>
                </a:solidFill>
                <a:latin typeface="Arial" pitchFamily="34" charset="0"/>
                <a:cs typeface="Arial" pitchFamily="34" charset="0"/>
              </a:rPr>
              <a:t>workspace</a:t>
            </a:r>
            <a:r>
              <a:rPr lang="fi-FI" sz="1200" b="1" dirty="0" smtClean="0">
                <a:solidFill>
                  <a:schemeClr val="tx1">
                    <a:lumMod val="75000"/>
                    <a:lumOff val="25000"/>
                  </a:schemeClr>
                </a:solidFill>
                <a:latin typeface="Arial" pitchFamily="34" charset="0"/>
                <a:cs typeface="Arial" pitchFamily="34" charset="0"/>
              </a:rPr>
              <a:t> for </a:t>
            </a:r>
            <a:r>
              <a:rPr lang="fi-FI" sz="1200" b="1" dirty="0" err="1" smtClean="0">
                <a:solidFill>
                  <a:schemeClr val="tx1">
                    <a:lumMod val="75000"/>
                    <a:lumOff val="25000"/>
                  </a:schemeClr>
                </a:solidFill>
                <a:latin typeface="Arial" pitchFamily="34" charset="0"/>
                <a:cs typeface="Arial" pitchFamily="34" charset="0"/>
              </a:rPr>
              <a:t>processing</a:t>
            </a:r>
            <a:endParaRPr lang="en-US" sz="1200" b="1" dirty="0" smtClean="0">
              <a:solidFill>
                <a:schemeClr val="tx1">
                  <a:lumMod val="75000"/>
                  <a:lumOff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What is needed ? </a:t>
            </a:r>
            <a:endParaRPr lang="en-US" dirty="0"/>
          </a:p>
        </p:txBody>
      </p:sp>
      <p:sp>
        <p:nvSpPr>
          <p:cNvPr id="3" name="Rectangle 2"/>
          <p:cNvSpPr/>
          <p:nvPr/>
        </p:nvSpPr>
        <p:spPr>
          <a:xfrm>
            <a:off x="2123728" y="3024560"/>
            <a:ext cx="6120680" cy="954107"/>
          </a:xfrm>
          <a:prstGeom prst="rect">
            <a:avLst/>
          </a:prstGeom>
        </p:spPr>
        <p:txBody>
          <a:bodyPr wrap="square">
            <a:spAutoFit/>
          </a:bodyPr>
          <a:lstStyle/>
          <a:p>
            <a:r>
              <a:rPr lang="fi-FI" sz="2800" b="1" dirty="0" smtClean="0"/>
              <a:t>Standardized storage service and processes for data management</a:t>
            </a:r>
            <a:endParaRPr lang="en-US" sz="2800" b="1" dirty="0"/>
          </a:p>
        </p:txBody>
      </p:sp>
    </p:spTree>
    <p:extLst>
      <p:ext uri="{BB962C8B-B14F-4D97-AF65-F5344CB8AC3E}">
        <p14:creationId xmlns:p14="http://schemas.microsoft.com/office/powerpoint/2010/main" val="17677362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s-ES"/>
          </a:p>
        </p:txBody>
      </p:sp>
      <p:sp>
        <p:nvSpPr>
          <p:cNvPr id="3" name="Slide Number Placeholder 2"/>
          <p:cNvSpPr>
            <a:spLocks noGrp="1"/>
          </p:cNvSpPr>
          <p:nvPr>
            <p:ph type="sldNum" sz="quarter" idx="12"/>
          </p:nvPr>
        </p:nvSpPr>
        <p:spPr/>
        <p:txBody>
          <a:bodyPr/>
          <a:lstStyle/>
          <a:p>
            <a:fld id="{7A664348-DC2E-4C46-A357-1ED243B754D0}" type="slidenum">
              <a:rPr lang="es-ES" smtClean="0"/>
              <a:pPr/>
              <a:t>30</a:t>
            </a:fld>
            <a:endParaRPr lang="es-ES"/>
          </a:p>
        </p:txBody>
      </p:sp>
      <p:pic>
        <p:nvPicPr>
          <p:cNvPr id="8194" name="Picture 2"/>
          <p:cNvPicPr>
            <a:picLocks noChangeAspect="1" noChangeArrowheads="1"/>
          </p:cNvPicPr>
          <p:nvPr/>
        </p:nvPicPr>
        <p:blipFill>
          <a:blip r:embed="rId2" cstate="print"/>
          <a:srcRect/>
          <a:stretch>
            <a:fillRect/>
          </a:stretch>
        </p:blipFill>
        <p:spPr bwMode="auto">
          <a:xfrm>
            <a:off x="0" y="0"/>
            <a:ext cx="9121013" cy="6840760"/>
          </a:xfrm>
          <a:prstGeom prst="rect">
            <a:avLst/>
          </a:prstGeom>
          <a:noFill/>
          <a:ln w="9525">
            <a:noFill/>
            <a:miter lim="800000"/>
            <a:headEnd/>
            <a:tailEnd/>
          </a:ln>
        </p:spPr>
      </p:pic>
      <p:sp>
        <p:nvSpPr>
          <p:cNvPr id="5" name="TextBox 4"/>
          <p:cNvSpPr txBox="1"/>
          <p:nvPr/>
        </p:nvSpPr>
        <p:spPr>
          <a:xfrm>
            <a:off x="2051720" y="4221088"/>
            <a:ext cx="2016224" cy="276999"/>
          </a:xfrm>
          <a:prstGeom prst="rect">
            <a:avLst/>
          </a:prstGeom>
          <a:solidFill>
            <a:schemeClr val="accent1">
              <a:lumMod val="20000"/>
              <a:lumOff val="80000"/>
            </a:schemeClr>
          </a:solidFill>
        </p:spPr>
        <p:txBody>
          <a:bodyPr wrap="square" rtlCol="0">
            <a:spAutoFit/>
          </a:bodyPr>
          <a:lstStyle/>
          <a:p>
            <a:r>
              <a:rPr lang="fi-FI" sz="1200" dirty="0" err="1" smtClean="0">
                <a:solidFill>
                  <a:schemeClr val="tx1">
                    <a:lumMod val="75000"/>
                    <a:lumOff val="25000"/>
                  </a:schemeClr>
                </a:solidFill>
                <a:latin typeface="Arial" pitchFamily="34" charset="0"/>
                <a:cs typeface="Arial" pitchFamily="34" charset="0"/>
                <a:hlinkClick r:id="rId3"/>
              </a:rPr>
              <a:t>eudat-info@postit.csc.fi</a:t>
            </a:r>
            <a:r>
              <a:rPr lang="fi-FI" sz="1200" dirty="0" smtClean="0">
                <a:solidFill>
                  <a:schemeClr val="tx1">
                    <a:lumMod val="75000"/>
                    <a:lumOff val="25000"/>
                  </a:schemeClr>
                </a:solidFill>
                <a:latin typeface="Arial" pitchFamily="34" charset="0"/>
                <a:cs typeface="Arial" pitchFamily="34" charset="0"/>
              </a:rPr>
              <a:t> </a:t>
            </a:r>
            <a:endParaRPr lang="en-US" sz="1200" dirty="0" smtClean="0">
              <a:solidFill>
                <a:schemeClr val="tx1">
                  <a:lumMod val="75000"/>
                  <a:lumOff val="25000"/>
                </a:schemeClr>
              </a:solidFill>
              <a:latin typeface="Arial" pitchFamily="34" charset="0"/>
              <a:cs typeface="Arial" pitchFamily="34" charset="0"/>
            </a:endParaRPr>
          </a:p>
        </p:txBody>
      </p:sp>
      <p:sp>
        <p:nvSpPr>
          <p:cNvPr id="6" name="TextBox 5"/>
          <p:cNvSpPr txBox="1"/>
          <p:nvPr/>
        </p:nvSpPr>
        <p:spPr>
          <a:xfrm>
            <a:off x="1115616" y="4725144"/>
            <a:ext cx="4075155" cy="1569660"/>
          </a:xfrm>
          <a:prstGeom prst="rect">
            <a:avLst/>
          </a:prstGeom>
          <a:noFill/>
        </p:spPr>
        <p:txBody>
          <a:bodyPr wrap="none" rtlCol="0">
            <a:spAutoFit/>
          </a:bodyPr>
          <a:lstStyle/>
          <a:p>
            <a:r>
              <a:rPr lang="fi-FI" sz="2400" dirty="0" smtClean="0">
                <a:solidFill>
                  <a:schemeClr val="tx1">
                    <a:lumMod val="75000"/>
                    <a:lumOff val="25000"/>
                  </a:schemeClr>
                </a:solidFill>
                <a:latin typeface="Arial" pitchFamily="34" charset="0"/>
                <a:cs typeface="Arial" pitchFamily="34" charset="0"/>
              </a:rPr>
              <a:t>Thank you</a:t>
            </a:r>
          </a:p>
          <a:p>
            <a:endParaRPr lang="fi-FI" sz="2400" dirty="0">
              <a:solidFill>
                <a:schemeClr val="tx1">
                  <a:lumMod val="75000"/>
                  <a:lumOff val="25000"/>
                </a:schemeClr>
              </a:solidFill>
              <a:latin typeface="Arial" pitchFamily="34" charset="0"/>
              <a:cs typeface="Arial" pitchFamily="34" charset="0"/>
            </a:endParaRPr>
          </a:p>
          <a:p>
            <a:r>
              <a:rPr lang="fi-FI" sz="2400" dirty="0" smtClean="0">
                <a:solidFill>
                  <a:schemeClr val="tx1">
                    <a:lumMod val="75000"/>
                    <a:lumOff val="25000"/>
                  </a:schemeClr>
                </a:solidFill>
                <a:latin typeface="Arial" pitchFamily="34" charset="0"/>
                <a:cs typeface="Arial" pitchFamily="34" charset="0"/>
              </a:rPr>
              <a:t>Ari Lukkarinen</a:t>
            </a:r>
          </a:p>
          <a:p>
            <a:r>
              <a:rPr lang="fi-FI" sz="2400" dirty="0" smtClean="0">
                <a:solidFill>
                  <a:schemeClr val="tx1">
                    <a:lumMod val="75000"/>
                    <a:lumOff val="25000"/>
                  </a:schemeClr>
                </a:solidFill>
                <a:latin typeface="Arial" pitchFamily="34" charset="0"/>
                <a:cs typeface="Arial" pitchFamily="34" charset="0"/>
              </a:rPr>
              <a:t>E-mail: ari.lukkarinen@csc.fi</a:t>
            </a:r>
            <a:endParaRPr lang="en-US" sz="2400" dirty="0" smtClean="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20774078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A664348-DC2E-4C46-A357-1ED243B754D0}" type="slidenum">
              <a:rPr lang="es-ES" smtClean="0"/>
              <a:pPr/>
              <a:t>31</a:t>
            </a:fld>
            <a:endParaRPr lang="es-ES"/>
          </a:p>
        </p:txBody>
      </p:sp>
      <p:sp>
        <p:nvSpPr>
          <p:cNvPr id="4" name="TextBox 3"/>
          <p:cNvSpPr txBox="1"/>
          <p:nvPr/>
        </p:nvSpPr>
        <p:spPr>
          <a:xfrm>
            <a:off x="971600" y="1700808"/>
            <a:ext cx="4725974" cy="1815882"/>
          </a:xfrm>
          <a:prstGeom prst="rect">
            <a:avLst/>
          </a:prstGeom>
          <a:noFill/>
        </p:spPr>
        <p:txBody>
          <a:bodyPr wrap="none" rtlCol="0">
            <a:spAutoFit/>
          </a:bodyPr>
          <a:lstStyle/>
          <a:p>
            <a:r>
              <a:rPr lang="fi-FI" sz="2800" dirty="0" smtClean="0">
                <a:solidFill>
                  <a:schemeClr val="tx1">
                    <a:lumMod val="75000"/>
                    <a:lumOff val="25000"/>
                  </a:schemeClr>
                </a:solidFill>
                <a:latin typeface="Arial" pitchFamily="34" charset="0"/>
                <a:cs typeface="Arial" pitchFamily="34" charset="0"/>
              </a:rPr>
              <a:t>Thank you</a:t>
            </a:r>
          </a:p>
          <a:p>
            <a:endParaRPr lang="fi-FI" sz="2800" dirty="0">
              <a:solidFill>
                <a:schemeClr val="tx1">
                  <a:lumMod val="75000"/>
                  <a:lumOff val="25000"/>
                </a:schemeClr>
              </a:solidFill>
              <a:latin typeface="Arial" pitchFamily="34" charset="0"/>
              <a:cs typeface="Arial" pitchFamily="34" charset="0"/>
            </a:endParaRPr>
          </a:p>
          <a:p>
            <a:r>
              <a:rPr lang="fi-FI" sz="2800" dirty="0" smtClean="0">
                <a:solidFill>
                  <a:schemeClr val="tx1">
                    <a:lumMod val="75000"/>
                    <a:lumOff val="25000"/>
                  </a:schemeClr>
                </a:solidFill>
                <a:latin typeface="Arial" pitchFamily="34" charset="0"/>
                <a:cs typeface="Arial" pitchFamily="34" charset="0"/>
              </a:rPr>
              <a:t>Ari Lukkarinen</a:t>
            </a:r>
          </a:p>
          <a:p>
            <a:r>
              <a:rPr lang="fi-FI" sz="2800" dirty="0" smtClean="0">
                <a:solidFill>
                  <a:schemeClr val="tx1">
                    <a:lumMod val="75000"/>
                    <a:lumOff val="25000"/>
                  </a:schemeClr>
                </a:solidFill>
                <a:latin typeface="Arial" pitchFamily="34" charset="0"/>
                <a:cs typeface="Arial" pitchFamily="34" charset="0"/>
              </a:rPr>
              <a:t>E-mail: ari.lukkarinen@csc.fi</a:t>
            </a:r>
            <a:endParaRPr lang="en-US" sz="2800" dirty="0" smtClean="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1042724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OPERATION TEAM</a:t>
            </a:r>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18FEEFC-FC4F-4B0F-8C84-0DD2AE81069D}" type="slidenum">
              <a:rPr lang="en-US" smtClean="0"/>
              <a:pPr>
                <a:defRPr/>
              </a:pPr>
              <a:t>32</a:t>
            </a:fld>
            <a:endParaRPr lang="en-US"/>
          </a:p>
        </p:txBody>
      </p:sp>
      <p:pic>
        <p:nvPicPr>
          <p:cNvPr id="5" name="Picture 2" descr="C:\projects\eudat\wp6\concepts\operations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381" y="1556792"/>
            <a:ext cx="7869238" cy="46751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Oval 20"/>
          <p:cNvSpPr/>
          <p:nvPr/>
        </p:nvSpPr>
        <p:spPr>
          <a:xfrm>
            <a:off x="3779912" y="1844824"/>
            <a:ext cx="4824536" cy="2448272"/>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7A664348-DC2E-4C46-A357-1ED243B754D0}" type="slidenum">
              <a:rPr lang="es-ES" smtClean="0"/>
              <a:pPr/>
              <a:t>33</a:t>
            </a:fld>
            <a:endParaRPr lang="es-ES"/>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3210" y="5196338"/>
            <a:ext cx="5640781" cy="1166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Title 6"/>
          <p:cNvSpPr>
            <a:spLocks noGrp="1"/>
          </p:cNvSpPr>
          <p:nvPr>
            <p:ph type="title"/>
          </p:nvPr>
        </p:nvSpPr>
        <p:spPr>
          <a:xfrm>
            <a:off x="419286" y="812962"/>
            <a:ext cx="8229600" cy="720080"/>
          </a:xfrm>
        </p:spPr>
        <p:txBody>
          <a:bodyPr/>
          <a:lstStyle/>
          <a:p>
            <a:r>
              <a:rPr lang="fi-FI" dirty="0" smtClean="0"/>
              <a:t>Communities and Data Centers</a:t>
            </a:r>
            <a:endParaRPr lang="en-US" dirty="0"/>
          </a:p>
        </p:txBody>
      </p:sp>
      <p:sp>
        <p:nvSpPr>
          <p:cNvPr id="46" name="Freeform 45"/>
          <p:cNvSpPr/>
          <p:nvPr/>
        </p:nvSpPr>
        <p:spPr>
          <a:xfrm>
            <a:off x="2267744" y="2996952"/>
            <a:ext cx="1045037" cy="2173185"/>
          </a:xfrm>
          <a:custGeom>
            <a:avLst/>
            <a:gdLst>
              <a:gd name="connsiteX0" fmla="*/ 1176301 w 1176301"/>
              <a:gd name="connsiteY0" fmla="*/ 0 h 2173185"/>
              <a:gd name="connsiteX1" fmla="*/ 644 w 1176301"/>
              <a:gd name="connsiteY1" fmla="*/ 1080655 h 2173185"/>
              <a:gd name="connsiteX2" fmla="*/ 1045673 w 1176301"/>
              <a:gd name="connsiteY2" fmla="*/ 2173185 h 2173185"/>
              <a:gd name="connsiteX0" fmla="*/ 1176301 w 1176301"/>
              <a:gd name="connsiteY0" fmla="*/ 0 h 2173185"/>
              <a:gd name="connsiteX1" fmla="*/ 644 w 1176301"/>
              <a:gd name="connsiteY1" fmla="*/ 1080655 h 2173185"/>
              <a:gd name="connsiteX2" fmla="*/ 1045673 w 1176301"/>
              <a:gd name="connsiteY2" fmla="*/ 2173185 h 2173185"/>
              <a:gd name="connsiteX0" fmla="*/ 1176474 w 1176474"/>
              <a:gd name="connsiteY0" fmla="*/ 0 h 2173185"/>
              <a:gd name="connsiteX1" fmla="*/ 817 w 1176474"/>
              <a:gd name="connsiteY1" fmla="*/ 1080655 h 2173185"/>
              <a:gd name="connsiteX2" fmla="*/ 1045846 w 1176474"/>
              <a:gd name="connsiteY2" fmla="*/ 2173185 h 2173185"/>
              <a:gd name="connsiteX0" fmla="*/ 1175664 w 1175664"/>
              <a:gd name="connsiteY0" fmla="*/ 0 h 2173185"/>
              <a:gd name="connsiteX1" fmla="*/ 7 w 1175664"/>
              <a:gd name="connsiteY1" fmla="*/ 1080655 h 2173185"/>
              <a:gd name="connsiteX2" fmla="*/ 1045036 w 1175664"/>
              <a:gd name="connsiteY2" fmla="*/ 2173185 h 2173185"/>
              <a:gd name="connsiteX0" fmla="*/ 1045037 w 1045037"/>
              <a:gd name="connsiteY0" fmla="*/ 0 h 2173185"/>
              <a:gd name="connsiteX1" fmla="*/ 9 w 1045037"/>
              <a:gd name="connsiteY1" fmla="*/ 1128157 h 2173185"/>
              <a:gd name="connsiteX2" fmla="*/ 914409 w 1045037"/>
              <a:gd name="connsiteY2" fmla="*/ 2173185 h 2173185"/>
            </a:gdLst>
            <a:ahLst/>
            <a:cxnLst>
              <a:cxn ang="0">
                <a:pos x="connsiteX0" y="connsiteY0"/>
              </a:cxn>
              <a:cxn ang="0">
                <a:pos x="connsiteX1" y="connsiteY1"/>
              </a:cxn>
              <a:cxn ang="0">
                <a:pos x="connsiteX2" y="connsiteY2"/>
              </a:cxn>
            </a:cxnLst>
            <a:rect l="l" t="t" r="r" b="b"/>
            <a:pathLst>
              <a:path w="1045037" h="2173185">
                <a:moveTo>
                  <a:pt x="1045037" y="0"/>
                </a:moveTo>
                <a:cubicBezTo>
                  <a:pt x="337465" y="14845"/>
                  <a:pt x="-1970" y="754085"/>
                  <a:pt x="9" y="1128157"/>
                </a:cubicBezTo>
                <a:cubicBezTo>
                  <a:pt x="1988" y="1502229"/>
                  <a:pt x="262256" y="2152402"/>
                  <a:pt x="914409" y="2173185"/>
                </a:cubicBezTo>
              </a:path>
            </a:pathLst>
          </a:custGeom>
          <a:ln w="762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p:cNvSpPr txBox="1"/>
          <p:nvPr/>
        </p:nvSpPr>
        <p:spPr>
          <a:xfrm>
            <a:off x="323528" y="2780928"/>
            <a:ext cx="1838965" cy="2585323"/>
          </a:xfrm>
          <a:prstGeom prst="rect">
            <a:avLst/>
          </a:prstGeom>
          <a:noFill/>
        </p:spPr>
        <p:txBody>
          <a:bodyPr wrap="none" rtlCol="0">
            <a:spAutoFit/>
          </a:bodyPr>
          <a:lstStyle/>
          <a:p>
            <a:endParaRPr lang="en-US" dirty="0">
              <a:solidFill>
                <a:srgbClr val="C00000"/>
              </a:solidFill>
              <a:latin typeface="Arial" pitchFamily="34" charset="0"/>
              <a:cs typeface="Arial" pitchFamily="34" charset="0"/>
            </a:endParaRPr>
          </a:p>
          <a:p>
            <a:r>
              <a:rPr lang="en-US" dirty="0" smtClean="0">
                <a:solidFill>
                  <a:srgbClr val="C00000"/>
                </a:solidFill>
                <a:latin typeface="Arial" pitchFamily="34" charset="0"/>
                <a:cs typeface="Arial" pitchFamily="34" charset="0"/>
              </a:rPr>
              <a:t>What are the </a:t>
            </a:r>
          </a:p>
          <a:p>
            <a:r>
              <a:rPr lang="en-US" dirty="0" smtClean="0">
                <a:solidFill>
                  <a:srgbClr val="C00000"/>
                </a:solidFill>
                <a:latin typeface="Arial" pitchFamily="34" charset="0"/>
                <a:cs typeface="Arial" pitchFamily="34" charset="0"/>
              </a:rPr>
              <a:t>basic </a:t>
            </a:r>
          </a:p>
          <a:p>
            <a:r>
              <a:rPr lang="en-US" dirty="0" smtClean="0">
                <a:solidFill>
                  <a:srgbClr val="C00000"/>
                </a:solidFill>
                <a:latin typeface="Arial" pitchFamily="34" charset="0"/>
                <a:cs typeface="Arial" pitchFamily="34" charset="0"/>
              </a:rPr>
              <a:t>requirements?</a:t>
            </a:r>
          </a:p>
          <a:p>
            <a:endParaRPr lang="fi-FI" dirty="0" smtClean="0">
              <a:solidFill>
                <a:srgbClr val="C00000"/>
              </a:solidFill>
              <a:latin typeface="Arial" pitchFamily="34" charset="0"/>
              <a:cs typeface="Arial" pitchFamily="34" charset="0"/>
            </a:endParaRPr>
          </a:p>
          <a:p>
            <a:r>
              <a:rPr lang="en-US" dirty="0" smtClean="0">
                <a:solidFill>
                  <a:srgbClr val="C00000"/>
                </a:solidFill>
                <a:latin typeface="Arial" pitchFamily="34" charset="0"/>
                <a:cs typeface="Arial" pitchFamily="34" charset="0"/>
              </a:rPr>
              <a:t>Which common </a:t>
            </a:r>
          </a:p>
          <a:p>
            <a:r>
              <a:rPr lang="en-US" dirty="0" smtClean="0">
                <a:solidFill>
                  <a:srgbClr val="C00000"/>
                </a:solidFill>
                <a:latin typeface="Arial" pitchFamily="34" charset="0"/>
                <a:cs typeface="Arial" pitchFamily="34" charset="0"/>
              </a:rPr>
              <a:t>services are </a:t>
            </a:r>
          </a:p>
          <a:p>
            <a:r>
              <a:rPr lang="en-US" dirty="0" smtClean="0">
                <a:solidFill>
                  <a:srgbClr val="C00000"/>
                </a:solidFill>
                <a:latin typeface="Arial" pitchFamily="34" charset="0"/>
                <a:cs typeface="Arial" pitchFamily="34" charset="0"/>
              </a:rPr>
              <a:t>needed?</a:t>
            </a:r>
          </a:p>
          <a:p>
            <a:endParaRPr lang="en-US" dirty="0" smtClean="0">
              <a:solidFill>
                <a:srgbClr val="C00000"/>
              </a:solidFill>
              <a:latin typeface="Arial" pitchFamily="34" charset="0"/>
              <a:cs typeface="Arial" pitchFamily="34" charset="0"/>
            </a:endParaRPr>
          </a:p>
        </p:txBody>
      </p:sp>
      <p:pic>
        <p:nvPicPr>
          <p:cNvPr id="9" name="Picture 12" descr="http://www.bsc.es/media/280.jpg"/>
          <p:cNvPicPr>
            <a:picLocks noChangeAspect="1" noChangeArrowheads="1"/>
          </p:cNvPicPr>
          <p:nvPr/>
        </p:nvPicPr>
        <p:blipFill>
          <a:blip r:embed="rId3" cstate="print"/>
          <a:srcRect/>
          <a:stretch>
            <a:fillRect/>
          </a:stretch>
        </p:blipFill>
        <p:spPr bwMode="auto">
          <a:xfrm>
            <a:off x="4644008" y="6381328"/>
            <a:ext cx="1275878" cy="343109"/>
          </a:xfrm>
          <a:prstGeom prst="rect">
            <a:avLst/>
          </a:prstGeom>
          <a:noFill/>
          <a:ln w="9525">
            <a:noFill/>
            <a:miter lim="800000"/>
            <a:headEnd/>
            <a:tailEnd/>
          </a:ln>
        </p:spPr>
      </p:pic>
      <p:pic>
        <p:nvPicPr>
          <p:cNvPr id="15" name="Picture 2" descr="logo EPOS">
            <a:hlinkClick r:id="rId4" tooltip="EPOS: European Plate Observing System"/>
          </p:cNvPr>
          <p:cNvPicPr>
            <a:picLocks noChangeAspect="1" noChangeArrowheads="1"/>
          </p:cNvPicPr>
          <p:nvPr/>
        </p:nvPicPr>
        <p:blipFill>
          <a:blip r:embed="rId5" cstate="print"/>
          <a:srcRect/>
          <a:stretch>
            <a:fillRect/>
          </a:stretch>
        </p:blipFill>
        <p:spPr bwMode="auto">
          <a:xfrm>
            <a:off x="6516216" y="3573016"/>
            <a:ext cx="815551" cy="348809"/>
          </a:xfrm>
          <a:prstGeom prst="rect">
            <a:avLst/>
          </a:prstGeom>
          <a:noFill/>
          <a:ln w="9525">
            <a:noFill/>
            <a:miter lim="800000"/>
            <a:headEnd/>
            <a:tailEnd/>
          </a:ln>
        </p:spPr>
      </p:pic>
      <p:pic>
        <p:nvPicPr>
          <p:cNvPr id="16" name="Picture 7" descr="logo_lifewatch copy.eps"/>
          <p:cNvPicPr>
            <a:picLocks noChangeAspect="1"/>
          </p:cNvPicPr>
          <p:nvPr/>
        </p:nvPicPr>
        <p:blipFill>
          <a:blip r:embed="rId6" cstate="print"/>
          <a:srcRect/>
          <a:stretch>
            <a:fillRect/>
          </a:stretch>
        </p:blipFill>
        <p:spPr bwMode="auto">
          <a:xfrm>
            <a:off x="4572000" y="1988840"/>
            <a:ext cx="3168352" cy="2240143"/>
          </a:xfrm>
          <a:prstGeom prst="rect">
            <a:avLst/>
          </a:prstGeom>
          <a:noFill/>
          <a:ln w="9525">
            <a:noFill/>
            <a:miter lim="800000"/>
            <a:headEnd/>
            <a:tailEnd/>
          </a:ln>
        </p:spPr>
      </p:pic>
      <p:pic>
        <p:nvPicPr>
          <p:cNvPr id="17" name="Picture 4" descr="IS ENES logo"/>
          <p:cNvPicPr>
            <a:picLocks noChangeAspect="1" noChangeArrowheads="1"/>
          </p:cNvPicPr>
          <p:nvPr/>
        </p:nvPicPr>
        <p:blipFill>
          <a:blip r:embed="rId7" cstate="print"/>
          <a:srcRect/>
          <a:stretch>
            <a:fillRect/>
          </a:stretch>
        </p:blipFill>
        <p:spPr bwMode="auto">
          <a:xfrm>
            <a:off x="6228184" y="2348880"/>
            <a:ext cx="1296144" cy="504744"/>
          </a:xfrm>
          <a:prstGeom prst="rect">
            <a:avLst/>
          </a:prstGeom>
          <a:noFill/>
          <a:ln w="9525">
            <a:noFill/>
            <a:miter lim="800000"/>
            <a:headEnd/>
            <a:tailEnd/>
          </a:ln>
        </p:spPr>
      </p:pic>
      <p:pic>
        <p:nvPicPr>
          <p:cNvPr id="18" name="Picture 6" descr="Home">
            <a:hlinkClick r:id="rId8" tooltip="Clarin home page"/>
          </p:cNvPr>
          <p:cNvPicPr>
            <a:picLocks noChangeAspect="1" noChangeArrowheads="1"/>
          </p:cNvPicPr>
          <p:nvPr/>
        </p:nvPicPr>
        <p:blipFill>
          <a:blip r:embed="rId9" cstate="print"/>
          <a:srcRect/>
          <a:stretch>
            <a:fillRect/>
          </a:stretch>
        </p:blipFill>
        <p:spPr bwMode="auto">
          <a:xfrm>
            <a:off x="4572000" y="2420888"/>
            <a:ext cx="1440159" cy="319087"/>
          </a:xfrm>
          <a:prstGeom prst="rect">
            <a:avLst/>
          </a:prstGeom>
          <a:noFill/>
          <a:ln w="9525">
            <a:noFill/>
            <a:miter lim="800000"/>
            <a:headEnd/>
            <a:tailEnd/>
          </a:ln>
        </p:spPr>
      </p:pic>
      <p:pic>
        <p:nvPicPr>
          <p:cNvPr id="19" name="Picture 8" descr="VPH-NoE Logo">
            <a:hlinkClick r:id="rId10"/>
          </p:cNvPr>
          <p:cNvPicPr>
            <a:picLocks noChangeAspect="1" noChangeArrowheads="1"/>
          </p:cNvPicPr>
          <p:nvPr/>
        </p:nvPicPr>
        <p:blipFill>
          <a:blip r:embed="rId11" cstate="print"/>
          <a:srcRect/>
          <a:stretch>
            <a:fillRect/>
          </a:stretch>
        </p:blipFill>
        <p:spPr bwMode="auto">
          <a:xfrm>
            <a:off x="5004048" y="3284984"/>
            <a:ext cx="1014489" cy="530174"/>
          </a:xfrm>
          <a:prstGeom prst="rect">
            <a:avLst/>
          </a:prstGeom>
          <a:noFill/>
          <a:ln w="9525">
            <a:noFill/>
            <a:miter lim="800000"/>
            <a:headEnd/>
            <a:tailEnd/>
          </a:ln>
        </p:spPr>
      </p:pic>
      <p:pic>
        <p:nvPicPr>
          <p:cNvPr id="14" name="Picture 16"/>
          <p:cNvPicPr>
            <a:picLocks noChangeAspect="1" noChangeArrowheads="1"/>
          </p:cNvPicPr>
          <p:nvPr/>
        </p:nvPicPr>
        <p:blipFill>
          <a:blip r:embed="rId12" cstate="print"/>
          <a:srcRect/>
          <a:stretch>
            <a:fillRect/>
          </a:stretch>
        </p:blipFill>
        <p:spPr bwMode="auto">
          <a:xfrm>
            <a:off x="3275856" y="2564904"/>
            <a:ext cx="936104" cy="296033"/>
          </a:xfrm>
          <a:prstGeom prst="rect">
            <a:avLst/>
          </a:prstGeom>
          <a:noFill/>
          <a:ln w="9525">
            <a:noFill/>
            <a:miter lim="800000"/>
            <a:headEnd/>
            <a:tailEnd/>
          </a:ln>
        </p:spPr>
      </p:pic>
      <p:pic>
        <p:nvPicPr>
          <p:cNvPr id="20" name="Picture 3"/>
          <p:cNvPicPr>
            <a:picLocks noChangeAspect="1" noChangeArrowheads="1"/>
          </p:cNvPicPr>
          <p:nvPr/>
        </p:nvPicPr>
        <p:blipFill>
          <a:blip r:embed="rId13" cstate="print"/>
          <a:srcRect/>
          <a:stretch>
            <a:fillRect/>
          </a:stretch>
        </p:blipFill>
        <p:spPr bwMode="auto">
          <a:xfrm>
            <a:off x="7812360" y="2348880"/>
            <a:ext cx="1080120" cy="271773"/>
          </a:xfrm>
          <a:prstGeom prst="rect">
            <a:avLst/>
          </a:prstGeom>
          <a:noFill/>
          <a:ln w="9525">
            <a:noFill/>
            <a:miter lim="800000"/>
            <a:headEnd/>
            <a:tailEnd/>
          </a:ln>
        </p:spPr>
      </p:pic>
      <p:pic>
        <p:nvPicPr>
          <p:cNvPr id="22" name="Picture 24" descr="BBMRI Logo">
            <a:hlinkClick r:id="rId14"/>
          </p:cNvPr>
          <p:cNvPicPr>
            <a:picLocks noChangeAspect="1" noChangeArrowheads="1"/>
          </p:cNvPicPr>
          <p:nvPr/>
        </p:nvPicPr>
        <p:blipFill>
          <a:blip r:embed="rId15" cstate="print"/>
          <a:srcRect/>
          <a:stretch>
            <a:fillRect/>
          </a:stretch>
        </p:blipFill>
        <p:spPr bwMode="auto">
          <a:xfrm>
            <a:off x="3491880" y="3212976"/>
            <a:ext cx="980475" cy="469255"/>
          </a:xfrm>
          <a:prstGeom prst="rect">
            <a:avLst/>
          </a:prstGeom>
          <a:noFill/>
          <a:ln w="9525">
            <a:noFill/>
            <a:miter lim="800000"/>
            <a:headEnd/>
            <a:tailEnd/>
          </a:ln>
        </p:spPr>
      </p:pic>
      <p:pic>
        <p:nvPicPr>
          <p:cNvPr id="23" name="Picture 18" descr="emso logo final CMYK.jpg"/>
          <p:cNvPicPr>
            <a:picLocks noChangeAspect="1"/>
          </p:cNvPicPr>
          <p:nvPr/>
        </p:nvPicPr>
        <p:blipFill>
          <a:blip r:embed="rId16" cstate="print"/>
          <a:srcRect/>
          <a:stretch>
            <a:fillRect/>
          </a:stretch>
        </p:blipFill>
        <p:spPr bwMode="auto">
          <a:xfrm>
            <a:off x="7092280" y="3068960"/>
            <a:ext cx="1151384" cy="330176"/>
          </a:xfrm>
          <a:prstGeom prst="rect">
            <a:avLst/>
          </a:prstGeom>
          <a:noFill/>
          <a:ln w="9525">
            <a:noFill/>
            <a:miter lim="800000"/>
            <a:headEnd/>
            <a:tailEnd/>
          </a:ln>
        </p:spPr>
      </p:pic>
      <p:pic>
        <p:nvPicPr>
          <p:cNvPr id="24" name="Picture 28" descr="http://upload.wikimedia.org/wikipedia/commons/thumb/a/aa/Icoslogo.jpg/220px-Icoslogo.jpg">
            <a:hlinkClick r:id="rId17"/>
          </p:cNvPr>
          <p:cNvPicPr>
            <a:picLocks noChangeAspect="1" noChangeArrowheads="1"/>
          </p:cNvPicPr>
          <p:nvPr/>
        </p:nvPicPr>
        <p:blipFill>
          <a:blip r:embed="rId18" cstate="print"/>
          <a:srcRect/>
          <a:stretch>
            <a:fillRect/>
          </a:stretch>
        </p:blipFill>
        <p:spPr bwMode="auto">
          <a:xfrm>
            <a:off x="7740352" y="3717032"/>
            <a:ext cx="794394" cy="267717"/>
          </a:xfrm>
          <a:prstGeom prst="rect">
            <a:avLst/>
          </a:prstGeom>
          <a:noFill/>
          <a:ln w="9525">
            <a:noFill/>
            <a:miter lim="800000"/>
            <a:headEnd/>
            <a:tailEnd/>
          </a:ln>
        </p:spPr>
      </p:pic>
      <p:pic>
        <p:nvPicPr>
          <p:cNvPr id="25" name="Picture 2" descr="logo -- Dixa-fp7">
            <a:hlinkClick r:id="rId19" tooltip="Homepage"/>
          </p:cNvPr>
          <p:cNvPicPr>
            <a:picLocks noChangeAspect="1" noChangeArrowheads="1"/>
          </p:cNvPicPr>
          <p:nvPr/>
        </p:nvPicPr>
        <p:blipFill>
          <a:blip r:embed="rId20" cstate="print"/>
          <a:srcRect/>
          <a:stretch>
            <a:fillRect/>
          </a:stretch>
        </p:blipFill>
        <p:spPr bwMode="auto">
          <a:xfrm>
            <a:off x="4499992" y="3933056"/>
            <a:ext cx="529141" cy="425203"/>
          </a:xfrm>
          <a:prstGeom prst="rect">
            <a:avLst/>
          </a:prstGeom>
          <a:noFill/>
        </p:spPr>
      </p:pic>
      <p:pic>
        <p:nvPicPr>
          <p:cNvPr id="26" name="Picture 3"/>
          <p:cNvPicPr>
            <a:picLocks noChangeAspect="1" noChangeArrowheads="1"/>
          </p:cNvPicPr>
          <p:nvPr/>
        </p:nvPicPr>
        <p:blipFill>
          <a:blip r:embed="rId21" cstate="print"/>
          <a:srcRect/>
          <a:stretch>
            <a:fillRect/>
          </a:stretch>
        </p:blipFill>
        <p:spPr bwMode="auto">
          <a:xfrm>
            <a:off x="5580112" y="4149080"/>
            <a:ext cx="1656184" cy="235923"/>
          </a:xfrm>
          <a:prstGeom prst="rect">
            <a:avLst/>
          </a:prstGeom>
          <a:noFill/>
          <a:ln w="9525">
            <a:noFill/>
            <a:miter lim="800000"/>
            <a:headEnd/>
            <a:tailEnd/>
          </a:ln>
        </p:spPr>
      </p:pic>
      <p:pic>
        <p:nvPicPr>
          <p:cNvPr id="27" name="Picture 22" descr="ECRIN - European Clinical Research Infrastructures Network">
            <a:hlinkClick r:id="rId22"/>
          </p:cNvPr>
          <p:cNvPicPr>
            <a:picLocks noChangeAspect="1" noChangeArrowheads="1"/>
          </p:cNvPicPr>
          <p:nvPr/>
        </p:nvPicPr>
        <p:blipFill>
          <a:blip r:embed="rId23" cstate="print"/>
          <a:srcRect/>
          <a:stretch>
            <a:fillRect/>
          </a:stretch>
        </p:blipFill>
        <p:spPr bwMode="auto">
          <a:xfrm>
            <a:off x="6516216" y="1772816"/>
            <a:ext cx="1007741" cy="392534"/>
          </a:xfrm>
          <a:prstGeom prst="rect">
            <a:avLst/>
          </a:prstGeom>
          <a:noFill/>
          <a:ln w="9525">
            <a:noFill/>
            <a:miter lim="800000"/>
            <a:headEnd/>
            <a:tailEnd/>
          </a:ln>
        </p:spPr>
      </p:pic>
      <p:pic>
        <p:nvPicPr>
          <p:cNvPr id="28" name="Picture 2" descr="http://www.pan-data.eu/imagesGHD/b/bd/Pandata-europe.png"/>
          <p:cNvPicPr>
            <a:picLocks noChangeAspect="1" noChangeArrowheads="1"/>
          </p:cNvPicPr>
          <p:nvPr/>
        </p:nvPicPr>
        <p:blipFill>
          <a:blip r:embed="rId24" cstate="print"/>
          <a:srcRect/>
          <a:stretch>
            <a:fillRect/>
          </a:stretch>
        </p:blipFill>
        <p:spPr bwMode="auto">
          <a:xfrm>
            <a:off x="4860032" y="1844824"/>
            <a:ext cx="1008112" cy="297643"/>
          </a:xfrm>
          <a:prstGeom prst="rect">
            <a:avLst/>
          </a:prstGeom>
          <a:noFill/>
        </p:spPr>
      </p:pic>
    </p:spTree>
    <p:extLst>
      <p:ext uri="{BB962C8B-B14F-4D97-AF65-F5344CB8AC3E}">
        <p14:creationId xmlns:p14="http://schemas.microsoft.com/office/powerpoint/2010/main" val="2963537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blinds(horizontal)">
                                      <p:cBhvr>
                                        <p:cTn id="11" dur="500"/>
                                        <p:tgtEl>
                                          <p:spTgt spid="22"/>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linds(horizontal)">
                                      <p:cBhvr>
                                        <p:cTn id="19" dur="500"/>
                                        <p:tgtEl>
                                          <p:spTgt spid="28"/>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linds(horizontal)">
                                      <p:cBhvr>
                                        <p:cTn id="23" dur="500"/>
                                        <p:tgtEl>
                                          <p:spTgt spid="27"/>
                                        </p:tgtEl>
                                      </p:cBhvr>
                                    </p:animEffect>
                                  </p:childTnLst>
                                </p:cTn>
                              </p:par>
                            </p:childTnLst>
                          </p:cTn>
                        </p:par>
                        <p:par>
                          <p:cTn id="24" fill="hold">
                            <p:stCondLst>
                              <p:cond delay="2500"/>
                            </p:stCondLst>
                            <p:childTnLst>
                              <p:par>
                                <p:cTn id="25" presetID="3" presetClass="entr" presetSubtype="1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childTnLst>
                          </p:cTn>
                        </p:par>
                        <p:par>
                          <p:cTn id="28" fill="hold">
                            <p:stCondLst>
                              <p:cond delay="3000"/>
                            </p:stCondLst>
                            <p:childTnLst>
                              <p:par>
                                <p:cTn id="29" presetID="3" presetClass="entr" presetSubtype="10"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linds(horizontal)">
                                      <p:cBhvr>
                                        <p:cTn id="31" dur="500"/>
                                        <p:tgtEl>
                                          <p:spTgt spid="23"/>
                                        </p:tgtEl>
                                      </p:cBhvr>
                                    </p:animEffect>
                                  </p:childTnLst>
                                </p:cTn>
                              </p:par>
                            </p:childTnLst>
                          </p:cTn>
                        </p:par>
                        <p:par>
                          <p:cTn id="32" fill="hold">
                            <p:stCondLst>
                              <p:cond delay="3500"/>
                            </p:stCondLst>
                            <p:childTnLst>
                              <p:par>
                                <p:cTn id="33" presetID="3" presetClass="entr" presetSubtype="10"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linds(horizontal)">
                                      <p:cBhvr>
                                        <p:cTn id="35" dur="500"/>
                                        <p:tgtEl>
                                          <p:spTgt spid="24"/>
                                        </p:tgtEl>
                                      </p:cBhvr>
                                    </p:animEffect>
                                  </p:childTnLst>
                                </p:cTn>
                              </p:par>
                            </p:childTnLst>
                          </p:cTn>
                        </p:par>
                        <p:par>
                          <p:cTn id="36" fill="hold">
                            <p:stCondLst>
                              <p:cond delay="4000"/>
                            </p:stCondLst>
                            <p:childTnLst>
                              <p:par>
                                <p:cTn id="37" presetID="3" presetClass="entr" presetSubtype="10"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blinds(horizontal)">
                                      <p:cBhvr>
                                        <p:cTn id="3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How</a:t>
            </a:r>
            <a:r>
              <a:rPr lang="fi-FI" dirty="0" smtClean="0"/>
              <a:t> </a:t>
            </a:r>
            <a:r>
              <a:rPr lang="fi-FI" dirty="0" err="1" smtClean="0"/>
              <a:t>Do</a:t>
            </a:r>
            <a:r>
              <a:rPr lang="fi-FI" dirty="0" smtClean="0"/>
              <a:t> </a:t>
            </a:r>
            <a:r>
              <a:rPr lang="fi-FI" dirty="0" err="1" smtClean="0"/>
              <a:t>We</a:t>
            </a:r>
            <a:r>
              <a:rPr lang="fi-FI" dirty="0" smtClean="0"/>
              <a:t> </a:t>
            </a:r>
            <a:r>
              <a:rPr lang="fi-FI" dirty="0" err="1" smtClean="0"/>
              <a:t>Sustain</a:t>
            </a:r>
            <a:r>
              <a:rPr lang="fi-FI" dirty="0" smtClean="0"/>
              <a:t> </a:t>
            </a:r>
            <a:r>
              <a:rPr lang="fi-FI" dirty="0" err="1" smtClean="0"/>
              <a:t>This</a:t>
            </a:r>
            <a:r>
              <a:rPr lang="fi-FI" dirty="0" smtClean="0"/>
              <a:t>?</a:t>
            </a:r>
            <a:endParaRPr lang="en-US" dirty="0"/>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7A664348-DC2E-4C46-A357-1ED243B754D0}" type="slidenum">
              <a:rPr lang="es-ES" smtClean="0"/>
              <a:pPr/>
              <a:t>34</a:t>
            </a:fld>
            <a:endParaRPr lang="es-ES" dirty="0"/>
          </a:p>
        </p:txBody>
      </p:sp>
      <p:sp>
        <p:nvSpPr>
          <p:cNvPr id="5" name="Text Placeholder 4"/>
          <p:cNvSpPr>
            <a:spLocks noGrp="1"/>
          </p:cNvSpPr>
          <p:nvPr>
            <p:ph type="body" sz="quarter" idx="13"/>
          </p:nvPr>
        </p:nvSpPr>
        <p:spPr>
          <a:xfrm>
            <a:off x="468313" y="1628775"/>
            <a:ext cx="8207375" cy="3744441"/>
          </a:xfrm>
        </p:spPr>
        <p:txBody>
          <a:bodyPr>
            <a:normAutofit/>
          </a:bodyPr>
          <a:lstStyle/>
          <a:p>
            <a:pPr>
              <a:buFont typeface="Wingdings" pitchFamily="2" charset="2"/>
              <a:buChar char="§"/>
              <a:defRPr/>
            </a:pPr>
            <a:r>
              <a:rPr lang="fi-FI" sz="1600" b="1" dirty="0" smtClean="0">
                <a:solidFill>
                  <a:srgbClr val="7030A0"/>
                </a:solidFill>
              </a:rPr>
              <a:t> </a:t>
            </a:r>
            <a:r>
              <a:rPr lang="fi-FI" sz="1600" b="1" dirty="0" err="1" smtClean="0">
                <a:solidFill>
                  <a:srgbClr val="7030A0"/>
                </a:solidFill>
              </a:rPr>
              <a:t>Organisational</a:t>
            </a:r>
            <a:r>
              <a:rPr lang="fi-FI" sz="1600" b="1" dirty="0" smtClean="0">
                <a:solidFill>
                  <a:srgbClr val="7030A0"/>
                </a:solidFill>
              </a:rPr>
              <a:t> </a:t>
            </a:r>
            <a:r>
              <a:rPr lang="fi-FI" sz="1600" b="1" dirty="0" err="1" smtClean="0">
                <a:solidFill>
                  <a:srgbClr val="7030A0"/>
                </a:solidFill>
              </a:rPr>
              <a:t>Model</a:t>
            </a:r>
            <a:endParaRPr lang="fi-FI" sz="1600" b="1" dirty="0" smtClean="0">
              <a:solidFill>
                <a:srgbClr val="7030A0"/>
              </a:solidFill>
            </a:endParaRPr>
          </a:p>
          <a:p>
            <a:pPr marL="468000" lvl="1">
              <a:lnSpc>
                <a:spcPct val="130000"/>
              </a:lnSpc>
              <a:buFont typeface="Wingdings" pitchFamily="2" charset="2"/>
              <a:buChar char="Ø"/>
              <a:defRPr/>
            </a:pPr>
            <a:r>
              <a:rPr lang="fi-FI" sz="1600" dirty="0" smtClean="0">
                <a:solidFill>
                  <a:schemeClr val="tx1"/>
                </a:solidFill>
              </a:rPr>
              <a:t> </a:t>
            </a:r>
            <a:r>
              <a:rPr lang="fi-FI" sz="1600" dirty="0" err="1" smtClean="0">
                <a:solidFill>
                  <a:schemeClr val="tx1"/>
                </a:solidFill>
              </a:rPr>
              <a:t>How</a:t>
            </a:r>
            <a:r>
              <a:rPr lang="fi-FI" sz="1600" dirty="0" smtClean="0">
                <a:solidFill>
                  <a:schemeClr val="tx1"/>
                </a:solidFill>
              </a:rPr>
              <a:t> </a:t>
            </a:r>
            <a:r>
              <a:rPr lang="fi-FI" sz="1600" dirty="0" err="1" smtClean="0">
                <a:solidFill>
                  <a:schemeClr val="tx1"/>
                </a:solidFill>
              </a:rPr>
              <a:t>do</a:t>
            </a:r>
            <a:r>
              <a:rPr lang="fi-FI" sz="1600" dirty="0" smtClean="0">
                <a:solidFill>
                  <a:schemeClr val="tx1"/>
                </a:solidFill>
              </a:rPr>
              <a:t> </a:t>
            </a:r>
            <a:r>
              <a:rPr lang="fi-FI" sz="1600" dirty="0" err="1" smtClean="0">
                <a:solidFill>
                  <a:schemeClr val="tx1"/>
                </a:solidFill>
              </a:rPr>
              <a:t>we</a:t>
            </a:r>
            <a:r>
              <a:rPr lang="fi-FI" sz="1600" dirty="0" smtClean="0">
                <a:solidFill>
                  <a:schemeClr val="tx1"/>
                </a:solidFill>
              </a:rPr>
              <a:t> </a:t>
            </a:r>
            <a:r>
              <a:rPr lang="fi-FI" sz="1600" dirty="0" err="1" smtClean="0">
                <a:solidFill>
                  <a:schemeClr val="tx1"/>
                </a:solidFill>
              </a:rPr>
              <a:t>move</a:t>
            </a:r>
            <a:r>
              <a:rPr lang="fi-FI" sz="1600" dirty="0" smtClean="0">
                <a:solidFill>
                  <a:schemeClr val="tx1"/>
                </a:solidFill>
              </a:rPr>
              <a:t> for a </a:t>
            </a:r>
            <a:r>
              <a:rPr lang="fi-FI" sz="1600" dirty="0" err="1" smtClean="0">
                <a:solidFill>
                  <a:schemeClr val="tx1"/>
                </a:solidFill>
              </a:rPr>
              <a:t>project</a:t>
            </a:r>
            <a:r>
              <a:rPr lang="fi-FI" sz="1600" dirty="0" smtClean="0">
                <a:solidFill>
                  <a:schemeClr val="tx1"/>
                </a:solidFill>
              </a:rPr>
              <a:t> </a:t>
            </a:r>
            <a:r>
              <a:rPr lang="fi-FI" sz="1600" dirty="0" err="1" smtClean="0">
                <a:solidFill>
                  <a:schemeClr val="tx1"/>
                </a:solidFill>
              </a:rPr>
              <a:t>collaboration</a:t>
            </a:r>
            <a:r>
              <a:rPr lang="fi-FI" sz="1600" dirty="0" smtClean="0">
                <a:solidFill>
                  <a:schemeClr val="tx1"/>
                </a:solidFill>
              </a:rPr>
              <a:t> to a </a:t>
            </a:r>
            <a:r>
              <a:rPr lang="fi-FI" sz="1600" dirty="0" err="1" smtClean="0">
                <a:solidFill>
                  <a:schemeClr val="tx1"/>
                </a:solidFill>
              </a:rPr>
              <a:t>federated</a:t>
            </a:r>
            <a:r>
              <a:rPr lang="fi-FI" sz="1600" dirty="0" smtClean="0">
                <a:solidFill>
                  <a:schemeClr val="tx1"/>
                </a:solidFill>
              </a:rPr>
              <a:t> </a:t>
            </a:r>
            <a:r>
              <a:rPr lang="fi-FI" sz="1600" dirty="0" err="1" smtClean="0">
                <a:solidFill>
                  <a:schemeClr val="tx1"/>
                </a:solidFill>
              </a:rPr>
              <a:t>infrastructure</a:t>
            </a:r>
            <a:r>
              <a:rPr lang="fi-FI" sz="1600" dirty="0" smtClean="0">
                <a:solidFill>
                  <a:schemeClr val="tx1"/>
                </a:solidFill>
              </a:rPr>
              <a:t>? </a:t>
            </a:r>
          </a:p>
          <a:p>
            <a:pPr marL="468000" lvl="1">
              <a:lnSpc>
                <a:spcPct val="130000"/>
              </a:lnSpc>
              <a:buFont typeface="Wingdings" pitchFamily="2" charset="2"/>
              <a:buChar char="Ø"/>
              <a:defRPr/>
            </a:pPr>
            <a:r>
              <a:rPr lang="fi-FI" sz="1600" dirty="0" smtClean="0">
                <a:solidFill>
                  <a:schemeClr val="tx1"/>
                </a:solidFill>
              </a:rPr>
              <a:t> Which </a:t>
            </a:r>
            <a:r>
              <a:rPr lang="fi-FI" sz="1600" dirty="0" err="1" smtClean="0">
                <a:solidFill>
                  <a:schemeClr val="tx1"/>
                </a:solidFill>
              </a:rPr>
              <a:t>are</a:t>
            </a:r>
            <a:r>
              <a:rPr lang="fi-FI" sz="1600" dirty="0" smtClean="0">
                <a:solidFill>
                  <a:schemeClr val="tx1"/>
                </a:solidFill>
              </a:rPr>
              <a:t> the </a:t>
            </a:r>
            <a:r>
              <a:rPr lang="fi-FI" sz="1600" dirty="0" err="1" smtClean="0">
                <a:solidFill>
                  <a:schemeClr val="tx1"/>
                </a:solidFill>
              </a:rPr>
              <a:t>actors</a:t>
            </a:r>
            <a:r>
              <a:rPr lang="fi-FI" sz="1600" dirty="0" smtClean="0">
                <a:solidFill>
                  <a:schemeClr val="tx1"/>
                </a:solidFill>
              </a:rPr>
              <a:t> of </a:t>
            </a:r>
            <a:r>
              <a:rPr lang="fi-FI" sz="1600" dirty="0" err="1" smtClean="0">
                <a:solidFill>
                  <a:schemeClr val="tx1"/>
                </a:solidFill>
              </a:rPr>
              <a:t>this</a:t>
            </a:r>
            <a:r>
              <a:rPr lang="fi-FI" sz="1600" dirty="0" smtClean="0">
                <a:solidFill>
                  <a:schemeClr val="tx1"/>
                </a:solidFill>
              </a:rPr>
              <a:t> </a:t>
            </a:r>
            <a:r>
              <a:rPr lang="fi-FI" sz="1600" dirty="0" err="1" smtClean="0">
                <a:solidFill>
                  <a:schemeClr val="tx1"/>
                </a:solidFill>
              </a:rPr>
              <a:t>infrastructure</a:t>
            </a:r>
            <a:r>
              <a:rPr lang="fi-FI" sz="1600" dirty="0" smtClean="0">
                <a:solidFill>
                  <a:schemeClr val="tx1"/>
                </a:solidFill>
              </a:rPr>
              <a:t> and </a:t>
            </a:r>
            <a:r>
              <a:rPr lang="fi-FI" sz="1600" dirty="0" err="1" smtClean="0">
                <a:solidFill>
                  <a:schemeClr val="tx1"/>
                </a:solidFill>
              </a:rPr>
              <a:t>what</a:t>
            </a:r>
            <a:r>
              <a:rPr lang="fi-FI" sz="1600" dirty="0" smtClean="0">
                <a:solidFill>
                  <a:schemeClr val="tx1"/>
                </a:solidFill>
              </a:rPr>
              <a:t> </a:t>
            </a:r>
            <a:r>
              <a:rPr lang="fi-FI" sz="1600" dirty="0" err="1" smtClean="0">
                <a:solidFill>
                  <a:schemeClr val="tx1"/>
                </a:solidFill>
              </a:rPr>
              <a:t>is/are</a:t>
            </a:r>
            <a:r>
              <a:rPr lang="fi-FI" sz="1600" dirty="0" smtClean="0">
                <a:solidFill>
                  <a:schemeClr val="tx1"/>
                </a:solidFill>
              </a:rPr>
              <a:t> </a:t>
            </a:r>
            <a:r>
              <a:rPr lang="fi-FI" sz="1600" dirty="0" err="1" smtClean="0">
                <a:solidFill>
                  <a:schemeClr val="tx1"/>
                </a:solidFill>
              </a:rPr>
              <a:t>their</a:t>
            </a:r>
            <a:r>
              <a:rPr lang="fi-FI" sz="1600" dirty="0" smtClean="0">
                <a:solidFill>
                  <a:schemeClr val="tx1"/>
                </a:solidFill>
              </a:rPr>
              <a:t> </a:t>
            </a:r>
            <a:r>
              <a:rPr lang="fi-FI" sz="1600" dirty="0" err="1" smtClean="0">
                <a:solidFill>
                  <a:schemeClr val="tx1"/>
                </a:solidFill>
              </a:rPr>
              <a:t>role</a:t>
            </a:r>
            <a:r>
              <a:rPr lang="fi-FI" sz="1600" dirty="0" smtClean="0">
                <a:solidFill>
                  <a:schemeClr val="tx1"/>
                </a:solidFill>
              </a:rPr>
              <a:t>(s)?</a:t>
            </a:r>
          </a:p>
          <a:p>
            <a:pPr marL="468000" lvl="1">
              <a:lnSpc>
                <a:spcPct val="130000"/>
              </a:lnSpc>
              <a:buFont typeface="Wingdings" pitchFamily="2" charset="2"/>
              <a:buChar char="Ø"/>
              <a:defRPr/>
            </a:pPr>
            <a:r>
              <a:rPr lang="fi-FI" sz="1600" dirty="0" smtClean="0">
                <a:solidFill>
                  <a:schemeClr val="tx1"/>
                </a:solidFill>
              </a:rPr>
              <a:t> </a:t>
            </a:r>
            <a:r>
              <a:rPr lang="fi-FI" sz="1600" dirty="0" err="1" smtClean="0">
                <a:solidFill>
                  <a:schemeClr val="tx1"/>
                </a:solidFill>
              </a:rPr>
              <a:t>How</a:t>
            </a:r>
            <a:r>
              <a:rPr lang="fi-FI" sz="1600" dirty="0" smtClean="0">
                <a:solidFill>
                  <a:schemeClr val="tx1"/>
                </a:solidFill>
              </a:rPr>
              <a:t> </a:t>
            </a:r>
            <a:r>
              <a:rPr lang="fi-FI" sz="1600" dirty="0" err="1" smtClean="0">
                <a:solidFill>
                  <a:schemeClr val="tx1"/>
                </a:solidFill>
              </a:rPr>
              <a:t>do</a:t>
            </a:r>
            <a:r>
              <a:rPr lang="fi-FI" sz="1600" dirty="0" smtClean="0">
                <a:solidFill>
                  <a:schemeClr val="tx1"/>
                </a:solidFill>
              </a:rPr>
              <a:t> </a:t>
            </a:r>
            <a:r>
              <a:rPr lang="fi-FI" sz="1600" dirty="0" err="1" smtClean="0">
                <a:solidFill>
                  <a:schemeClr val="tx1"/>
                </a:solidFill>
              </a:rPr>
              <a:t>we</a:t>
            </a:r>
            <a:r>
              <a:rPr lang="fi-FI" sz="1600" dirty="0" smtClean="0">
                <a:solidFill>
                  <a:schemeClr val="tx1"/>
                </a:solidFill>
              </a:rPr>
              <a:t> </a:t>
            </a:r>
            <a:r>
              <a:rPr lang="fi-FI" sz="1600" dirty="0" err="1" smtClean="0">
                <a:solidFill>
                  <a:schemeClr val="tx1"/>
                </a:solidFill>
              </a:rPr>
              <a:t>integrate</a:t>
            </a:r>
            <a:r>
              <a:rPr lang="fi-FI" sz="1600" dirty="0" smtClean="0">
                <a:solidFill>
                  <a:schemeClr val="tx1"/>
                </a:solidFill>
              </a:rPr>
              <a:t> new </a:t>
            </a:r>
            <a:r>
              <a:rPr lang="fi-FI" sz="1600" dirty="0" err="1" smtClean="0">
                <a:solidFill>
                  <a:schemeClr val="tx1"/>
                </a:solidFill>
              </a:rPr>
              <a:t>members</a:t>
            </a:r>
            <a:r>
              <a:rPr lang="fi-FI" sz="1600" dirty="0" smtClean="0">
                <a:solidFill>
                  <a:schemeClr val="tx1"/>
                </a:solidFill>
              </a:rPr>
              <a:t>?</a:t>
            </a:r>
          </a:p>
          <a:p>
            <a:pPr marL="468000" lvl="1">
              <a:lnSpc>
                <a:spcPct val="130000"/>
              </a:lnSpc>
              <a:buFont typeface="Wingdings" pitchFamily="2" charset="2"/>
              <a:buChar char="Ø"/>
              <a:defRPr/>
            </a:pPr>
            <a:r>
              <a:rPr lang="en-US" sz="1600" dirty="0" smtClean="0">
                <a:solidFill>
                  <a:schemeClr val="tx1"/>
                </a:solidFill>
              </a:rPr>
              <a:t> How will the infrastructure interact  with other infrastructures and projects?</a:t>
            </a:r>
            <a:endParaRPr lang="fi-FI" sz="1600" dirty="0" smtClean="0">
              <a:solidFill>
                <a:schemeClr val="tx1"/>
              </a:solidFill>
            </a:endParaRPr>
          </a:p>
          <a:p>
            <a:pPr>
              <a:buFont typeface="Wingdings" pitchFamily="2" charset="2"/>
              <a:buChar char="§"/>
              <a:defRPr/>
            </a:pPr>
            <a:endParaRPr lang="fi-FI" sz="1000" b="1" dirty="0" smtClean="0">
              <a:solidFill>
                <a:srgbClr val="7030A0"/>
              </a:solidFill>
            </a:endParaRPr>
          </a:p>
          <a:p>
            <a:pPr>
              <a:buFont typeface="Wingdings" pitchFamily="2" charset="2"/>
              <a:buChar char="§"/>
              <a:defRPr/>
            </a:pPr>
            <a:r>
              <a:rPr lang="fi-FI" sz="1600" b="1" dirty="0" smtClean="0">
                <a:solidFill>
                  <a:srgbClr val="7030A0"/>
                </a:solidFill>
              </a:rPr>
              <a:t>  </a:t>
            </a:r>
            <a:r>
              <a:rPr lang="fi-FI" sz="1600" b="1" dirty="0" err="1" smtClean="0">
                <a:solidFill>
                  <a:srgbClr val="7030A0"/>
                </a:solidFill>
              </a:rPr>
              <a:t>Costs</a:t>
            </a:r>
            <a:r>
              <a:rPr lang="fi-FI" sz="1600" b="1" dirty="0" smtClean="0">
                <a:solidFill>
                  <a:srgbClr val="7030A0"/>
                </a:solidFill>
              </a:rPr>
              <a:t> and </a:t>
            </a:r>
            <a:r>
              <a:rPr lang="fi-FI" sz="1600" b="1" dirty="0" err="1" smtClean="0">
                <a:solidFill>
                  <a:srgbClr val="7030A0"/>
                </a:solidFill>
              </a:rPr>
              <a:t>Funding</a:t>
            </a:r>
            <a:r>
              <a:rPr lang="fi-FI" sz="1600" b="1" dirty="0" smtClean="0">
                <a:solidFill>
                  <a:srgbClr val="7030A0"/>
                </a:solidFill>
              </a:rPr>
              <a:t> </a:t>
            </a:r>
            <a:r>
              <a:rPr lang="fi-FI" sz="1600" b="1" dirty="0" err="1" smtClean="0">
                <a:solidFill>
                  <a:srgbClr val="7030A0"/>
                </a:solidFill>
              </a:rPr>
              <a:t>Models</a:t>
            </a:r>
            <a:endParaRPr lang="fi-FI" sz="1600" b="1" dirty="0" smtClean="0">
              <a:solidFill>
                <a:srgbClr val="7030A0"/>
              </a:solidFill>
            </a:endParaRPr>
          </a:p>
          <a:p>
            <a:pPr marL="468000" lvl="1">
              <a:lnSpc>
                <a:spcPct val="130000"/>
              </a:lnSpc>
              <a:buFont typeface="Wingdings" pitchFamily="2" charset="2"/>
              <a:buChar char="Ø"/>
              <a:defRPr/>
            </a:pPr>
            <a:r>
              <a:rPr lang="fi-FI" sz="1600" dirty="0" smtClean="0">
                <a:solidFill>
                  <a:schemeClr val="tx1"/>
                </a:solidFill>
              </a:rPr>
              <a:t> </a:t>
            </a:r>
            <a:r>
              <a:rPr lang="fi-FI" sz="1600" dirty="0" err="1" smtClean="0">
                <a:solidFill>
                  <a:schemeClr val="tx1"/>
                </a:solidFill>
              </a:rPr>
              <a:t>Who</a:t>
            </a:r>
            <a:r>
              <a:rPr lang="fi-FI" sz="1600" dirty="0" smtClean="0">
                <a:solidFill>
                  <a:schemeClr val="tx1"/>
                </a:solidFill>
              </a:rPr>
              <a:t> </a:t>
            </a:r>
            <a:r>
              <a:rPr lang="fi-FI" sz="1600" dirty="0" err="1" smtClean="0">
                <a:solidFill>
                  <a:schemeClr val="tx1"/>
                </a:solidFill>
              </a:rPr>
              <a:t>will</a:t>
            </a:r>
            <a:r>
              <a:rPr lang="fi-FI" sz="1600" dirty="0" smtClean="0">
                <a:solidFill>
                  <a:schemeClr val="tx1"/>
                </a:solidFill>
              </a:rPr>
              <a:t> </a:t>
            </a:r>
            <a:r>
              <a:rPr lang="fi-FI" sz="1600" dirty="0" err="1" smtClean="0">
                <a:solidFill>
                  <a:schemeClr val="tx1"/>
                </a:solidFill>
              </a:rPr>
              <a:t>pay</a:t>
            </a:r>
            <a:r>
              <a:rPr lang="fi-FI" sz="1600" dirty="0" smtClean="0">
                <a:solidFill>
                  <a:schemeClr val="tx1"/>
                </a:solidFill>
              </a:rPr>
              <a:t> for the </a:t>
            </a:r>
            <a:r>
              <a:rPr lang="fi-FI" sz="1600" dirty="0" err="1" smtClean="0">
                <a:solidFill>
                  <a:schemeClr val="tx1"/>
                </a:solidFill>
              </a:rPr>
              <a:t>infrastructure</a:t>
            </a:r>
            <a:r>
              <a:rPr lang="fi-FI" sz="1600" dirty="0" smtClean="0">
                <a:solidFill>
                  <a:schemeClr val="tx1"/>
                </a:solidFill>
              </a:rPr>
              <a:t> and the </a:t>
            </a:r>
            <a:r>
              <a:rPr lang="fi-FI" sz="1600" dirty="0" err="1" smtClean="0">
                <a:solidFill>
                  <a:schemeClr val="tx1"/>
                </a:solidFill>
              </a:rPr>
              <a:t>shared</a:t>
            </a:r>
            <a:r>
              <a:rPr lang="fi-FI" sz="1600" dirty="0" smtClean="0">
                <a:solidFill>
                  <a:schemeClr val="tx1"/>
                </a:solidFill>
              </a:rPr>
              <a:t> </a:t>
            </a:r>
            <a:r>
              <a:rPr lang="fi-FI" sz="1600" dirty="0" err="1" smtClean="0">
                <a:solidFill>
                  <a:schemeClr val="tx1"/>
                </a:solidFill>
              </a:rPr>
              <a:t>services</a:t>
            </a:r>
            <a:r>
              <a:rPr lang="fi-FI" sz="1600" dirty="0" smtClean="0">
                <a:solidFill>
                  <a:schemeClr val="tx1"/>
                </a:solidFill>
              </a:rPr>
              <a:t>?</a:t>
            </a:r>
          </a:p>
          <a:p>
            <a:pPr marL="468000" lvl="1">
              <a:lnSpc>
                <a:spcPct val="130000"/>
              </a:lnSpc>
              <a:buFont typeface="Wingdings" pitchFamily="2" charset="2"/>
              <a:buChar char="Ø"/>
              <a:defRPr/>
            </a:pPr>
            <a:r>
              <a:rPr lang="fi-FI" sz="1600" dirty="0" smtClean="0">
                <a:solidFill>
                  <a:schemeClr val="tx1"/>
                </a:solidFill>
              </a:rPr>
              <a:t> </a:t>
            </a:r>
            <a:r>
              <a:rPr lang="fi-FI" sz="1600" dirty="0" err="1" smtClean="0">
                <a:solidFill>
                  <a:schemeClr val="tx1"/>
                </a:solidFill>
              </a:rPr>
              <a:t>What</a:t>
            </a:r>
            <a:r>
              <a:rPr lang="fi-FI" sz="1600" dirty="0" smtClean="0">
                <a:solidFill>
                  <a:schemeClr val="tx1"/>
                </a:solidFill>
              </a:rPr>
              <a:t> </a:t>
            </a:r>
            <a:r>
              <a:rPr lang="fi-FI" sz="1600" dirty="0" err="1" smtClean="0">
                <a:solidFill>
                  <a:schemeClr val="tx1"/>
                </a:solidFill>
              </a:rPr>
              <a:t>are</a:t>
            </a:r>
            <a:r>
              <a:rPr lang="fi-FI" sz="1600" dirty="0" smtClean="0">
                <a:solidFill>
                  <a:schemeClr val="tx1"/>
                </a:solidFill>
              </a:rPr>
              <a:t> the </a:t>
            </a:r>
            <a:r>
              <a:rPr lang="fi-FI" sz="1600" dirty="0" err="1" smtClean="0">
                <a:solidFill>
                  <a:schemeClr val="tx1"/>
                </a:solidFill>
              </a:rPr>
              <a:t>costs</a:t>
            </a:r>
            <a:r>
              <a:rPr lang="fi-FI" sz="1600" dirty="0" smtClean="0">
                <a:solidFill>
                  <a:schemeClr val="tx1"/>
                </a:solidFill>
              </a:rPr>
              <a:t> of the </a:t>
            </a:r>
            <a:r>
              <a:rPr lang="fi-FI" sz="1600" dirty="0" err="1" smtClean="0">
                <a:solidFill>
                  <a:schemeClr val="tx1"/>
                </a:solidFill>
              </a:rPr>
              <a:t>services</a:t>
            </a:r>
            <a:r>
              <a:rPr lang="fi-FI" sz="1600" dirty="0" smtClean="0">
                <a:solidFill>
                  <a:schemeClr val="tx1"/>
                </a:solidFill>
              </a:rPr>
              <a:t>?</a:t>
            </a:r>
          </a:p>
          <a:p>
            <a:pPr marL="468000" lvl="1">
              <a:lnSpc>
                <a:spcPct val="130000"/>
              </a:lnSpc>
              <a:buFont typeface="Wingdings" pitchFamily="2" charset="2"/>
              <a:buChar char="Ø"/>
              <a:defRPr/>
            </a:pPr>
            <a:r>
              <a:rPr lang="fi-FI" sz="1600" dirty="0" smtClean="0">
                <a:solidFill>
                  <a:schemeClr val="tx1"/>
                </a:solidFill>
              </a:rPr>
              <a:t> </a:t>
            </a:r>
            <a:r>
              <a:rPr lang="fi-FI" sz="1600" dirty="0" err="1" smtClean="0">
                <a:solidFill>
                  <a:schemeClr val="tx1"/>
                </a:solidFill>
              </a:rPr>
              <a:t>How</a:t>
            </a:r>
            <a:r>
              <a:rPr lang="fi-FI" sz="1600" dirty="0" smtClean="0">
                <a:solidFill>
                  <a:schemeClr val="tx1"/>
                </a:solidFill>
              </a:rPr>
              <a:t> to </a:t>
            </a:r>
            <a:r>
              <a:rPr lang="fi-FI" sz="1600" dirty="0" err="1" smtClean="0">
                <a:solidFill>
                  <a:schemeClr val="tx1"/>
                </a:solidFill>
              </a:rPr>
              <a:t>define</a:t>
            </a:r>
            <a:r>
              <a:rPr lang="fi-FI" sz="1600" dirty="0" smtClean="0">
                <a:solidFill>
                  <a:schemeClr val="tx1"/>
                </a:solidFill>
              </a:rPr>
              <a:t> a business </a:t>
            </a:r>
            <a:r>
              <a:rPr lang="fi-FI" sz="1600" dirty="0" err="1" smtClean="0">
                <a:solidFill>
                  <a:schemeClr val="tx1"/>
                </a:solidFill>
              </a:rPr>
              <a:t>model</a:t>
            </a:r>
            <a:r>
              <a:rPr lang="fi-FI" sz="1600" dirty="0" smtClean="0">
                <a:solidFill>
                  <a:schemeClr val="tx1"/>
                </a:solidFill>
              </a:rPr>
              <a:t> </a:t>
            </a:r>
            <a:r>
              <a:rPr lang="fi-FI" sz="1600" dirty="0" err="1" smtClean="0">
                <a:solidFill>
                  <a:schemeClr val="tx1"/>
                </a:solidFill>
              </a:rPr>
              <a:t>that</a:t>
            </a:r>
            <a:r>
              <a:rPr lang="fi-FI" sz="1600" dirty="0" smtClean="0">
                <a:solidFill>
                  <a:schemeClr val="tx1"/>
                </a:solidFill>
              </a:rPr>
              <a:t> </a:t>
            </a:r>
            <a:r>
              <a:rPr lang="fi-FI" sz="1600" dirty="0" err="1" smtClean="0">
                <a:solidFill>
                  <a:schemeClr val="tx1"/>
                </a:solidFill>
              </a:rPr>
              <a:t>best</a:t>
            </a:r>
            <a:r>
              <a:rPr lang="fi-FI" sz="1600" dirty="0" smtClean="0">
                <a:solidFill>
                  <a:schemeClr val="tx1"/>
                </a:solidFill>
              </a:rPr>
              <a:t> </a:t>
            </a:r>
            <a:r>
              <a:rPr lang="fi-FI" sz="1600" dirty="0" err="1" smtClean="0">
                <a:solidFill>
                  <a:schemeClr val="tx1"/>
                </a:solidFill>
              </a:rPr>
              <a:t>support</a:t>
            </a:r>
            <a:r>
              <a:rPr lang="fi-FI" sz="1600" dirty="0" smtClean="0">
                <a:solidFill>
                  <a:schemeClr val="tx1"/>
                </a:solidFill>
              </a:rPr>
              <a:t> the </a:t>
            </a:r>
            <a:r>
              <a:rPr lang="fi-FI" sz="1600" dirty="0" err="1" smtClean="0">
                <a:solidFill>
                  <a:schemeClr val="tx1"/>
                </a:solidFill>
              </a:rPr>
              <a:t>interest</a:t>
            </a:r>
            <a:r>
              <a:rPr lang="fi-FI" sz="1600" dirty="0" smtClean="0">
                <a:solidFill>
                  <a:schemeClr val="tx1"/>
                </a:solidFill>
              </a:rPr>
              <a:t> of </a:t>
            </a:r>
            <a:r>
              <a:rPr lang="fi-FI" sz="1600" dirty="0" err="1" smtClean="0">
                <a:solidFill>
                  <a:schemeClr val="tx1"/>
                </a:solidFill>
              </a:rPr>
              <a:t>research</a:t>
            </a:r>
            <a:r>
              <a:rPr lang="fi-FI" sz="1600" dirty="0" smtClean="0">
                <a:solidFill>
                  <a:schemeClr val="tx1"/>
                </a:solidFill>
              </a:rPr>
              <a:t> </a:t>
            </a:r>
            <a:r>
              <a:rPr lang="fi-FI" sz="1600" dirty="0" err="1" smtClean="0">
                <a:solidFill>
                  <a:schemeClr val="tx1"/>
                </a:solidFill>
              </a:rPr>
              <a:t>communities</a:t>
            </a:r>
            <a:r>
              <a:rPr lang="fi-FI" sz="1600" dirty="0" smtClean="0">
                <a:solidFill>
                  <a:schemeClr val="tx1"/>
                </a:solidFill>
              </a:rPr>
              <a:t>, data </a:t>
            </a:r>
            <a:r>
              <a:rPr lang="fi-FI" sz="1600" dirty="0" err="1" smtClean="0">
                <a:solidFill>
                  <a:schemeClr val="tx1"/>
                </a:solidFill>
              </a:rPr>
              <a:t>centers</a:t>
            </a:r>
            <a:r>
              <a:rPr lang="fi-FI" sz="1600" dirty="0" smtClean="0">
                <a:solidFill>
                  <a:schemeClr val="tx1"/>
                </a:solidFill>
              </a:rPr>
              <a:t> and </a:t>
            </a:r>
            <a:r>
              <a:rPr lang="fi-FI" sz="1600" dirty="0" err="1" smtClean="0">
                <a:solidFill>
                  <a:schemeClr val="tx1"/>
                </a:solidFill>
              </a:rPr>
              <a:t>funders</a:t>
            </a:r>
            <a:r>
              <a:rPr lang="fi-FI" sz="1600" dirty="0" smtClean="0">
                <a:solidFill>
                  <a:schemeClr val="tx1"/>
                </a:solidFill>
              </a:rPr>
              <a:t>?</a:t>
            </a:r>
            <a:endParaRPr lang="en-US" sz="1600" dirty="0">
              <a:solidFill>
                <a:schemeClr val="tx1"/>
              </a:solidFill>
            </a:endParaRPr>
          </a:p>
        </p:txBody>
      </p:sp>
      <p:sp>
        <p:nvSpPr>
          <p:cNvPr id="6" name="TextBox 5"/>
          <p:cNvSpPr txBox="1"/>
          <p:nvPr/>
        </p:nvSpPr>
        <p:spPr>
          <a:xfrm>
            <a:off x="1439144" y="5733256"/>
            <a:ext cx="7704856" cy="369332"/>
          </a:xfrm>
          <a:prstGeom prst="rect">
            <a:avLst/>
          </a:prstGeom>
          <a:noFill/>
        </p:spPr>
        <p:txBody>
          <a:bodyPr wrap="square" rtlCol="0">
            <a:spAutoFit/>
          </a:bodyPr>
          <a:lstStyle/>
          <a:p>
            <a:r>
              <a:rPr lang="fi-FI" dirty="0" err="1" smtClean="0">
                <a:solidFill>
                  <a:schemeClr val="tx1">
                    <a:lumMod val="75000"/>
                    <a:lumOff val="25000"/>
                  </a:schemeClr>
                </a:solidFill>
                <a:latin typeface="Aharoni" pitchFamily="2" charset="-79"/>
                <a:cs typeface="Aharoni" pitchFamily="2" charset="-79"/>
              </a:rPr>
              <a:t>What</a:t>
            </a:r>
            <a:r>
              <a:rPr lang="fi-FI" dirty="0" smtClean="0">
                <a:solidFill>
                  <a:schemeClr val="tx1">
                    <a:lumMod val="75000"/>
                    <a:lumOff val="25000"/>
                  </a:schemeClr>
                </a:solidFill>
                <a:latin typeface="Aharoni" pitchFamily="2" charset="-79"/>
                <a:cs typeface="Aharoni" pitchFamily="2" charset="-79"/>
              </a:rPr>
              <a:t> </a:t>
            </a:r>
            <a:r>
              <a:rPr lang="fi-FI" dirty="0" err="1" smtClean="0">
                <a:solidFill>
                  <a:schemeClr val="tx1">
                    <a:lumMod val="75000"/>
                    <a:lumOff val="25000"/>
                  </a:schemeClr>
                </a:solidFill>
                <a:latin typeface="Aharoni" pitchFamily="2" charset="-79"/>
                <a:cs typeface="Aharoni" pitchFamily="2" charset="-79"/>
              </a:rPr>
              <a:t>role</a:t>
            </a:r>
            <a:r>
              <a:rPr lang="fi-FI" dirty="0" smtClean="0">
                <a:solidFill>
                  <a:schemeClr val="tx1">
                    <a:lumMod val="75000"/>
                    <a:lumOff val="25000"/>
                  </a:schemeClr>
                </a:solidFill>
                <a:latin typeface="Aharoni" pitchFamily="2" charset="-79"/>
                <a:cs typeface="Aharoni" pitchFamily="2" charset="-79"/>
              </a:rPr>
              <a:t> for </a:t>
            </a:r>
            <a:r>
              <a:rPr lang="fi-FI" dirty="0" err="1" smtClean="0">
                <a:solidFill>
                  <a:schemeClr val="tx1">
                    <a:lumMod val="75000"/>
                    <a:lumOff val="25000"/>
                  </a:schemeClr>
                </a:solidFill>
                <a:latin typeface="Aharoni" pitchFamily="2" charset="-79"/>
                <a:cs typeface="Aharoni" pitchFamily="2" charset="-79"/>
              </a:rPr>
              <a:t>Knowledge</a:t>
            </a:r>
            <a:r>
              <a:rPr lang="fi-FI" dirty="0" smtClean="0">
                <a:solidFill>
                  <a:schemeClr val="tx1">
                    <a:lumMod val="75000"/>
                    <a:lumOff val="25000"/>
                  </a:schemeClr>
                </a:solidFill>
                <a:latin typeface="Aharoni" pitchFamily="2" charset="-79"/>
                <a:cs typeface="Aharoni" pitchFamily="2" charset="-79"/>
              </a:rPr>
              <a:t> Exchange? </a:t>
            </a:r>
            <a:endParaRPr lang="en-US" dirty="0" smtClean="0">
              <a:solidFill>
                <a:schemeClr val="tx1">
                  <a:lumMod val="75000"/>
                  <a:lumOff val="25000"/>
                </a:schemeClr>
              </a:solidFill>
              <a:latin typeface="Aharoni" pitchFamily="2" charset="-79"/>
              <a:cs typeface="Aharoni" pitchFamily="2" charset="-79"/>
            </a:endParaRPr>
          </a:p>
        </p:txBody>
      </p:sp>
      <p:pic>
        <p:nvPicPr>
          <p:cNvPr id="44034" name="Picture 2" descr="http://a0.twimg.com/profile_images/827245848/KE_logo_square_230.jpg"/>
          <p:cNvPicPr>
            <a:picLocks noChangeAspect="1" noChangeArrowheads="1"/>
          </p:cNvPicPr>
          <p:nvPr/>
        </p:nvPicPr>
        <p:blipFill>
          <a:blip r:embed="rId2" cstate="print"/>
          <a:srcRect/>
          <a:stretch>
            <a:fillRect/>
          </a:stretch>
        </p:blipFill>
        <p:spPr bwMode="auto">
          <a:xfrm>
            <a:off x="5724128" y="4941168"/>
            <a:ext cx="1584176" cy="158417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linds(horizontal)">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blinds(horizontal)">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blinds(horizontal)">
                                      <p:cBhvr>
                                        <p:cTn id="42" dur="5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blinds(horizontal)">
                                      <p:cBhvr>
                                        <p:cTn id="47" dur="500"/>
                                        <p:tgtEl>
                                          <p:spTgt spid="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1"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blinds(horizontal)">
                                      <p:cBhvr>
                                        <p:cTn id="52" dur="500"/>
                                        <p:tgtEl>
                                          <p:spTgt spid="6"/>
                                        </p:tgtEl>
                                      </p:cBhvr>
                                    </p:animEffect>
                                  </p:childTnLst>
                                </p:cTn>
                              </p:par>
                              <p:par>
                                <p:cTn id="53" presetID="3" presetClass="entr" presetSubtype="10" fill="hold" nodeType="withEffect">
                                  <p:stCondLst>
                                    <p:cond delay="0"/>
                                  </p:stCondLst>
                                  <p:childTnLst>
                                    <p:set>
                                      <p:cBhvr>
                                        <p:cTn id="54" dur="1" fill="hold">
                                          <p:stCondLst>
                                            <p:cond delay="0"/>
                                          </p:stCondLst>
                                        </p:cTn>
                                        <p:tgtEl>
                                          <p:spTgt spid="44034"/>
                                        </p:tgtEl>
                                        <p:attrNameLst>
                                          <p:attrName>style.visibility</p:attrName>
                                        </p:attrNameLst>
                                      </p:cBhvr>
                                      <p:to>
                                        <p:strVal val="visible"/>
                                      </p:to>
                                    </p:set>
                                    <p:animEffect transition="in" filter="blinds(horizontal)">
                                      <p:cBhvr>
                                        <p:cTn id="55" dur="5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err="1" smtClean="0"/>
              <a:t>Welcome</a:t>
            </a:r>
            <a:r>
              <a:rPr lang="fi-FI" dirty="0" smtClean="0"/>
              <a:t> to the 1st EUDAT </a:t>
            </a:r>
            <a:r>
              <a:rPr lang="fi-FI" dirty="0" err="1" smtClean="0"/>
              <a:t>Conference</a:t>
            </a:r>
            <a:r>
              <a:rPr lang="fi-FI" dirty="0" smtClean="0"/>
              <a:t>!</a:t>
            </a:r>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18FEEFC-FC4F-4B0F-8C84-0DD2AE81069D}" type="slidenum">
              <a:rPr lang="en-US" smtClean="0"/>
              <a:pPr>
                <a:defRPr/>
              </a:pPr>
              <a:t>35</a:t>
            </a:fld>
            <a:endParaRPr lang="en-US"/>
          </a:p>
        </p:txBody>
      </p:sp>
      <p:pic>
        <p:nvPicPr>
          <p:cNvPr id="1026" name="Picture 2" descr="C:\Users\lecarpen\AppData\Local\Microsoft\Windows\Temporary Internet Files\Low\Content.IE5\VSJ50QEJ\banner_eudat_1stconference[1].jpg"/>
          <p:cNvPicPr>
            <a:picLocks noChangeAspect="1" noChangeArrowheads="1"/>
          </p:cNvPicPr>
          <p:nvPr/>
        </p:nvPicPr>
        <p:blipFill>
          <a:blip r:embed="rId2" cstate="print"/>
          <a:srcRect/>
          <a:stretch>
            <a:fillRect/>
          </a:stretch>
        </p:blipFill>
        <p:spPr bwMode="auto">
          <a:xfrm>
            <a:off x="323528" y="1556792"/>
            <a:ext cx="4196407" cy="2073323"/>
          </a:xfrm>
          <a:prstGeom prst="rect">
            <a:avLst/>
          </a:prstGeom>
          <a:noFill/>
        </p:spPr>
      </p:pic>
      <p:sp>
        <p:nvSpPr>
          <p:cNvPr id="6" name="Rectangle 5"/>
          <p:cNvSpPr/>
          <p:nvPr/>
        </p:nvSpPr>
        <p:spPr>
          <a:xfrm>
            <a:off x="4716016" y="1916832"/>
            <a:ext cx="4140968" cy="424731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i-FI" dirty="0" smtClean="0">
                <a:solidFill>
                  <a:schemeClr val="tx2"/>
                </a:solidFill>
                <a:latin typeface="Arial" pitchFamily="34" charset="0"/>
                <a:cs typeface="Arial" pitchFamily="34" charset="0"/>
              </a:rPr>
              <a:t>22-24 </a:t>
            </a:r>
            <a:r>
              <a:rPr lang="fi-FI" dirty="0" err="1" smtClean="0">
                <a:solidFill>
                  <a:schemeClr val="tx2"/>
                </a:solidFill>
                <a:latin typeface="Arial" pitchFamily="34" charset="0"/>
                <a:cs typeface="Arial" pitchFamily="34" charset="0"/>
              </a:rPr>
              <a:t>October</a:t>
            </a:r>
            <a:r>
              <a:rPr lang="fi-FI" dirty="0" smtClean="0">
                <a:solidFill>
                  <a:schemeClr val="tx2"/>
                </a:solidFill>
                <a:latin typeface="Arial" pitchFamily="34" charset="0"/>
                <a:cs typeface="Arial" pitchFamily="34" charset="0"/>
              </a:rPr>
              <a:t> 2012, Barcelona</a:t>
            </a:r>
          </a:p>
          <a:p>
            <a:r>
              <a:rPr lang="fi-FI" dirty="0" smtClean="0">
                <a:solidFill>
                  <a:schemeClr val="tx1">
                    <a:lumMod val="75000"/>
                    <a:lumOff val="25000"/>
                  </a:schemeClr>
                </a:solidFill>
                <a:latin typeface="Arial" pitchFamily="34" charset="0"/>
                <a:cs typeface="Arial" pitchFamily="34" charset="0"/>
              </a:rPr>
              <a:t> </a:t>
            </a:r>
          </a:p>
          <a:p>
            <a:pPr>
              <a:buFont typeface="Arial" pitchFamily="34" charset="0"/>
              <a:buChar char="•"/>
            </a:pPr>
            <a:r>
              <a:rPr lang="fi-FI" dirty="0" smtClean="0">
                <a:solidFill>
                  <a:schemeClr val="tx1">
                    <a:lumMod val="75000"/>
                    <a:lumOff val="25000"/>
                  </a:schemeClr>
                </a:solidFill>
                <a:latin typeface="Arial" pitchFamily="34" charset="0"/>
                <a:cs typeface="Arial" pitchFamily="34" charset="0"/>
              </a:rPr>
              <a:t>International </a:t>
            </a:r>
            <a:r>
              <a:rPr lang="fi-FI" dirty="0" err="1" smtClean="0">
                <a:solidFill>
                  <a:schemeClr val="tx1">
                    <a:lumMod val="75000"/>
                    <a:lumOff val="25000"/>
                  </a:schemeClr>
                </a:solidFill>
                <a:latin typeface="Arial" pitchFamily="34" charset="0"/>
                <a:cs typeface="Arial" pitchFamily="34" charset="0"/>
              </a:rPr>
              <a:t>event</a:t>
            </a:r>
            <a:r>
              <a:rPr lang="fi-FI" dirty="0" smtClean="0">
                <a:solidFill>
                  <a:schemeClr val="tx1">
                    <a:lumMod val="75000"/>
                    <a:lumOff val="25000"/>
                  </a:schemeClr>
                </a:solidFill>
                <a:latin typeface="Arial" pitchFamily="34" charset="0"/>
                <a:cs typeface="Arial" pitchFamily="34" charset="0"/>
              </a:rPr>
              <a:t> </a:t>
            </a:r>
            <a:r>
              <a:rPr lang="fi-FI" dirty="0" err="1" smtClean="0">
                <a:solidFill>
                  <a:schemeClr val="tx1">
                    <a:lumMod val="75000"/>
                    <a:lumOff val="25000"/>
                  </a:schemeClr>
                </a:solidFill>
                <a:latin typeface="Arial" pitchFamily="34" charset="0"/>
                <a:cs typeface="Arial" pitchFamily="34" charset="0"/>
              </a:rPr>
              <a:t>with</a:t>
            </a:r>
            <a:r>
              <a:rPr lang="fi-FI" dirty="0" smtClean="0">
                <a:solidFill>
                  <a:schemeClr val="tx1">
                    <a:lumMod val="75000"/>
                    <a:lumOff val="25000"/>
                  </a:schemeClr>
                </a:solidFill>
                <a:latin typeface="Arial" pitchFamily="34" charset="0"/>
                <a:cs typeface="Arial" pitchFamily="34" charset="0"/>
              </a:rPr>
              <a:t> </a:t>
            </a:r>
            <a:r>
              <a:rPr lang="fi-FI" dirty="0" err="1" smtClean="0">
                <a:solidFill>
                  <a:schemeClr val="tx1">
                    <a:lumMod val="75000"/>
                    <a:lumOff val="25000"/>
                  </a:schemeClr>
                </a:solidFill>
                <a:latin typeface="Arial" pitchFamily="34" charset="0"/>
                <a:cs typeface="Arial" pitchFamily="34" charset="0"/>
              </a:rPr>
              <a:t>keynotes</a:t>
            </a:r>
            <a:r>
              <a:rPr lang="fi-FI" dirty="0" smtClean="0">
                <a:solidFill>
                  <a:schemeClr val="tx1">
                    <a:lumMod val="75000"/>
                    <a:lumOff val="25000"/>
                  </a:schemeClr>
                </a:solidFill>
                <a:latin typeface="Arial" pitchFamily="34" charset="0"/>
                <a:cs typeface="Arial" pitchFamily="34" charset="0"/>
              </a:rPr>
              <a:t> </a:t>
            </a:r>
            <a:r>
              <a:rPr lang="fi-FI" dirty="0" err="1" smtClean="0">
                <a:solidFill>
                  <a:schemeClr val="tx1">
                    <a:lumMod val="75000"/>
                    <a:lumOff val="25000"/>
                  </a:schemeClr>
                </a:solidFill>
                <a:latin typeface="Arial" pitchFamily="34" charset="0"/>
                <a:cs typeface="Arial" pitchFamily="34" charset="0"/>
              </a:rPr>
              <a:t>from</a:t>
            </a:r>
            <a:r>
              <a:rPr lang="fi-FI" dirty="0" smtClean="0">
                <a:solidFill>
                  <a:schemeClr val="tx1">
                    <a:lumMod val="75000"/>
                    <a:lumOff val="25000"/>
                  </a:schemeClr>
                </a:solidFill>
                <a:latin typeface="Arial" pitchFamily="34" charset="0"/>
                <a:cs typeface="Arial" pitchFamily="34" charset="0"/>
              </a:rPr>
              <a:t> Europe  and US</a:t>
            </a:r>
          </a:p>
          <a:p>
            <a:endParaRPr lang="fi-FI" dirty="0" smtClean="0">
              <a:solidFill>
                <a:schemeClr val="tx1">
                  <a:lumMod val="75000"/>
                  <a:lumOff val="25000"/>
                </a:schemeClr>
              </a:solidFill>
              <a:latin typeface="Arial" pitchFamily="34" charset="0"/>
              <a:cs typeface="Arial" pitchFamily="34" charset="0"/>
            </a:endParaRPr>
          </a:p>
          <a:p>
            <a:pPr>
              <a:buFont typeface="Arial" pitchFamily="34" charset="0"/>
              <a:buChar char="•"/>
            </a:pPr>
            <a:r>
              <a:rPr lang="fi-FI" dirty="0" smtClean="0">
                <a:solidFill>
                  <a:schemeClr val="tx1">
                    <a:lumMod val="75000"/>
                    <a:lumOff val="25000"/>
                  </a:schemeClr>
                </a:solidFill>
                <a:latin typeface="Arial" pitchFamily="34" charset="0"/>
                <a:cs typeface="Arial" pitchFamily="34" charset="0"/>
              </a:rPr>
              <a:t> A forum to </a:t>
            </a:r>
            <a:r>
              <a:rPr lang="fi-FI" dirty="0" err="1" smtClean="0">
                <a:solidFill>
                  <a:schemeClr val="tx1">
                    <a:lumMod val="75000"/>
                    <a:lumOff val="25000"/>
                  </a:schemeClr>
                </a:solidFill>
                <a:latin typeface="Arial" pitchFamily="34" charset="0"/>
                <a:cs typeface="Arial" pitchFamily="34" charset="0"/>
              </a:rPr>
              <a:t>discuss</a:t>
            </a:r>
            <a:r>
              <a:rPr lang="fi-FI" dirty="0" smtClean="0">
                <a:solidFill>
                  <a:schemeClr val="tx1">
                    <a:lumMod val="75000"/>
                    <a:lumOff val="25000"/>
                  </a:schemeClr>
                </a:solidFill>
                <a:latin typeface="Arial" pitchFamily="34" charset="0"/>
                <a:cs typeface="Arial" pitchFamily="34" charset="0"/>
              </a:rPr>
              <a:t> the </a:t>
            </a:r>
            <a:r>
              <a:rPr lang="fi-FI" dirty="0" err="1" smtClean="0">
                <a:solidFill>
                  <a:schemeClr val="tx1">
                    <a:lumMod val="75000"/>
                    <a:lumOff val="25000"/>
                  </a:schemeClr>
                </a:solidFill>
                <a:latin typeface="Arial" pitchFamily="34" charset="0"/>
                <a:cs typeface="Arial" pitchFamily="34" charset="0"/>
              </a:rPr>
              <a:t>future</a:t>
            </a:r>
            <a:r>
              <a:rPr lang="fi-FI" dirty="0" smtClean="0">
                <a:solidFill>
                  <a:schemeClr val="tx1">
                    <a:lumMod val="75000"/>
                    <a:lumOff val="25000"/>
                  </a:schemeClr>
                </a:solidFill>
                <a:latin typeface="Arial" pitchFamily="34" charset="0"/>
                <a:cs typeface="Arial" pitchFamily="34" charset="0"/>
              </a:rPr>
              <a:t> of data </a:t>
            </a:r>
            <a:r>
              <a:rPr lang="fi-FI" dirty="0" err="1" smtClean="0">
                <a:solidFill>
                  <a:schemeClr val="tx1">
                    <a:lumMod val="75000"/>
                    <a:lumOff val="25000"/>
                  </a:schemeClr>
                </a:solidFill>
                <a:latin typeface="Arial" pitchFamily="34" charset="0"/>
                <a:cs typeface="Arial" pitchFamily="34" charset="0"/>
              </a:rPr>
              <a:t>infrastructures</a:t>
            </a:r>
            <a:endParaRPr lang="fi-FI" dirty="0" smtClean="0">
              <a:solidFill>
                <a:schemeClr val="tx1">
                  <a:lumMod val="75000"/>
                  <a:lumOff val="25000"/>
                </a:schemeClr>
              </a:solidFill>
              <a:latin typeface="Arial" pitchFamily="34" charset="0"/>
              <a:cs typeface="Arial" pitchFamily="34" charset="0"/>
            </a:endParaRPr>
          </a:p>
          <a:p>
            <a:endParaRPr lang="fi-FI" dirty="0" smtClean="0">
              <a:solidFill>
                <a:schemeClr val="tx1">
                  <a:lumMod val="75000"/>
                  <a:lumOff val="25000"/>
                </a:schemeClr>
              </a:solidFill>
              <a:latin typeface="Arial" pitchFamily="34" charset="0"/>
              <a:cs typeface="Arial" pitchFamily="34" charset="0"/>
            </a:endParaRPr>
          </a:p>
          <a:p>
            <a:pPr>
              <a:buFont typeface="Arial" pitchFamily="34" charset="0"/>
              <a:buChar char="•"/>
            </a:pPr>
            <a:r>
              <a:rPr lang="fi-FI" dirty="0" smtClean="0">
                <a:solidFill>
                  <a:schemeClr val="tx1">
                    <a:lumMod val="75000"/>
                    <a:lumOff val="25000"/>
                  </a:schemeClr>
                </a:solidFill>
                <a:latin typeface="Arial" pitchFamily="34" charset="0"/>
                <a:cs typeface="Arial" pitchFamily="34" charset="0"/>
              </a:rPr>
              <a:t> Project </a:t>
            </a:r>
            <a:r>
              <a:rPr lang="fi-FI" dirty="0" err="1" smtClean="0">
                <a:solidFill>
                  <a:schemeClr val="tx1">
                    <a:lumMod val="75000"/>
                    <a:lumOff val="25000"/>
                  </a:schemeClr>
                </a:solidFill>
                <a:latin typeface="Arial" pitchFamily="34" charset="0"/>
                <a:cs typeface="Arial" pitchFamily="34" charset="0"/>
              </a:rPr>
              <a:t>presentations</a:t>
            </a:r>
            <a:r>
              <a:rPr lang="fi-FI" dirty="0" smtClean="0">
                <a:solidFill>
                  <a:schemeClr val="tx1">
                    <a:lumMod val="75000"/>
                    <a:lumOff val="25000"/>
                  </a:schemeClr>
                </a:solidFill>
                <a:latin typeface="Arial" pitchFamily="34" charset="0"/>
                <a:cs typeface="Arial" pitchFamily="34" charset="0"/>
              </a:rPr>
              <a:t> and </a:t>
            </a:r>
            <a:r>
              <a:rPr lang="fi-FI" dirty="0" err="1" smtClean="0">
                <a:solidFill>
                  <a:schemeClr val="tx1">
                    <a:lumMod val="75000"/>
                    <a:lumOff val="25000"/>
                  </a:schemeClr>
                </a:solidFill>
                <a:latin typeface="Arial" pitchFamily="34" charset="0"/>
                <a:cs typeface="Arial" pitchFamily="34" charset="0"/>
              </a:rPr>
              <a:t>poster</a:t>
            </a:r>
            <a:r>
              <a:rPr lang="fi-FI" dirty="0" smtClean="0">
                <a:solidFill>
                  <a:schemeClr val="tx1">
                    <a:lumMod val="75000"/>
                    <a:lumOff val="25000"/>
                  </a:schemeClr>
                </a:solidFill>
                <a:latin typeface="Arial" pitchFamily="34" charset="0"/>
                <a:cs typeface="Arial" pitchFamily="34" charset="0"/>
              </a:rPr>
              <a:t> </a:t>
            </a:r>
            <a:r>
              <a:rPr lang="fi-FI" dirty="0" err="1" smtClean="0">
                <a:solidFill>
                  <a:schemeClr val="tx1">
                    <a:lumMod val="75000"/>
                    <a:lumOff val="25000"/>
                  </a:schemeClr>
                </a:solidFill>
                <a:latin typeface="Arial" pitchFamily="34" charset="0"/>
                <a:cs typeface="Arial" pitchFamily="34" charset="0"/>
              </a:rPr>
              <a:t>sessions</a:t>
            </a:r>
            <a:endParaRPr lang="fi-FI" dirty="0" smtClean="0">
              <a:solidFill>
                <a:schemeClr val="tx1">
                  <a:lumMod val="75000"/>
                  <a:lumOff val="25000"/>
                </a:schemeClr>
              </a:solidFill>
              <a:latin typeface="Arial" pitchFamily="34" charset="0"/>
              <a:cs typeface="Arial" pitchFamily="34" charset="0"/>
            </a:endParaRPr>
          </a:p>
          <a:p>
            <a:endParaRPr lang="fi-FI" dirty="0" smtClean="0">
              <a:solidFill>
                <a:schemeClr val="tx1">
                  <a:lumMod val="75000"/>
                  <a:lumOff val="25000"/>
                </a:schemeClr>
              </a:solidFill>
              <a:latin typeface="Arial" pitchFamily="34" charset="0"/>
              <a:cs typeface="Arial" pitchFamily="34" charset="0"/>
            </a:endParaRPr>
          </a:p>
          <a:p>
            <a:pPr>
              <a:buFont typeface="Arial" pitchFamily="34" charset="0"/>
              <a:buChar char="•"/>
            </a:pPr>
            <a:r>
              <a:rPr lang="fi-FI" dirty="0" smtClean="0">
                <a:solidFill>
                  <a:schemeClr val="tx1">
                    <a:lumMod val="75000"/>
                    <a:lumOff val="25000"/>
                  </a:schemeClr>
                </a:solidFill>
                <a:latin typeface="Arial" pitchFamily="34" charset="0"/>
                <a:cs typeface="Arial" pitchFamily="34" charset="0"/>
              </a:rPr>
              <a:t> </a:t>
            </a:r>
            <a:r>
              <a:rPr lang="fi-FI" dirty="0" err="1" smtClean="0">
                <a:solidFill>
                  <a:schemeClr val="tx1">
                    <a:lumMod val="75000"/>
                    <a:lumOff val="25000"/>
                  </a:schemeClr>
                </a:solidFill>
                <a:latin typeface="Arial" pitchFamily="34" charset="0"/>
                <a:cs typeface="Arial" pitchFamily="34" charset="0"/>
              </a:rPr>
              <a:t>Parallel</a:t>
            </a:r>
            <a:r>
              <a:rPr lang="fi-FI" dirty="0" smtClean="0">
                <a:solidFill>
                  <a:schemeClr val="tx1">
                    <a:lumMod val="75000"/>
                    <a:lumOff val="25000"/>
                  </a:schemeClr>
                </a:solidFill>
                <a:latin typeface="Arial" pitchFamily="34" charset="0"/>
                <a:cs typeface="Arial" pitchFamily="34" charset="0"/>
              </a:rPr>
              <a:t> session on </a:t>
            </a:r>
            <a:r>
              <a:rPr lang="fi-FI" dirty="0" err="1" smtClean="0">
                <a:solidFill>
                  <a:schemeClr val="tx1">
                    <a:lumMod val="75000"/>
                    <a:lumOff val="25000"/>
                  </a:schemeClr>
                </a:solidFill>
                <a:latin typeface="Arial" pitchFamily="34" charset="0"/>
                <a:cs typeface="Arial" pitchFamily="34" charset="0"/>
              </a:rPr>
              <a:t>Sustainability</a:t>
            </a:r>
            <a:r>
              <a:rPr lang="fi-FI" dirty="0" smtClean="0">
                <a:solidFill>
                  <a:schemeClr val="tx1">
                    <a:lumMod val="75000"/>
                    <a:lumOff val="25000"/>
                  </a:schemeClr>
                </a:solidFill>
                <a:latin typeface="Arial" pitchFamily="34" charset="0"/>
                <a:cs typeface="Arial" pitchFamily="34" charset="0"/>
              </a:rPr>
              <a:t> and </a:t>
            </a:r>
            <a:r>
              <a:rPr lang="fi-FI" dirty="0" err="1" smtClean="0">
                <a:solidFill>
                  <a:schemeClr val="tx1">
                    <a:lumMod val="75000"/>
                    <a:lumOff val="25000"/>
                  </a:schemeClr>
                </a:solidFill>
                <a:latin typeface="Arial" pitchFamily="34" charset="0"/>
                <a:cs typeface="Arial" pitchFamily="34" charset="0"/>
              </a:rPr>
              <a:t>Funding</a:t>
            </a:r>
            <a:r>
              <a:rPr lang="fi-FI" dirty="0" smtClean="0">
                <a:solidFill>
                  <a:schemeClr val="tx1">
                    <a:lumMod val="75000"/>
                    <a:lumOff val="25000"/>
                  </a:schemeClr>
                </a:solidFill>
                <a:latin typeface="Arial" pitchFamily="34" charset="0"/>
                <a:cs typeface="Arial" pitchFamily="34" charset="0"/>
              </a:rPr>
              <a:t> </a:t>
            </a:r>
            <a:r>
              <a:rPr lang="fi-FI" dirty="0" err="1" smtClean="0">
                <a:solidFill>
                  <a:schemeClr val="tx1">
                    <a:lumMod val="75000"/>
                    <a:lumOff val="25000"/>
                  </a:schemeClr>
                </a:solidFill>
                <a:latin typeface="Arial" pitchFamily="34" charset="0"/>
                <a:cs typeface="Arial" pitchFamily="34" charset="0"/>
              </a:rPr>
              <a:t>Models</a:t>
            </a:r>
            <a:endParaRPr lang="fi-FI" dirty="0" smtClean="0">
              <a:solidFill>
                <a:schemeClr val="tx1">
                  <a:lumMod val="75000"/>
                  <a:lumOff val="25000"/>
                </a:schemeClr>
              </a:solidFill>
              <a:latin typeface="Arial" pitchFamily="34" charset="0"/>
              <a:cs typeface="Arial" pitchFamily="34" charset="0"/>
            </a:endParaRPr>
          </a:p>
          <a:p>
            <a:endParaRPr lang="fi-FI" dirty="0" smtClean="0">
              <a:solidFill>
                <a:schemeClr val="tx1">
                  <a:lumMod val="75000"/>
                  <a:lumOff val="25000"/>
                </a:schemeClr>
              </a:solidFill>
              <a:latin typeface="Arial" pitchFamily="34" charset="0"/>
              <a:cs typeface="Arial" pitchFamily="34" charset="0"/>
            </a:endParaRPr>
          </a:p>
          <a:p>
            <a:pPr>
              <a:buFont typeface="Arial" pitchFamily="34" charset="0"/>
              <a:buChar char="•"/>
            </a:pPr>
            <a:r>
              <a:rPr lang="fi-FI" dirty="0" smtClean="0">
                <a:solidFill>
                  <a:schemeClr val="tx1">
                    <a:lumMod val="75000"/>
                    <a:lumOff val="25000"/>
                  </a:schemeClr>
                </a:solidFill>
                <a:latin typeface="Arial" pitchFamily="34" charset="0"/>
                <a:cs typeface="Arial" pitchFamily="34" charset="0"/>
              </a:rPr>
              <a:t> </a:t>
            </a:r>
            <a:r>
              <a:rPr lang="fi-FI" dirty="0" err="1" smtClean="0">
                <a:solidFill>
                  <a:schemeClr val="tx1">
                    <a:lumMod val="75000"/>
                    <a:lumOff val="25000"/>
                  </a:schemeClr>
                </a:solidFill>
                <a:latin typeface="Arial" pitchFamily="34" charset="0"/>
                <a:cs typeface="Arial" pitchFamily="34" charset="0"/>
              </a:rPr>
              <a:t>Training</a:t>
            </a:r>
            <a:r>
              <a:rPr lang="fi-FI" dirty="0" smtClean="0">
                <a:solidFill>
                  <a:schemeClr val="tx1">
                    <a:lumMod val="75000"/>
                    <a:lumOff val="25000"/>
                  </a:schemeClr>
                </a:solidFill>
                <a:latin typeface="Arial" pitchFamily="34" charset="0"/>
                <a:cs typeface="Arial" pitchFamily="34" charset="0"/>
              </a:rPr>
              <a:t> </a:t>
            </a:r>
            <a:r>
              <a:rPr lang="fi-FI" dirty="0" err="1" smtClean="0">
                <a:solidFill>
                  <a:schemeClr val="tx1">
                    <a:lumMod val="75000"/>
                    <a:lumOff val="25000"/>
                  </a:schemeClr>
                </a:solidFill>
                <a:latin typeface="Arial" pitchFamily="34" charset="0"/>
                <a:cs typeface="Arial" pitchFamily="34" charset="0"/>
              </a:rPr>
              <a:t>tutorials</a:t>
            </a:r>
            <a:endParaRPr lang="en-US" dirty="0"/>
          </a:p>
        </p:txBody>
      </p:sp>
      <p:pic>
        <p:nvPicPr>
          <p:cNvPr id="7" name="Picture 2" descr="http://traveldk.com/dkimages/0-barcelona_master.jpg"/>
          <p:cNvPicPr>
            <a:picLocks noChangeAspect="1" noChangeArrowheads="1"/>
          </p:cNvPicPr>
          <p:nvPr/>
        </p:nvPicPr>
        <p:blipFill>
          <a:blip r:embed="rId3" cstate="print"/>
          <a:srcRect/>
          <a:stretch>
            <a:fillRect/>
          </a:stretch>
        </p:blipFill>
        <p:spPr bwMode="auto">
          <a:xfrm>
            <a:off x="899592" y="3789040"/>
            <a:ext cx="2992872" cy="232476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s-ES"/>
          </a:p>
        </p:txBody>
      </p:sp>
      <p:sp>
        <p:nvSpPr>
          <p:cNvPr id="3" name="Slide Number Placeholder 2"/>
          <p:cNvSpPr>
            <a:spLocks noGrp="1"/>
          </p:cNvSpPr>
          <p:nvPr>
            <p:ph type="sldNum" sz="quarter" idx="12"/>
          </p:nvPr>
        </p:nvSpPr>
        <p:spPr/>
        <p:txBody>
          <a:bodyPr/>
          <a:lstStyle/>
          <a:p>
            <a:fld id="{7A664348-DC2E-4C46-A357-1ED243B754D0}" type="slidenum">
              <a:rPr lang="es-ES" smtClean="0"/>
              <a:pPr/>
              <a:t>36</a:t>
            </a:fld>
            <a:endParaRPr lang="es-ES"/>
          </a:p>
        </p:txBody>
      </p:sp>
      <p:pic>
        <p:nvPicPr>
          <p:cNvPr id="8194" name="Picture 2"/>
          <p:cNvPicPr>
            <a:picLocks noChangeAspect="1" noChangeArrowheads="1"/>
          </p:cNvPicPr>
          <p:nvPr/>
        </p:nvPicPr>
        <p:blipFill>
          <a:blip r:embed="rId2" cstate="print"/>
          <a:srcRect/>
          <a:stretch>
            <a:fillRect/>
          </a:stretch>
        </p:blipFill>
        <p:spPr bwMode="auto">
          <a:xfrm>
            <a:off x="0" y="0"/>
            <a:ext cx="9121013" cy="6840760"/>
          </a:xfrm>
          <a:prstGeom prst="rect">
            <a:avLst/>
          </a:prstGeom>
          <a:noFill/>
          <a:ln w="9525">
            <a:noFill/>
            <a:miter lim="800000"/>
            <a:headEnd/>
            <a:tailEnd/>
          </a:ln>
        </p:spPr>
      </p:pic>
      <p:sp>
        <p:nvSpPr>
          <p:cNvPr id="5" name="TextBox 4"/>
          <p:cNvSpPr txBox="1"/>
          <p:nvPr/>
        </p:nvSpPr>
        <p:spPr>
          <a:xfrm>
            <a:off x="2051720" y="4221088"/>
            <a:ext cx="2016224" cy="276999"/>
          </a:xfrm>
          <a:prstGeom prst="rect">
            <a:avLst/>
          </a:prstGeom>
          <a:solidFill>
            <a:schemeClr val="accent1">
              <a:lumMod val="20000"/>
              <a:lumOff val="80000"/>
            </a:schemeClr>
          </a:solidFill>
        </p:spPr>
        <p:txBody>
          <a:bodyPr wrap="square" rtlCol="0">
            <a:spAutoFit/>
          </a:bodyPr>
          <a:lstStyle/>
          <a:p>
            <a:r>
              <a:rPr lang="fi-FI" sz="1200" dirty="0" err="1" smtClean="0">
                <a:solidFill>
                  <a:schemeClr val="tx1">
                    <a:lumMod val="75000"/>
                    <a:lumOff val="25000"/>
                  </a:schemeClr>
                </a:solidFill>
                <a:latin typeface="Arial" pitchFamily="34" charset="0"/>
                <a:cs typeface="Arial" pitchFamily="34" charset="0"/>
                <a:hlinkClick r:id="rId3"/>
              </a:rPr>
              <a:t>eudat-info@postit.csc.fi</a:t>
            </a:r>
            <a:r>
              <a:rPr lang="fi-FI" sz="1200" dirty="0" smtClean="0">
                <a:solidFill>
                  <a:schemeClr val="tx1">
                    <a:lumMod val="75000"/>
                    <a:lumOff val="25000"/>
                  </a:schemeClr>
                </a:solidFill>
                <a:latin typeface="Arial" pitchFamily="34" charset="0"/>
                <a:cs typeface="Arial" pitchFamily="34" charset="0"/>
              </a:rPr>
              <a:t> </a:t>
            </a:r>
            <a:endParaRPr lang="en-US" sz="1200" dirty="0" smtClean="0">
              <a:solidFill>
                <a:schemeClr val="tx1">
                  <a:lumMod val="75000"/>
                  <a:lumOff val="25000"/>
                </a:schemeClr>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403648" y="6309320"/>
            <a:ext cx="4752528" cy="432048"/>
          </a:xfrm>
        </p:spPr>
        <p:txBody>
          <a:bodyPr/>
          <a:lstStyle/>
          <a:p>
            <a:endParaRPr lang="es-ES"/>
          </a:p>
        </p:txBody>
      </p:sp>
      <p:sp>
        <p:nvSpPr>
          <p:cNvPr id="3" name="Slide Number Placeholder 2"/>
          <p:cNvSpPr>
            <a:spLocks noGrp="1"/>
          </p:cNvSpPr>
          <p:nvPr>
            <p:ph type="sldNum" sz="quarter" idx="12"/>
          </p:nvPr>
        </p:nvSpPr>
        <p:spPr>
          <a:xfrm>
            <a:off x="6553200" y="6356350"/>
            <a:ext cx="2133600" cy="365125"/>
          </a:xfrm>
        </p:spPr>
        <p:txBody>
          <a:bodyPr/>
          <a:lstStyle/>
          <a:p>
            <a:fld id="{7A664348-DC2E-4C46-A357-1ED243B754D0}" type="slidenum">
              <a:rPr lang="es-ES" smtClean="0"/>
              <a:pPr/>
              <a:t>4</a:t>
            </a:fld>
            <a:endParaRPr lang="es-ES"/>
          </a:p>
        </p:txBody>
      </p:sp>
      <p:graphicFrame>
        <p:nvGraphicFramePr>
          <p:cNvPr id="5" name="Diagram 4"/>
          <p:cNvGraphicFramePr/>
          <p:nvPr>
            <p:extLst>
              <p:ext uri="{D42A27DB-BD31-4B8C-83A1-F6EECF244321}">
                <p14:modId xmlns:p14="http://schemas.microsoft.com/office/powerpoint/2010/main" val="3619309433"/>
              </p:ext>
            </p:extLst>
          </p:nvPr>
        </p:nvGraphicFramePr>
        <p:xfrm>
          <a:off x="971600" y="1412776"/>
          <a:ext cx="792088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a:xfrm>
            <a:off x="251520" y="764704"/>
            <a:ext cx="8229600" cy="7200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i-FI" sz="3600" dirty="0" err="1" smtClean="0">
                <a:solidFill>
                  <a:srgbClr val="C13424"/>
                </a:solidFill>
                <a:latin typeface="Arial" pitchFamily="34" charset="0"/>
                <a:ea typeface="+mj-ea"/>
                <a:cs typeface="Arial" pitchFamily="34" charset="0"/>
              </a:rPr>
              <a:t>How</a:t>
            </a:r>
            <a:r>
              <a:rPr lang="fi-FI" sz="3600" dirty="0" smtClean="0">
                <a:solidFill>
                  <a:srgbClr val="C13424"/>
                </a:solidFill>
                <a:latin typeface="Arial" pitchFamily="34" charset="0"/>
                <a:ea typeface="+mj-ea"/>
                <a:cs typeface="Arial" pitchFamily="34" charset="0"/>
              </a:rPr>
              <a:t> </a:t>
            </a:r>
            <a:r>
              <a:rPr lang="fi-FI" sz="3600" dirty="0" err="1" smtClean="0">
                <a:solidFill>
                  <a:srgbClr val="C13424"/>
                </a:solidFill>
                <a:latin typeface="Arial" pitchFamily="34" charset="0"/>
                <a:ea typeface="+mj-ea"/>
                <a:cs typeface="Arial" pitchFamily="34" charset="0"/>
              </a:rPr>
              <a:t>Do</a:t>
            </a:r>
            <a:r>
              <a:rPr lang="fi-FI" sz="3600" dirty="0" smtClean="0">
                <a:solidFill>
                  <a:srgbClr val="C13424"/>
                </a:solidFill>
                <a:latin typeface="Arial" pitchFamily="34" charset="0"/>
                <a:ea typeface="+mj-ea"/>
                <a:cs typeface="Arial" pitchFamily="34" charset="0"/>
              </a:rPr>
              <a:t> </a:t>
            </a:r>
            <a:r>
              <a:rPr lang="fi-FI" sz="3600" dirty="0" err="1" smtClean="0">
                <a:solidFill>
                  <a:srgbClr val="C13424"/>
                </a:solidFill>
                <a:latin typeface="Arial" pitchFamily="34" charset="0"/>
                <a:ea typeface="+mj-ea"/>
                <a:cs typeface="Arial" pitchFamily="34" charset="0"/>
              </a:rPr>
              <a:t>We</a:t>
            </a:r>
            <a:r>
              <a:rPr lang="fi-FI" sz="3600" dirty="0" smtClean="0">
                <a:solidFill>
                  <a:srgbClr val="C13424"/>
                </a:solidFill>
                <a:latin typeface="Arial" pitchFamily="34" charset="0"/>
                <a:ea typeface="+mj-ea"/>
                <a:cs typeface="Arial" pitchFamily="34" charset="0"/>
              </a:rPr>
              <a:t> </a:t>
            </a:r>
            <a:r>
              <a:rPr lang="fi-FI" sz="3600" dirty="0" err="1" smtClean="0">
                <a:solidFill>
                  <a:srgbClr val="C13424"/>
                </a:solidFill>
                <a:latin typeface="Arial" pitchFamily="34" charset="0"/>
                <a:ea typeface="+mj-ea"/>
                <a:cs typeface="Arial" pitchFamily="34" charset="0"/>
              </a:rPr>
              <a:t>Achieve</a:t>
            </a:r>
            <a:r>
              <a:rPr lang="fi-FI" sz="3600" dirty="0" smtClean="0">
                <a:solidFill>
                  <a:srgbClr val="C13424"/>
                </a:solidFill>
                <a:latin typeface="Arial" pitchFamily="34" charset="0"/>
                <a:ea typeface="+mj-ea"/>
                <a:cs typeface="Arial" pitchFamily="34" charset="0"/>
              </a:rPr>
              <a:t> </a:t>
            </a:r>
            <a:r>
              <a:rPr lang="fi-FI" sz="3600" dirty="0" err="1" smtClean="0">
                <a:solidFill>
                  <a:srgbClr val="C13424"/>
                </a:solidFill>
                <a:latin typeface="Arial" pitchFamily="34" charset="0"/>
                <a:ea typeface="+mj-ea"/>
                <a:cs typeface="Arial" pitchFamily="34" charset="0"/>
              </a:rPr>
              <a:t>This</a:t>
            </a:r>
            <a:r>
              <a:rPr lang="fi-FI" sz="3600" dirty="0" smtClean="0">
                <a:solidFill>
                  <a:srgbClr val="C13424"/>
                </a:solidFill>
                <a:latin typeface="Arial" pitchFamily="34" charset="0"/>
                <a:ea typeface="+mj-ea"/>
                <a:cs typeface="Arial" pitchFamily="34" charset="0"/>
              </a:rPr>
              <a:t>?</a:t>
            </a:r>
            <a:endParaRPr kumimoji="0" lang="en-US" sz="3600" b="0" i="0" u="none" strike="noStrike" kern="1200" cap="none" spc="0" normalizeH="0" baseline="0" noProof="0" dirty="0">
              <a:ln>
                <a:noFill/>
              </a:ln>
              <a:solidFill>
                <a:srgbClr val="C13424"/>
              </a:solidFill>
              <a:effectLst/>
              <a:uLnTx/>
              <a:uFillTx/>
              <a:latin typeface="Arial" pitchFamily="34" charset="0"/>
              <a:ea typeface="+mj-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s-ES"/>
          </a:p>
        </p:txBody>
      </p:sp>
      <p:sp>
        <p:nvSpPr>
          <p:cNvPr id="3" name="Slide Number Placeholder 2"/>
          <p:cNvSpPr>
            <a:spLocks noGrp="1"/>
          </p:cNvSpPr>
          <p:nvPr>
            <p:ph type="sldNum" sz="quarter" idx="12"/>
          </p:nvPr>
        </p:nvSpPr>
        <p:spPr/>
        <p:txBody>
          <a:bodyPr/>
          <a:lstStyle/>
          <a:p>
            <a:fld id="{7A664348-DC2E-4C46-A357-1ED243B754D0}" type="slidenum">
              <a:rPr lang="es-ES" smtClean="0"/>
              <a:pPr/>
              <a:t>5</a:t>
            </a:fld>
            <a:endParaRPr lang="es-ES"/>
          </a:p>
        </p:txBody>
      </p:sp>
      <p:pic>
        <p:nvPicPr>
          <p:cNvPr id="1027" name="Picture 3"/>
          <p:cNvPicPr>
            <a:picLocks noChangeAspect="1" noChangeArrowheads="1"/>
          </p:cNvPicPr>
          <p:nvPr/>
        </p:nvPicPr>
        <p:blipFill>
          <a:blip r:embed="rId3" cstate="print"/>
          <a:srcRect/>
          <a:stretch>
            <a:fillRect/>
          </a:stretch>
        </p:blipFill>
        <p:spPr bwMode="auto">
          <a:xfrm>
            <a:off x="179512" y="332656"/>
            <a:ext cx="8769667" cy="616530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764704"/>
            <a:ext cx="8229600" cy="720080"/>
          </a:xfrm>
        </p:spPr>
        <p:txBody>
          <a:bodyPr/>
          <a:lstStyle/>
          <a:p>
            <a:r>
              <a:rPr lang="fi-FI" dirty="0" smtClean="0"/>
              <a:t>EUDAT </a:t>
            </a:r>
            <a:r>
              <a:rPr lang="fi-FI" dirty="0" err="1" smtClean="0"/>
              <a:t>Consortium</a:t>
            </a:r>
            <a:endParaRPr lang="en-US" dirty="0"/>
          </a:p>
        </p:txBody>
      </p:sp>
      <p:sp>
        <p:nvSpPr>
          <p:cNvPr id="4" name="Slide Number Placeholder 3"/>
          <p:cNvSpPr>
            <a:spLocks noGrp="1"/>
          </p:cNvSpPr>
          <p:nvPr>
            <p:ph type="sldNum" sz="quarter" idx="12"/>
          </p:nvPr>
        </p:nvSpPr>
        <p:spPr/>
        <p:txBody>
          <a:bodyPr/>
          <a:lstStyle/>
          <a:p>
            <a:pPr>
              <a:defRPr/>
            </a:pPr>
            <a:fld id="{918FEEFC-FC4F-4B0F-8C84-0DD2AE81069D}" type="slidenum">
              <a:rPr lang="en-US" smtClean="0"/>
              <a:pPr>
                <a:defRPr/>
              </a:pPr>
              <a:t>6</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467544" y="1556792"/>
            <a:ext cx="8344456" cy="4335388"/>
          </a:xfrm>
          <a:prstGeom prst="rect">
            <a:avLst/>
          </a:prstGeom>
          <a:noFill/>
          <a:ln w="9525">
            <a:noFill/>
            <a:miter lim="800000"/>
            <a:headEnd/>
            <a:tailEnd/>
          </a:ln>
        </p:spPr>
      </p:pic>
    </p:spTree>
    <p:extLst>
      <p:ext uri="{BB962C8B-B14F-4D97-AF65-F5344CB8AC3E}">
        <p14:creationId xmlns:p14="http://schemas.microsoft.com/office/powerpoint/2010/main" val="2478868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764704"/>
            <a:ext cx="8229600" cy="720080"/>
          </a:xfrm>
        </p:spPr>
        <p:txBody>
          <a:bodyPr>
            <a:normAutofit/>
          </a:bodyPr>
          <a:lstStyle/>
          <a:p>
            <a:r>
              <a:rPr lang="fi-FI" dirty="0" smtClean="0"/>
              <a:t>Data </a:t>
            </a:r>
            <a:r>
              <a:rPr lang="fi-FI" dirty="0" err="1" smtClean="0"/>
              <a:t>centers</a:t>
            </a:r>
            <a:r>
              <a:rPr lang="fi-FI" dirty="0" smtClean="0"/>
              <a:t> and </a:t>
            </a:r>
            <a:r>
              <a:rPr lang="fi-FI" dirty="0" err="1" smtClean="0"/>
              <a:t>Communities</a:t>
            </a:r>
            <a:endParaRPr lang="en-US" dirty="0"/>
          </a:p>
        </p:txBody>
      </p:sp>
      <p:sp>
        <p:nvSpPr>
          <p:cNvPr id="4" name="Slide Number Placeholder 3"/>
          <p:cNvSpPr>
            <a:spLocks noGrp="1"/>
          </p:cNvSpPr>
          <p:nvPr>
            <p:ph type="sldNum" sz="quarter" idx="12"/>
          </p:nvPr>
        </p:nvSpPr>
        <p:spPr>
          <a:xfrm>
            <a:off x="6553200" y="6212334"/>
            <a:ext cx="2133600" cy="365125"/>
          </a:xfrm>
        </p:spPr>
        <p:txBody>
          <a:bodyPr/>
          <a:lstStyle/>
          <a:p>
            <a:pPr>
              <a:defRPr/>
            </a:pPr>
            <a:fld id="{918FEEFC-FC4F-4B0F-8C84-0DD2AE81069D}" type="slidenum">
              <a:rPr lang="en-US" smtClean="0"/>
              <a:pPr>
                <a:defRPr/>
              </a:pPr>
              <a:t>7</a:t>
            </a:fld>
            <a:endParaRPr lang="en-US"/>
          </a:p>
        </p:txBody>
      </p:sp>
      <p:pic>
        <p:nvPicPr>
          <p:cNvPr id="5" name="Picture 30" descr="MPI-PL.jpg"/>
          <p:cNvPicPr>
            <a:picLocks noChangeAspect="1"/>
          </p:cNvPicPr>
          <p:nvPr/>
        </p:nvPicPr>
        <p:blipFill>
          <a:blip r:embed="rId2" cstate="print"/>
          <a:srcRect/>
          <a:stretch>
            <a:fillRect/>
          </a:stretch>
        </p:blipFill>
        <p:spPr bwMode="auto">
          <a:xfrm>
            <a:off x="5975350" y="4105200"/>
            <a:ext cx="2214563" cy="1252537"/>
          </a:xfrm>
          <a:prstGeom prst="rect">
            <a:avLst/>
          </a:prstGeom>
          <a:noFill/>
          <a:ln w="9525">
            <a:noFill/>
            <a:miter lim="800000"/>
            <a:headEnd/>
            <a:tailEnd/>
          </a:ln>
        </p:spPr>
      </p:pic>
      <p:pic>
        <p:nvPicPr>
          <p:cNvPr id="6" name="Picture 2" descr="stfc-logo"/>
          <p:cNvPicPr>
            <a:picLocks noChangeAspect="1" noChangeArrowheads="1"/>
          </p:cNvPicPr>
          <p:nvPr/>
        </p:nvPicPr>
        <p:blipFill>
          <a:blip r:embed="rId3" cstate="print"/>
          <a:srcRect/>
          <a:stretch>
            <a:fillRect/>
          </a:stretch>
        </p:blipFill>
        <p:spPr bwMode="auto">
          <a:xfrm>
            <a:off x="5796136" y="1628800"/>
            <a:ext cx="2087562" cy="485775"/>
          </a:xfrm>
          <a:prstGeom prst="rect">
            <a:avLst/>
          </a:prstGeom>
          <a:noFill/>
          <a:ln w="9525">
            <a:noFill/>
            <a:miter lim="800000"/>
            <a:headEnd/>
            <a:tailEnd/>
          </a:ln>
        </p:spPr>
      </p:pic>
      <p:pic>
        <p:nvPicPr>
          <p:cNvPr id="7" name="Picture 3" descr="cern-logo1"/>
          <p:cNvPicPr>
            <a:picLocks noChangeAspect="1" noChangeArrowheads="1"/>
          </p:cNvPicPr>
          <p:nvPr/>
        </p:nvPicPr>
        <p:blipFill>
          <a:blip r:embed="rId4" cstate="print"/>
          <a:srcRect/>
          <a:stretch>
            <a:fillRect/>
          </a:stretch>
        </p:blipFill>
        <p:spPr bwMode="auto">
          <a:xfrm>
            <a:off x="2555776" y="4509120"/>
            <a:ext cx="720725" cy="720725"/>
          </a:xfrm>
          <a:prstGeom prst="rect">
            <a:avLst/>
          </a:prstGeom>
          <a:noFill/>
          <a:ln w="9525">
            <a:noFill/>
            <a:miter lim="800000"/>
            <a:headEnd/>
            <a:tailEnd/>
          </a:ln>
        </p:spPr>
      </p:pic>
      <p:pic>
        <p:nvPicPr>
          <p:cNvPr id="8" name="Picture 6" descr="\\popeda\winhome\lecarpen\My Documents\My Pictures\vmaatg20090921224133.png"/>
          <p:cNvPicPr>
            <a:picLocks noChangeAspect="1" noChangeArrowheads="1"/>
          </p:cNvPicPr>
          <p:nvPr/>
        </p:nvPicPr>
        <p:blipFill>
          <a:blip r:embed="rId5" cstate="print"/>
          <a:srcRect/>
          <a:stretch>
            <a:fillRect/>
          </a:stretch>
        </p:blipFill>
        <p:spPr bwMode="auto">
          <a:xfrm>
            <a:off x="1619672" y="5445224"/>
            <a:ext cx="936625" cy="242887"/>
          </a:xfrm>
          <a:prstGeom prst="rect">
            <a:avLst/>
          </a:prstGeom>
          <a:noFill/>
          <a:ln w="9525">
            <a:noFill/>
            <a:miter lim="800000"/>
            <a:headEnd/>
            <a:tailEnd/>
          </a:ln>
        </p:spPr>
      </p:pic>
      <p:pic>
        <p:nvPicPr>
          <p:cNvPr id="9" name="Picture 8" descr="CINECA">
            <a:hlinkClick r:id="rId6" tooltip="CINECA"/>
          </p:cNvPr>
          <p:cNvPicPr>
            <a:picLocks noChangeAspect="1" noChangeArrowheads="1"/>
          </p:cNvPicPr>
          <p:nvPr/>
        </p:nvPicPr>
        <p:blipFill>
          <a:blip r:embed="rId7" cstate="print"/>
          <a:srcRect/>
          <a:stretch>
            <a:fillRect/>
          </a:stretch>
        </p:blipFill>
        <p:spPr bwMode="auto">
          <a:xfrm>
            <a:off x="2051720" y="3501008"/>
            <a:ext cx="676275" cy="733425"/>
          </a:xfrm>
          <a:prstGeom prst="rect">
            <a:avLst/>
          </a:prstGeom>
          <a:noFill/>
          <a:ln w="9525">
            <a:noFill/>
            <a:miter lim="800000"/>
            <a:headEnd/>
            <a:tailEnd/>
          </a:ln>
        </p:spPr>
      </p:pic>
      <p:pic>
        <p:nvPicPr>
          <p:cNvPr id="10" name="Picture 14" descr="Epcc logo.jpg">
            <a:hlinkClick r:id="rId8"/>
          </p:cNvPr>
          <p:cNvPicPr>
            <a:picLocks noChangeAspect="1" noChangeArrowheads="1"/>
          </p:cNvPicPr>
          <p:nvPr/>
        </p:nvPicPr>
        <p:blipFill>
          <a:blip r:embed="rId9" cstate="print"/>
          <a:srcRect/>
          <a:stretch>
            <a:fillRect/>
          </a:stretch>
        </p:blipFill>
        <p:spPr bwMode="auto">
          <a:xfrm>
            <a:off x="2051720" y="1772816"/>
            <a:ext cx="1079500" cy="312737"/>
          </a:xfrm>
          <a:prstGeom prst="rect">
            <a:avLst/>
          </a:prstGeom>
          <a:noFill/>
          <a:ln w="9525">
            <a:noFill/>
            <a:miter lim="800000"/>
            <a:headEnd/>
            <a:tailEnd/>
          </a:ln>
        </p:spPr>
      </p:pic>
      <p:pic>
        <p:nvPicPr>
          <p:cNvPr id="11" name="Picture 18" descr="SARA logo">
            <a:hlinkClick r:id="rId10"/>
          </p:cNvPr>
          <p:cNvPicPr>
            <a:picLocks noChangeAspect="1" noChangeArrowheads="1"/>
          </p:cNvPicPr>
          <p:nvPr/>
        </p:nvPicPr>
        <p:blipFill>
          <a:blip r:embed="rId11" cstate="print"/>
          <a:srcRect/>
          <a:stretch>
            <a:fillRect/>
          </a:stretch>
        </p:blipFill>
        <p:spPr bwMode="auto">
          <a:xfrm>
            <a:off x="2411760" y="2348880"/>
            <a:ext cx="1439862" cy="639763"/>
          </a:xfrm>
          <a:prstGeom prst="rect">
            <a:avLst/>
          </a:prstGeom>
          <a:noFill/>
          <a:ln w="9525">
            <a:noFill/>
            <a:miter lim="800000"/>
            <a:headEnd/>
            <a:tailEnd/>
          </a:ln>
        </p:spPr>
      </p:pic>
      <p:pic>
        <p:nvPicPr>
          <p:cNvPr id="12" name="Picture 20" descr="Government Site Builder Standardlösung"/>
          <p:cNvPicPr>
            <a:picLocks noChangeAspect="1" noChangeArrowheads="1"/>
          </p:cNvPicPr>
          <p:nvPr/>
        </p:nvPicPr>
        <p:blipFill>
          <a:blip r:embed="rId12" cstate="print"/>
          <a:srcRect/>
          <a:stretch>
            <a:fillRect/>
          </a:stretch>
        </p:blipFill>
        <p:spPr bwMode="auto">
          <a:xfrm>
            <a:off x="0" y="3284984"/>
            <a:ext cx="2114550" cy="762000"/>
          </a:xfrm>
          <a:prstGeom prst="rect">
            <a:avLst/>
          </a:prstGeom>
          <a:noFill/>
          <a:ln w="9525">
            <a:noFill/>
            <a:miter lim="800000"/>
            <a:headEnd/>
            <a:tailEnd/>
          </a:ln>
        </p:spPr>
      </p:pic>
      <p:pic>
        <p:nvPicPr>
          <p:cNvPr id="13" name="Picture 22" descr="Centre Informatique National de l'Enseignement Supérieur">
            <a:hlinkClick r:id="rId13" tooltip="Centre Informatique National de l'Enseignement Supérieur"/>
          </p:cNvPr>
          <p:cNvPicPr>
            <a:picLocks noChangeAspect="1" noChangeArrowheads="1"/>
          </p:cNvPicPr>
          <p:nvPr/>
        </p:nvPicPr>
        <p:blipFill>
          <a:blip r:embed="rId14" cstate="print"/>
          <a:srcRect/>
          <a:stretch>
            <a:fillRect/>
          </a:stretch>
        </p:blipFill>
        <p:spPr bwMode="auto">
          <a:xfrm>
            <a:off x="611560" y="1556792"/>
            <a:ext cx="742950" cy="571500"/>
          </a:xfrm>
          <a:prstGeom prst="rect">
            <a:avLst/>
          </a:prstGeom>
          <a:noFill/>
          <a:ln w="9525">
            <a:noFill/>
            <a:miter lim="800000"/>
            <a:headEnd/>
            <a:tailEnd/>
          </a:ln>
        </p:spPr>
      </p:pic>
      <p:pic>
        <p:nvPicPr>
          <p:cNvPr id="14" name="Picture 24" descr="Home">
            <a:hlinkClick r:id="rId15"/>
          </p:cNvPr>
          <p:cNvPicPr>
            <a:picLocks noChangeAspect="1" noChangeArrowheads="1"/>
          </p:cNvPicPr>
          <p:nvPr/>
        </p:nvPicPr>
        <p:blipFill>
          <a:blip r:embed="rId16" cstate="print"/>
          <a:srcRect/>
          <a:stretch>
            <a:fillRect/>
          </a:stretch>
        </p:blipFill>
        <p:spPr bwMode="auto">
          <a:xfrm>
            <a:off x="4608513" y="2736775"/>
            <a:ext cx="1439862" cy="193675"/>
          </a:xfrm>
          <a:prstGeom prst="rect">
            <a:avLst/>
          </a:prstGeom>
          <a:noFill/>
          <a:ln w="9525">
            <a:noFill/>
            <a:miter lim="800000"/>
            <a:headEnd/>
            <a:tailEnd/>
          </a:ln>
        </p:spPr>
      </p:pic>
      <p:pic>
        <p:nvPicPr>
          <p:cNvPr id="15" name="Picture 26" descr="UCL"/>
          <p:cNvPicPr>
            <a:picLocks noChangeAspect="1" noChangeArrowheads="1"/>
          </p:cNvPicPr>
          <p:nvPr/>
        </p:nvPicPr>
        <p:blipFill>
          <a:blip r:embed="rId17" cstate="print"/>
          <a:srcRect/>
          <a:stretch>
            <a:fillRect/>
          </a:stretch>
        </p:blipFill>
        <p:spPr bwMode="auto">
          <a:xfrm>
            <a:off x="4932040" y="5805264"/>
            <a:ext cx="1295400" cy="388937"/>
          </a:xfrm>
          <a:prstGeom prst="rect">
            <a:avLst/>
          </a:prstGeom>
          <a:noFill/>
          <a:ln w="9525">
            <a:noFill/>
            <a:miter lim="800000"/>
            <a:headEnd/>
            <a:tailEnd/>
          </a:ln>
        </p:spPr>
      </p:pic>
      <p:pic>
        <p:nvPicPr>
          <p:cNvPr id="16" name="Picture 28" descr="Logo RedIRIS">
            <a:hlinkClick r:id="rId18"/>
          </p:cNvPr>
          <p:cNvPicPr>
            <a:picLocks noChangeAspect="1" noChangeArrowheads="1"/>
          </p:cNvPicPr>
          <p:nvPr/>
        </p:nvPicPr>
        <p:blipFill>
          <a:blip r:embed="rId19" cstate="print"/>
          <a:srcRect/>
          <a:stretch>
            <a:fillRect/>
          </a:stretch>
        </p:blipFill>
        <p:spPr bwMode="auto">
          <a:xfrm>
            <a:off x="2483768" y="5949280"/>
            <a:ext cx="1666875" cy="419100"/>
          </a:xfrm>
          <a:prstGeom prst="rect">
            <a:avLst/>
          </a:prstGeom>
          <a:noFill/>
          <a:ln w="9525">
            <a:noFill/>
            <a:miter lim="800000"/>
            <a:headEnd/>
            <a:tailEnd/>
          </a:ln>
        </p:spPr>
      </p:pic>
      <p:pic>
        <p:nvPicPr>
          <p:cNvPr id="17" name="Picture 30" descr="RZG logo">
            <a:hlinkClick r:id="rId20"/>
          </p:cNvPr>
          <p:cNvPicPr>
            <a:picLocks noChangeAspect="1" noChangeArrowheads="1"/>
          </p:cNvPicPr>
          <p:nvPr/>
        </p:nvPicPr>
        <p:blipFill>
          <a:blip r:embed="rId21" cstate="print"/>
          <a:srcRect/>
          <a:stretch>
            <a:fillRect/>
          </a:stretch>
        </p:blipFill>
        <p:spPr bwMode="auto">
          <a:xfrm>
            <a:off x="2951163" y="3240012"/>
            <a:ext cx="1296987" cy="865188"/>
          </a:xfrm>
          <a:prstGeom prst="rect">
            <a:avLst/>
          </a:prstGeom>
          <a:noFill/>
          <a:ln w="9525">
            <a:noFill/>
            <a:miter lim="800000"/>
            <a:headEnd/>
            <a:tailEnd/>
          </a:ln>
        </p:spPr>
      </p:pic>
      <p:pic>
        <p:nvPicPr>
          <p:cNvPr id="18" name="Picture 32" descr="http://www.mpimet.mpg.de/fileadmin/template/mpimet2010/img/logo_mpimet_2010.gif">
            <a:hlinkClick r:id="rId22"/>
          </p:cNvPr>
          <p:cNvPicPr>
            <a:picLocks noChangeAspect="1" noChangeArrowheads="1"/>
          </p:cNvPicPr>
          <p:nvPr/>
        </p:nvPicPr>
        <p:blipFill>
          <a:blip r:embed="rId23" cstate="print"/>
          <a:srcRect/>
          <a:stretch>
            <a:fillRect/>
          </a:stretch>
        </p:blipFill>
        <p:spPr bwMode="auto">
          <a:xfrm>
            <a:off x="7164288" y="3501008"/>
            <a:ext cx="1871662" cy="465138"/>
          </a:xfrm>
          <a:prstGeom prst="rect">
            <a:avLst/>
          </a:prstGeom>
          <a:noFill/>
          <a:ln w="9525">
            <a:noFill/>
            <a:miter lim="800000"/>
            <a:headEnd/>
            <a:tailEnd/>
          </a:ln>
        </p:spPr>
      </p:pic>
      <p:pic>
        <p:nvPicPr>
          <p:cNvPr id="19" name="Picture 34" descr="KIT-Homepage">
            <a:hlinkClick r:id="rId24" tooltip="KIT-Logo - Link to KIT-Homepage"/>
          </p:cNvPr>
          <p:cNvPicPr>
            <a:picLocks noChangeAspect="1" noChangeArrowheads="1"/>
          </p:cNvPicPr>
          <p:nvPr/>
        </p:nvPicPr>
        <p:blipFill>
          <a:blip r:embed="rId25" cstate="print"/>
          <a:srcRect/>
          <a:stretch>
            <a:fillRect/>
          </a:stretch>
        </p:blipFill>
        <p:spPr bwMode="auto">
          <a:xfrm>
            <a:off x="323528" y="4869160"/>
            <a:ext cx="1168400" cy="617537"/>
          </a:xfrm>
          <a:prstGeom prst="rect">
            <a:avLst/>
          </a:prstGeom>
          <a:noFill/>
          <a:ln w="9525">
            <a:noFill/>
            <a:miter lim="800000"/>
            <a:headEnd/>
            <a:tailEnd/>
          </a:ln>
        </p:spPr>
      </p:pic>
      <p:pic>
        <p:nvPicPr>
          <p:cNvPr id="20" name="Picture 38" descr="EKUT Logo"/>
          <p:cNvPicPr>
            <a:picLocks noChangeAspect="1" noChangeArrowheads="1"/>
          </p:cNvPicPr>
          <p:nvPr/>
        </p:nvPicPr>
        <p:blipFill>
          <a:blip r:embed="rId26" cstate="print"/>
          <a:srcRect/>
          <a:stretch>
            <a:fillRect/>
          </a:stretch>
        </p:blipFill>
        <p:spPr bwMode="auto">
          <a:xfrm>
            <a:off x="5400675" y="5040237"/>
            <a:ext cx="1524000" cy="590550"/>
          </a:xfrm>
          <a:prstGeom prst="rect">
            <a:avLst/>
          </a:prstGeom>
          <a:noFill/>
          <a:ln w="9525">
            <a:noFill/>
            <a:miter lim="800000"/>
            <a:headEnd/>
            <a:tailEnd/>
          </a:ln>
        </p:spPr>
      </p:pic>
      <p:pic>
        <p:nvPicPr>
          <p:cNvPr id="21" name="Picture 40" descr="Umweltbundesamt">
            <a:hlinkClick r:id="rId27"/>
          </p:cNvPr>
          <p:cNvPicPr>
            <a:picLocks noChangeAspect="1" noChangeArrowheads="1"/>
          </p:cNvPicPr>
          <p:nvPr/>
        </p:nvPicPr>
        <p:blipFill>
          <a:blip r:embed="rId28" cstate="print"/>
          <a:srcRect/>
          <a:stretch>
            <a:fillRect/>
          </a:stretch>
        </p:blipFill>
        <p:spPr bwMode="auto">
          <a:xfrm>
            <a:off x="5184775" y="3384475"/>
            <a:ext cx="1800225" cy="334962"/>
          </a:xfrm>
          <a:prstGeom prst="rect">
            <a:avLst/>
          </a:prstGeom>
          <a:noFill/>
          <a:ln w="9525">
            <a:noFill/>
            <a:miter lim="800000"/>
            <a:headEnd/>
            <a:tailEnd/>
          </a:ln>
        </p:spPr>
      </p:pic>
      <p:pic>
        <p:nvPicPr>
          <p:cNvPr id="22" name="Picture 33" descr="C:\Users\lecarpen\AppData\Local\Microsoft\Windows\Temporary Internet Files\Content.Outlook\IJGOWD92\logo-sigma-stor.png"/>
          <p:cNvPicPr>
            <a:picLocks noChangeAspect="1" noChangeArrowheads="1"/>
          </p:cNvPicPr>
          <p:nvPr/>
        </p:nvPicPr>
        <p:blipFill>
          <a:blip r:embed="rId29" cstate="print"/>
          <a:srcRect/>
          <a:stretch>
            <a:fillRect/>
          </a:stretch>
        </p:blipFill>
        <p:spPr bwMode="auto">
          <a:xfrm>
            <a:off x="4032250" y="1873175"/>
            <a:ext cx="1223963" cy="450850"/>
          </a:xfrm>
          <a:prstGeom prst="rect">
            <a:avLst/>
          </a:prstGeom>
          <a:noFill/>
          <a:ln w="9525">
            <a:noFill/>
            <a:miter lim="800000"/>
            <a:headEnd/>
            <a:tailEnd/>
          </a:ln>
        </p:spPr>
      </p:pic>
      <p:pic>
        <p:nvPicPr>
          <p:cNvPr id="23" name="Picture 35" descr="DKRZ logo"/>
          <p:cNvPicPr>
            <a:picLocks noChangeAspect="1" noChangeArrowheads="1"/>
          </p:cNvPicPr>
          <p:nvPr/>
        </p:nvPicPr>
        <p:blipFill>
          <a:blip r:embed="rId30" cstate="print"/>
          <a:srcRect/>
          <a:stretch>
            <a:fillRect/>
          </a:stretch>
        </p:blipFill>
        <p:spPr bwMode="auto">
          <a:xfrm>
            <a:off x="6192838" y="2376412"/>
            <a:ext cx="1746250" cy="465138"/>
          </a:xfrm>
          <a:prstGeom prst="rect">
            <a:avLst/>
          </a:prstGeom>
          <a:noFill/>
          <a:ln w="9525">
            <a:noFill/>
            <a:miter lim="800000"/>
            <a:headEnd/>
            <a:tailEnd/>
          </a:ln>
        </p:spPr>
      </p:pic>
      <p:pic>
        <p:nvPicPr>
          <p:cNvPr id="24" name="Picture 36" descr="C:\Users\lecarpen\AppData\Local\Microsoft\Windows\Temporary Internet Files\Content.Outlook\IJGOWD92\logo-uk-bw-300.png"/>
          <p:cNvPicPr>
            <a:picLocks noChangeAspect="1" noChangeArrowheads="1"/>
          </p:cNvPicPr>
          <p:nvPr/>
        </p:nvPicPr>
        <p:blipFill>
          <a:blip r:embed="rId31" cstate="print"/>
          <a:srcRect/>
          <a:stretch>
            <a:fillRect/>
          </a:stretch>
        </p:blipFill>
        <p:spPr bwMode="auto">
          <a:xfrm>
            <a:off x="7272338" y="4824337"/>
            <a:ext cx="806450" cy="803275"/>
          </a:xfrm>
          <a:prstGeom prst="rect">
            <a:avLst/>
          </a:prstGeom>
          <a:noFill/>
          <a:ln w="9525">
            <a:noFill/>
            <a:miter lim="800000"/>
            <a:headEnd/>
            <a:tailEnd/>
          </a:ln>
        </p:spPr>
      </p:pic>
      <p:pic>
        <p:nvPicPr>
          <p:cNvPr id="25" name="Picture 37" descr="C:\Users\lecarpen\AppData\Local\Microsoft\Windows\Temporary Internet Files\Content.Outlook\IJGOWD92\logo_ingv_scritta_abbr_2cm.tif"/>
          <p:cNvPicPr>
            <a:picLocks noChangeAspect="1" noChangeArrowheads="1"/>
          </p:cNvPicPr>
          <p:nvPr/>
        </p:nvPicPr>
        <p:blipFill>
          <a:blip r:embed="rId32" cstate="print"/>
          <a:srcRect/>
          <a:stretch>
            <a:fillRect/>
          </a:stretch>
        </p:blipFill>
        <p:spPr bwMode="auto">
          <a:xfrm>
            <a:off x="3563888" y="5157192"/>
            <a:ext cx="720725" cy="908050"/>
          </a:xfrm>
          <a:prstGeom prst="rect">
            <a:avLst/>
          </a:prstGeom>
          <a:noFill/>
          <a:ln w="9525">
            <a:noFill/>
            <a:miter lim="800000"/>
            <a:headEnd/>
            <a:tailEnd/>
          </a:ln>
        </p:spPr>
      </p:pic>
      <p:pic>
        <p:nvPicPr>
          <p:cNvPr id="26" name="Picture 2" descr="http://t2.gstatic.com/images?q=tbn:ANd9GcTVZ73KS7kQG0DKlichujzFF1Ekk9CAJOsIXsQWek0LQlEaB5kZRA"/>
          <p:cNvPicPr>
            <a:picLocks noChangeAspect="1" noChangeArrowheads="1"/>
          </p:cNvPicPr>
          <p:nvPr/>
        </p:nvPicPr>
        <p:blipFill>
          <a:blip r:embed="rId33" cstate="print"/>
          <a:srcRect/>
          <a:stretch>
            <a:fillRect/>
          </a:stretch>
        </p:blipFill>
        <p:spPr bwMode="auto">
          <a:xfrm>
            <a:off x="3959225" y="3786112"/>
            <a:ext cx="1728788" cy="1392238"/>
          </a:xfrm>
          <a:prstGeom prst="rect">
            <a:avLst/>
          </a:prstGeom>
          <a:noFill/>
          <a:ln w="9525">
            <a:noFill/>
            <a:miter lim="800000"/>
            <a:headEnd/>
            <a:tailEnd/>
          </a:ln>
        </p:spPr>
      </p:pic>
      <p:pic>
        <p:nvPicPr>
          <p:cNvPr id="27" name="56e18901-d122-4590-9d09-307fa80634b5" descr="17DF36CC-23A4-43C4-878A-D127A5AD990F"/>
          <p:cNvPicPr>
            <a:picLocks noChangeAspect="1" noChangeArrowheads="1"/>
          </p:cNvPicPr>
          <p:nvPr/>
        </p:nvPicPr>
        <p:blipFill>
          <a:blip r:embed="rId34" cstate="print"/>
          <a:srcRect/>
          <a:stretch>
            <a:fillRect/>
          </a:stretch>
        </p:blipFill>
        <p:spPr bwMode="auto">
          <a:xfrm>
            <a:off x="8172400" y="2132856"/>
            <a:ext cx="814387" cy="1054100"/>
          </a:xfrm>
          <a:prstGeom prst="rect">
            <a:avLst/>
          </a:prstGeom>
          <a:noFill/>
          <a:ln w="9525">
            <a:noFill/>
            <a:miter lim="800000"/>
            <a:headEnd/>
            <a:tailEnd/>
          </a:ln>
        </p:spPr>
      </p:pic>
      <p:pic>
        <p:nvPicPr>
          <p:cNvPr id="19458" name="Picture 2" descr="http://www.man.poznan.pl/online/img/pcss_logo.jpg">
            <a:hlinkClick r:id="rId35"/>
          </p:cNvPr>
          <p:cNvPicPr>
            <a:picLocks noChangeAspect="1" noChangeArrowheads="1"/>
          </p:cNvPicPr>
          <p:nvPr/>
        </p:nvPicPr>
        <p:blipFill>
          <a:blip r:embed="rId36" cstate="print"/>
          <a:srcRect/>
          <a:stretch>
            <a:fillRect/>
          </a:stretch>
        </p:blipFill>
        <p:spPr bwMode="auto">
          <a:xfrm>
            <a:off x="323528" y="4149080"/>
            <a:ext cx="1619672" cy="586946"/>
          </a:xfrm>
          <a:prstGeom prst="rect">
            <a:avLst/>
          </a:prstGeom>
          <a:noFill/>
        </p:spPr>
      </p:pic>
      <p:pic>
        <p:nvPicPr>
          <p:cNvPr id="29" name="Picture 12" descr="http://www.bsc.es/media/280.jpg"/>
          <p:cNvPicPr>
            <a:picLocks noChangeAspect="1" noChangeArrowheads="1"/>
          </p:cNvPicPr>
          <p:nvPr/>
        </p:nvPicPr>
        <p:blipFill>
          <a:blip r:embed="rId37" cstate="print"/>
          <a:srcRect/>
          <a:stretch>
            <a:fillRect/>
          </a:stretch>
        </p:blipFill>
        <p:spPr bwMode="auto">
          <a:xfrm>
            <a:off x="271786" y="2492896"/>
            <a:ext cx="1924646" cy="517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s-ES"/>
          </a:p>
        </p:txBody>
      </p:sp>
      <p:sp>
        <p:nvSpPr>
          <p:cNvPr id="3" name="Slide Number Placeholder 2"/>
          <p:cNvSpPr>
            <a:spLocks noGrp="1"/>
          </p:cNvSpPr>
          <p:nvPr>
            <p:ph type="sldNum" sz="quarter" idx="12"/>
          </p:nvPr>
        </p:nvSpPr>
        <p:spPr/>
        <p:txBody>
          <a:bodyPr/>
          <a:lstStyle/>
          <a:p>
            <a:fld id="{7A664348-DC2E-4C46-A357-1ED243B754D0}" type="slidenum">
              <a:rPr lang="es-ES" smtClean="0"/>
              <a:pPr/>
              <a:t>8</a:t>
            </a:fld>
            <a:endParaRPr lang="es-ES"/>
          </a:p>
        </p:txBody>
      </p:sp>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036578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s-ES"/>
          </a:p>
        </p:txBody>
      </p:sp>
      <p:sp>
        <p:nvSpPr>
          <p:cNvPr id="3" name="Slide Number Placeholder 2"/>
          <p:cNvSpPr>
            <a:spLocks noGrp="1"/>
          </p:cNvSpPr>
          <p:nvPr>
            <p:ph type="sldNum" sz="quarter" idx="12"/>
          </p:nvPr>
        </p:nvSpPr>
        <p:spPr/>
        <p:txBody>
          <a:bodyPr/>
          <a:lstStyle/>
          <a:p>
            <a:fld id="{7A664348-DC2E-4C46-A357-1ED243B754D0}" type="slidenum">
              <a:rPr lang="es-ES" smtClean="0"/>
              <a:pPr/>
              <a:t>9</a:t>
            </a:fld>
            <a:endParaRPr lang="es-ES"/>
          </a:p>
        </p:txBody>
      </p:sp>
      <p:pic>
        <p:nvPicPr>
          <p:cNvPr id="3074" name="Picture 2"/>
          <p:cNvPicPr>
            <a:picLocks noChangeAspect="1" noChangeArrowheads="1"/>
          </p:cNvPicPr>
          <p:nvPr/>
        </p:nvPicPr>
        <p:blipFill>
          <a:blip r:embed="rId2" cstate="print"/>
          <a:srcRect/>
          <a:stretch>
            <a:fillRect/>
          </a:stretch>
        </p:blipFill>
        <p:spPr bwMode="auto">
          <a:xfrm>
            <a:off x="-1" y="0"/>
            <a:ext cx="9189383" cy="6858001"/>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EUDA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chemeClr val="tx1">
                <a:lumMod val="75000"/>
                <a:lumOff val="25000"/>
              </a:schemeClr>
            </a:solidFill>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20783</TotalTime>
  <Words>1781</Words>
  <Application>Microsoft Office PowerPoint</Application>
  <PresentationFormat>On-screen Show (4:3)</PresentationFormat>
  <Paragraphs>348</Paragraphs>
  <Slides>36</Slides>
  <Notes>7</Notes>
  <HiddenSlides>29</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EUDAT_Template</vt:lpstr>
      <vt:lpstr>EUDAT</vt:lpstr>
      <vt:lpstr>Big (Chaotic) Data</vt:lpstr>
      <vt:lpstr>What is needed ? </vt:lpstr>
      <vt:lpstr>PowerPoint Presentation</vt:lpstr>
      <vt:lpstr>PowerPoint Presentation</vt:lpstr>
      <vt:lpstr>EUDAT Consortium</vt:lpstr>
      <vt:lpstr>Data centers and Communities</vt:lpstr>
      <vt:lpstr>PowerPoint Presentation</vt:lpstr>
      <vt:lpstr>PowerPoint Presentation</vt:lpstr>
      <vt:lpstr>PowerPoint Presentation</vt:lpstr>
      <vt:lpstr>PowerPoint Presentation</vt:lpstr>
      <vt:lpstr>PowerPoint Presentation</vt:lpstr>
      <vt:lpstr>Communities  </vt:lpstr>
      <vt:lpstr>PowerPoint Presentation</vt:lpstr>
      <vt:lpstr>Communities and Data Centers</vt:lpstr>
      <vt:lpstr>Common services</vt:lpstr>
      <vt:lpstr>Common services, cont</vt:lpstr>
      <vt:lpstr>Use cases</vt:lpstr>
      <vt:lpstr>What are the Requirements?</vt:lpstr>
      <vt:lpstr>PowerPoint Presentation</vt:lpstr>
      <vt:lpstr>Welcome to the 1st EUDAT Conference!</vt:lpstr>
      <vt:lpstr>SAFE REPLICATION</vt:lpstr>
      <vt:lpstr>DATA STAGING</vt:lpstr>
      <vt:lpstr>METADATA</vt:lpstr>
      <vt:lpstr>SIMPLE STORE</vt:lpstr>
      <vt:lpstr>PID</vt:lpstr>
      <vt:lpstr>AAI@EUDAT</vt:lpstr>
      <vt:lpstr>PowerPoint Presentation</vt:lpstr>
      <vt:lpstr>PowerPoint Presentation</vt:lpstr>
      <vt:lpstr>PowerPoint Presentation</vt:lpstr>
      <vt:lpstr>PowerPoint Presentation</vt:lpstr>
      <vt:lpstr>OPERATION TEAM</vt:lpstr>
      <vt:lpstr>Communities and Data Centers</vt:lpstr>
      <vt:lpstr>How Do We Sustain This?</vt:lpstr>
      <vt:lpstr>Welcome to the 1st EUDAT Conference!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 goes the title</dc:title>
  <dc:creator>bscuser</dc:creator>
  <cp:lastModifiedBy>alukkari</cp:lastModifiedBy>
  <cp:revision>68</cp:revision>
  <dcterms:created xsi:type="dcterms:W3CDTF">2012-01-16T09:02:25Z</dcterms:created>
  <dcterms:modified xsi:type="dcterms:W3CDTF">2012-11-06T15:09:29Z</dcterms:modified>
</cp:coreProperties>
</file>