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23"/>
  </p:notesMasterIdLst>
  <p:sldIdLst>
    <p:sldId id="264" r:id="rId2"/>
    <p:sldId id="338" r:id="rId3"/>
    <p:sldId id="266" r:id="rId4"/>
    <p:sldId id="267" r:id="rId5"/>
    <p:sldId id="342" r:id="rId6"/>
    <p:sldId id="306" r:id="rId7"/>
    <p:sldId id="371" r:id="rId8"/>
    <p:sldId id="352" r:id="rId9"/>
    <p:sldId id="397" r:id="rId10"/>
    <p:sldId id="398" r:id="rId11"/>
    <p:sldId id="372" r:id="rId12"/>
    <p:sldId id="399" r:id="rId13"/>
    <p:sldId id="402" r:id="rId14"/>
    <p:sldId id="404" r:id="rId15"/>
    <p:sldId id="406" r:id="rId16"/>
    <p:sldId id="391" r:id="rId17"/>
    <p:sldId id="407" r:id="rId18"/>
    <p:sldId id="410" r:id="rId19"/>
    <p:sldId id="411" r:id="rId20"/>
    <p:sldId id="409" r:id="rId21"/>
    <p:sldId id="29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1652" autoAdjust="0"/>
  </p:normalViewPr>
  <p:slideViewPr>
    <p:cSldViewPr>
      <p:cViewPr>
        <p:scale>
          <a:sx n="75" d="100"/>
          <a:sy n="75" d="100"/>
        </p:scale>
        <p:origin x="-690"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1A4926-B8D4-4C22-84E2-22B2CCF70C75}" type="datetimeFigureOut">
              <a:rPr lang="en-GB" smtClean="0"/>
              <a:pPr/>
              <a:t>06/11/2012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FDD202-FA3D-40B7-BC41-9F34186C82B0}" type="slidenum">
              <a:rPr lang="en-GB" smtClean="0"/>
              <a:pPr/>
              <a:t>‹Nr.›</a:t>
            </a:fld>
            <a:endParaRPr lang="en-GB"/>
          </a:p>
        </p:txBody>
      </p:sp>
    </p:spTree>
    <p:extLst>
      <p:ext uri="{BB962C8B-B14F-4D97-AF65-F5344CB8AC3E}">
        <p14:creationId xmlns="" xmlns:p14="http://schemas.microsoft.com/office/powerpoint/2010/main" val="1828108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EU co-funded TIMBUS project addresses the challenge of digital preservation of business processes and services to ensure their long-term continued access. TIMBUS analyses and recommends which aspects of a business process should be preserved and how to preserve them. It delivers methodologies and tools to capture and formalise business processes on both technical and organisational levels. This includes their underlying software and hardware infrastructures and dependencies on third-party services and information. TIMBUS aligns digital preservation with well-established methods for enterprise risk management (ERM), feasibility and cost-benefit analysis, and business continuity management (BCM).</a:t>
            </a:r>
          </a:p>
        </p:txBody>
      </p:sp>
      <p:sp>
        <p:nvSpPr>
          <p:cNvPr id="4" name="Slide Number Placeholder 3"/>
          <p:cNvSpPr>
            <a:spLocks noGrp="1"/>
          </p:cNvSpPr>
          <p:nvPr>
            <p:ph type="sldNum" sz="quarter" idx="5"/>
          </p:nvPr>
        </p:nvSpPr>
        <p:spPr/>
        <p:txBody>
          <a:bodyPr/>
          <a:lstStyle/>
          <a:p>
            <a:pPr>
              <a:defRPr/>
            </a:pPr>
            <a:fld id="{1C580CFC-9384-4198-93CF-03BC0F1B70DD}" type="slidenum">
              <a:rPr lang="en-GB" smtClean="0"/>
              <a:pPr>
                <a:defRPr/>
              </a:pPr>
              <a:t>2</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 is to redeploy and</a:t>
            </a:r>
            <a:r>
              <a:rPr lang="en-US" baseline="0" dirty="0" smtClean="0"/>
              <a:t> rerun execution environments and business processes</a:t>
            </a:r>
          </a:p>
          <a:p>
            <a:r>
              <a:rPr lang="en-US" baseline="0" dirty="0" smtClean="0"/>
              <a:t>Or</a:t>
            </a:r>
          </a:p>
          <a:p>
            <a:r>
              <a:rPr lang="en-US" baseline="0" dirty="0" smtClean="0"/>
              <a:t>To integrate with future execution environments and business processes</a:t>
            </a:r>
          </a:p>
          <a:p>
            <a:endParaRPr lang="en-US" sz="1200" kern="1200" baseline="0" dirty="0" smtClean="0">
              <a:solidFill>
                <a:schemeClr val="tx1"/>
              </a:solidFill>
              <a:effectLst/>
              <a:latin typeface="+mn-lt"/>
              <a:ea typeface="+mn-ea"/>
              <a:cs typeface="+mn-cs"/>
            </a:endParaRPr>
          </a:p>
          <a:p>
            <a:endParaRPr lang="en-US" dirty="0" smtClean="0"/>
          </a:p>
          <a:p>
            <a:r>
              <a:rPr lang="en-GB" sz="1200" kern="1200" dirty="0" smtClean="0">
                <a:solidFill>
                  <a:schemeClr val="tx1"/>
                </a:solidFill>
                <a:effectLst/>
                <a:latin typeface="+mn-lt"/>
                <a:ea typeface="+mn-ea"/>
                <a:cs typeface="+mn-cs"/>
              </a:rPr>
              <a:t>TIMBUS breaks business process preservation down into three functions: </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 “Planning” function performs risk analysis and determines the requirements for preserving the relevant business processes. It employs intelligent, reasoning-based Enterprise Risk Management to identify preservation risks, to assess their impact, to identify mitigation options and to determine the options’ cost-benefit. This is integrated with a three-fold analysis: </a:t>
            </a:r>
          </a:p>
          <a:p>
            <a:pPr marL="628650" lvl="1" indent="-171450">
              <a:buFont typeface="Arial" pitchFamily="34" charset="0"/>
              <a:buChar char="•"/>
            </a:pPr>
            <a:r>
              <a:rPr lang="en-GB" sz="1200" kern="1200" dirty="0" smtClean="0">
                <a:solidFill>
                  <a:schemeClr val="tx1"/>
                </a:solidFill>
                <a:effectLst/>
                <a:latin typeface="+mn-lt"/>
                <a:ea typeface="+mn-ea"/>
                <a:cs typeface="+mn-cs"/>
              </a:rPr>
              <a:t>What are the parts of the process and computing environment context that need to be captured as metadata so that one is able to redeploy the process in order to successfully mitigate the risk? </a:t>
            </a:r>
          </a:p>
          <a:p>
            <a:pPr marL="628650" lvl="1" indent="-171450">
              <a:buFont typeface="Arial" pitchFamily="34" charset="0"/>
              <a:buChar char="•"/>
            </a:pPr>
            <a:r>
              <a:rPr lang="en-GB" sz="1200" kern="1200" dirty="0" smtClean="0">
                <a:solidFill>
                  <a:schemeClr val="tx1"/>
                </a:solidFill>
                <a:effectLst/>
                <a:latin typeface="+mn-lt"/>
                <a:ea typeface="+mn-ea"/>
                <a:cs typeface="+mn-cs"/>
              </a:rPr>
              <a:t>What are the dependencies of these relevant process, software and hardware components to other process, software and hardware components in this context?</a:t>
            </a:r>
            <a:br>
              <a:rPr lang="en-GB"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Computing </a:t>
            </a:r>
            <a:r>
              <a:rPr lang="en-US" sz="1050" i="1" kern="1200" dirty="0" smtClean="0">
                <a:solidFill>
                  <a:schemeClr val="tx1"/>
                </a:solidFill>
                <a:effectLst/>
                <a:latin typeface="+mn-lt"/>
                <a:ea typeface="+mn-ea"/>
                <a:cs typeface="+mn-cs"/>
              </a:rPr>
              <a:t>Environment</a:t>
            </a:r>
            <a:r>
              <a:rPr lang="en-US" sz="1200" kern="1200" dirty="0" smtClean="0">
                <a:solidFill>
                  <a:schemeClr val="tx1"/>
                </a:solidFill>
                <a:effectLst/>
                <a:latin typeface="+mn-lt"/>
                <a:ea typeface="+mn-ea"/>
                <a:cs typeface="+mn-cs"/>
              </a:rPr>
              <a:t>  dependencies can be </a:t>
            </a:r>
            <a:r>
              <a:rPr lang="en-US" sz="1200" kern="1200" dirty="0" err="1" smtClean="0">
                <a:solidFill>
                  <a:schemeClr val="tx1"/>
                </a:solidFill>
                <a:effectLst/>
                <a:latin typeface="+mn-lt"/>
                <a:ea typeface="+mn-ea"/>
                <a:cs typeface="+mn-cs"/>
              </a:rPr>
              <a:t>analysed</a:t>
            </a:r>
            <a:r>
              <a:rPr lang="en-US" sz="1200" kern="1200" dirty="0" smtClean="0">
                <a:solidFill>
                  <a:schemeClr val="tx1"/>
                </a:solidFill>
                <a:effectLst/>
                <a:latin typeface="+mn-lt"/>
                <a:ea typeface="+mn-ea"/>
                <a:cs typeface="+mn-cs"/>
              </a:rPr>
              <a:t> through </a:t>
            </a:r>
            <a:endParaRPr lang="en-GB"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hardware dependency tools, </a:t>
            </a:r>
          </a:p>
          <a:p>
            <a:pPr lvl="2"/>
            <a:r>
              <a:rPr lang="en-US" sz="1200" kern="1200" dirty="0" smtClean="0">
                <a:solidFill>
                  <a:schemeClr val="tx1"/>
                </a:solidFill>
                <a:effectLst/>
                <a:latin typeface="+mn-lt"/>
                <a:ea typeface="+mn-ea"/>
                <a:cs typeface="+mn-cs"/>
              </a:rPr>
              <a:t>software dependency tools,</a:t>
            </a:r>
            <a:endParaRPr lang="en-GB" sz="1200" kern="1200" dirty="0" smtClean="0">
              <a:solidFill>
                <a:schemeClr val="tx1"/>
              </a:solidFill>
              <a:effectLst/>
              <a:latin typeface="+mn-lt"/>
              <a:ea typeface="+mn-ea"/>
              <a:cs typeface="+mn-cs"/>
            </a:endParaRPr>
          </a:p>
          <a:p>
            <a:pPr lvl="2"/>
            <a:r>
              <a:rPr lang="en-GB" sz="1200" kern="1200" dirty="0" smtClean="0">
                <a:solidFill>
                  <a:schemeClr val="tx1"/>
                </a:solidFill>
                <a:effectLst/>
                <a:latin typeface="+mn-lt"/>
                <a:ea typeface="+mn-ea"/>
                <a:cs typeface="+mn-cs"/>
              </a:rPr>
              <a:t>software and hardware inventory tools </a:t>
            </a:r>
          </a:p>
          <a:p>
            <a:pPr lvl="2"/>
            <a:r>
              <a:rPr lang="en-GB" sz="1200" kern="1200" dirty="0" smtClean="0">
                <a:solidFill>
                  <a:schemeClr val="tx1"/>
                </a:solidFill>
                <a:effectLst/>
                <a:latin typeface="+mn-lt"/>
                <a:ea typeface="+mn-ea"/>
                <a:cs typeface="+mn-cs"/>
              </a:rPr>
              <a:t>scripted solutions for systems administrators</a:t>
            </a:r>
          </a:p>
          <a:p>
            <a:pPr marL="628650" lvl="1" indent="-171450">
              <a:buFont typeface="Arial" pitchFamily="34" charset="0"/>
              <a:buChar char="•"/>
            </a:pPr>
            <a:r>
              <a:rPr lang="en-GB" sz="1200" kern="1200" dirty="0" smtClean="0">
                <a:solidFill>
                  <a:schemeClr val="tx1"/>
                </a:solidFill>
                <a:effectLst/>
                <a:latin typeface="+mn-lt"/>
                <a:ea typeface="+mn-ea"/>
                <a:cs typeface="+mn-cs"/>
              </a:rPr>
              <a:t>What legislative, regulatory or licensing considerations impact the ability to preserve now or to redeploy later the dependencies and context components that should be preserved?</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 “Preservation” function virtualises the business processes and services together with their computing environments and relevant business documentation and stores them appropriately. This includes third-party and distributed services. It also validates the preserved process to ensure that it enables the redeployment of all significant functionality of the original process.</a:t>
            </a:r>
          </a:p>
          <a:p>
            <a:pPr lvl="0"/>
            <a:endParaRPr lang="en-GB" sz="1200" kern="1200" dirty="0" smtClean="0">
              <a:solidFill>
                <a:schemeClr val="tx1"/>
              </a:solidFill>
              <a:effectLst/>
              <a:latin typeface="+mn-lt"/>
              <a:ea typeface="+mn-ea"/>
              <a:cs typeface="+mn-cs"/>
            </a:endParaRPr>
          </a:p>
          <a:p>
            <a:pPr>
              <a:spcBef>
                <a:spcPts val="0"/>
              </a:spcBef>
              <a:spcAft>
                <a:spcPts val="600"/>
              </a:spcAft>
            </a:pPr>
            <a:r>
              <a:rPr lang="en-GB" sz="1200" kern="1200" dirty="0" smtClean="0">
                <a:solidFill>
                  <a:schemeClr val="tx1"/>
                </a:solidFill>
                <a:effectLst/>
                <a:latin typeface="+mn-lt"/>
                <a:ea typeface="+mn-ea"/>
                <a:cs typeface="+mn-cs"/>
              </a:rPr>
              <a:t>The “Redeployment” function reactivates and reruns the business processes. For testing purposes, this process is integrated with a testbed in which future potential scenarios are simulated. In the testing phase redeployed processes also are verified against the significant characteristics of the original process.</a:t>
            </a:r>
            <a:r>
              <a:rPr lang="en-GB" dirty="0" smtClean="0"/>
              <a:t> Business Process Redeployment, Integration Support with Testbed, Verification of Preserved Business Processes</a:t>
            </a:r>
          </a:p>
          <a:p>
            <a:pPr lvl="0"/>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AFDD202-FA3D-40B7-BC41-9F34186C82B0}" type="slidenum">
              <a:rPr lang="en-GB" smtClean="0"/>
              <a:pPr/>
              <a:t>16</a:t>
            </a:fld>
            <a:endParaRPr lang="en-GB"/>
          </a:p>
        </p:txBody>
      </p:sp>
    </p:spTree>
    <p:extLst>
      <p:ext uri="{BB962C8B-B14F-4D97-AF65-F5344CB8AC3E}">
        <p14:creationId xmlns="" xmlns:p14="http://schemas.microsoft.com/office/powerpoint/2010/main" val="773784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a:defRPr/>
            </a:pPr>
            <a:endParaRPr lang="en-GB" dirty="0" smtClean="0"/>
          </a:p>
        </p:txBody>
      </p:sp>
      <p:sp>
        <p:nvSpPr>
          <p:cNvPr id="4" name="Slide Number Placeholder 3"/>
          <p:cNvSpPr>
            <a:spLocks noGrp="1"/>
          </p:cNvSpPr>
          <p:nvPr>
            <p:ph type="sldNum" sz="quarter" idx="5"/>
          </p:nvPr>
        </p:nvSpPr>
        <p:spPr/>
        <p:txBody>
          <a:bodyPr/>
          <a:lstStyle/>
          <a:p>
            <a:pPr>
              <a:defRPr/>
            </a:pPr>
            <a:fld id="{03999024-2FAF-4E41-9479-323E8AAF0C85}" type="slidenum">
              <a:rPr lang="en-GB" smtClean="0"/>
              <a:pPr>
                <a:defRPr/>
              </a:pPr>
              <a:t>18</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a:defRPr/>
            </a:pPr>
            <a:endParaRPr lang="en-GB" dirty="0"/>
          </a:p>
        </p:txBody>
      </p:sp>
      <p:sp>
        <p:nvSpPr>
          <p:cNvPr id="4" name="Slide Number Placeholder 3"/>
          <p:cNvSpPr>
            <a:spLocks noGrp="1"/>
          </p:cNvSpPr>
          <p:nvPr>
            <p:ph type="sldNum" sz="quarter" idx="5"/>
          </p:nvPr>
        </p:nvSpPr>
        <p:spPr/>
        <p:txBody>
          <a:bodyPr/>
          <a:lstStyle/>
          <a:p>
            <a:pPr>
              <a:defRPr/>
            </a:pPr>
            <a:fld id="{B0082F1E-EC51-4B0C-9069-3D697A6DBF8A}" type="slidenum">
              <a:rPr lang="en-GB" smtClean="0"/>
              <a:pPr>
                <a:defRPr/>
              </a:pPr>
              <a:t>19</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a:defRPr/>
            </a:pPr>
            <a:endParaRPr lang="en-GB" dirty="0"/>
          </a:p>
        </p:txBody>
      </p:sp>
      <p:sp>
        <p:nvSpPr>
          <p:cNvPr id="4" name="Slide Number Placeholder 3"/>
          <p:cNvSpPr>
            <a:spLocks noGrp="1"/>
          </p:cNvSpPr>
          <p:nvPr>
            <p:ph type="sldNum" sz="quarter" idx="5"/>
          </p:nvPr>
        </p:nvSpPr>
        <p:spPr/>
        <p:txBody>
          <a:bodyPr/>
          <a:lstStyle/>
          <a:p>
            <a:pPr>
              <a:defRPr/>
            </a:pPr>
            <a:fld id="{EC8F7969-5FEE-4FBF-A166-7F9E72C7F5C9}" type="slidenum">
              <a:rPr lang="en-GB" smtClean="0"/>
              <a:pPr>
                <a:defRPr/>
              </a:pPr>
              <a:t>20</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FDD202-FA3D-40B7-BC41-9F34186C82B0}" type="slidenum">
              <a:rPr lang="en-GB" smtClean="0"/>
              <a:pPr/>
              <a:t>21</a:t>
            </a:fld>
            <a:endParaRPr lang="en-GB"/>
          </a:p>
        </p:txBody>
      </p:sp>
    </p:spTree>
    <p:extLst>
      <p:ext uri="{BB962C8B-B14F-4D97-AF65-F5344CB8AC3E}">
        <p14:creationId xmlns="" xmlns:p14="http://schemas.microsoft.com/office/powerpoint/2010/main" val="4093598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4E6D3800-64CC-47A8-AAA8-CCCADAE78CB6}" type="slidenum">
              <a:rPr lang="en-GB"/>
              <a:pPr/>
              <a:t>3</a:t>
            </a:fld>
            <a:endParaRPr lang="en-GB"/>
          </a:p>
        </p:txBody>
      </p:sp>
      <p:sp>
        <p:nvSpPr>
          <p:cNvPr id="122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229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It is executed by a consortium of industry, research and SME partners from across Europe. This involvement of industry in a digital preservation project is a sign that awareness of the need for preserving digital objects over the long-term is spreading from the traditional champions in memory institutions and heavily regulated private sectors, such as pharmaceutical and aircraft, to the general private sector.</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055BADF-8FEC-46F6-8A3A-FF1612A43F25}" type="slidenum">
              <a:rPr lang="en-GB"/>
              <a:pPr/>
              <a:t>4</a:t>
            </a:fld>
            <a:endParaRPr lang="en-GB"/>
          </a:p>
        </p:txBody>
      </p:sp>
      <p:sp>
        <p:nvSpPr>
          <p:cNvPr id="133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331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r>
              <a:rPr lang="en-US" baseline="0" dirty="0" smtClean="0"/>
              <a:t>DP perspective starts from documents and data and preserves everything that is needed in order to understand the documents and data over the long-term. – looking to the right – traditionally from memory institutions</a:t>
            </a:r>
          </a:p>
          <a:p>
            <a:r>
              <a:rPr lang="en-US" baseline="0" dirty="0" smtClean="0"/>
              <a:t>BCM perspective starts with the process and preserves everything that is needed to keep the processes going – looking to the left – traditionally from industry</a:t>
            </a:r>
          </a:p>
          <a:p>
            <a:r>
              <a:rPr lang="en-US" baseline="0" dirty="0" smtClean="0"/>
              <a:t>--------------------</a:t>
            </a:r>
          </a:p>
          <a:p>
            <a:r>
              <a:rPr lang="en-US" dirty="0" smtClean="0"/>
              <a:t>Business Continuity Management in TIMBUS focuses on</a:t>
            </a:r>
          </a:p>
          <a:p>
            <a:pPr marL="171450" indent="-171450">
              <a:buFontTx/>
              <a:buChar char="-"/>
            </a:pPr>
            <a:r>
              <a:rPr lang="en-US" dirty="0" smtClean="0"/>
              <a:t>Platform and environment obsolescence</a:t>
            </a:r>
          </a:p>
          <a:p>
            <a:pPr marL="171450" indent="-171450">
              <a:buFontTx/>
              <a:buChar char="-"/>
            </a:pPr>
            <a:r>
              <a:rPr lang="en-US" dirty="0" smtClean="0"/>
              <a:t>Vendor</a:t>
            </a:r>
            <a:r>
              <a:rPr lang="en-US" baseline="0" dirty="0" smtClean="0"/>
              <a:t> closure</a:t>
            </a:r>
          </a:p>
          <a:p>
            <a:pPr marL="171450" indent="-171450">
              <a:buFontTx/>
              <a:buChar char="-"/>
            </a:pPr>
            <a:r>
              <a:rPr lang="en-US" baseline="0" dirty="0" smtClean="0"/>
              <a:t>Expertise retention</a:t>
            </a:r>
          </a:p>
          <a:p>
            <a:pPr marL="0" indent="0">
              <a:buFontTx/>
              <a:buNone/>
            </a:pPr>
            <a:r>
              <a:rPr lang="en-US" baseline="0" dirty="0" smtClean="0"/>
              <a:t>Instead of on</a:t>
            </a:r>
          </a:p>
          <a:p>
            <a:pPr marL="171450" indent="-171450">
              <a:buFontTx/>
              <a:buChar char="-"/>
            </a:pPr>
            <a:r>
              <a:rPr lang="en-US" baseline="0" dirty="0" smtClean="0"/>
              <a:t>Disaster recovery</a:t>
            </a:r>
          </a:p>
          <a:p>
            <a:pPr marL="171450" indent="-171450">
              <a:buFontTx/>
              <a:buChar char="-"/>
            </a:pPr>
            <a:endParaRPr lang="en-US" baseline="0" dirty="0" smtClean="0"/>
          </a:p>
          <a:p>
            <a:pPr marL="171450" indent="-171450">
              <a:buFontTx/>
              <a:buChar char="-"/>
            </a:pPr>
            <a:r>
              <a:rPr lang="en-US" baseline="0" dirty="0" smtClean="0"/>
              <a:t>Data and software can be preserved – metadata (representation information in OAIS/ context in TIMBUS/environment in PREMIS) is needed</a:t>
            </a:r>
          </a:p>
          <a:p>
            <a:pPr marL="171450" indent="-171450">
              <a:buFontTx/>
              <a:buChar char="-"/>
            </a:pPr>
            <a:r>
              <a:rPr lang="en-US" baseline="0" dirty="0" smtClean="0"/>
              <a:t>Process / HW cannot be preserved themselves - Metadata becomes the object of preservation - </a:t>
            </a:r>
          </a:p>
          <a:p>
            <a:pPr marL="171450" indent="-171450">
              <a:buFontTx/>
              <a:buChar char="-"/>
            </a:pPr>
            <a:endParaRPr lang="en-US" baseline="0" dirty="0" smtClean="0"/>
          </a:p>
          <a:p>
            <a:pPr marL="171450" indent="-171450">
              <a:buFontTx/>
              <a:buChar char="-"/>
            </a:pPr>
            <a:endParaRPr lang="en-US" baseline="0" dirty="0" smtClean="0"/>
          </a:p>
          <a:p>
            <a:r>
              <a:rPr lang="en-GB" sz="1200" b="1" kern="1200" dirty="0" smtClean="0">
                <a:solidFill>
                  <a:schemeClr val="tx1"/>
                </a:solidFill>
                <a:effectLst/>
                <a:latin typeface="+mn-lt"/>
                <a:ea typeface="+mn-ea"/>
                <a:cs typeface="+mn-cs"/>
              </a:rPr>
              <a:t>Figure 1: Digital Preservation and Business Continuity Management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This growth of awareness about the need for developing sound digital preservation methodologies and tools is matched by a growth in complexity of the digital objects that need to be preserved. Figure 1 illustrates a plane in which the horizontal dimension expresses the degree of complexity of the digital objects that need to be preserved and the vertical dimension expresses the degree of concern for the longevity of the digital object. The digital preservation community has traditionally had great concern for the longevity of digital objects, but has initially dealt with less complex objects, such as image files or documents, followed by scientific data held in databases and basic representation information that captures the semantics of files and data so that they can be interpreted in the long-term. Obviously, these “simple” digital objects sometimes are actually quite complex, especially if they contain embedded and linked digital objects or if there is a multitude of rare or customized file formats. Similarly, the representation information quickly becomes very complex, if one seriously thinks about preserving the underlying software and hardware that are needed to access a digital object. The situation becomes even more complex if there are dependencies on third parties, such as in service and licensing models, especially in the Cloud, where data and software may be outside the repository’s immediate control, or if there are distributed computing environments. Business Continuity Management (BCM) (</a:t>
            </a:r>
            <a:r>
              <a:rPr lang="en-GB" sz="1200" kern="1200" dirty="0" err="1" smtClean="0">
                <a:solidFill>
                  <a:schemeClr val="tx1"/>
                </a:solidFill>
                <a:effectLst/>
                <a:latin typeface="+mn-lt"/>
                <a:ea typeface="+mn-ea"/>
                <a:cs typeface="+mn-cs"/>
              </a:rPr>
              <a:t>Burtles</a:t>
            </a:r>
            <a:r>
              <a:rPr lang="en-GB" sz="1200" kern="1200" dirty="0" smtClean="0">
                <a:solidFill>
                  <a:schemeClr val="tx1"/>
                </a:solidFill>
                <a:effectLst/>
                <a:latin typeface="+mn-lt"/>
                <a:ea typeface="+mn-ea"/>
                <a:cs typeface="+mn-cs"/>
              </a:rPr>
              <a:t>, 2007), as a discipline, has been moving in this lower, right quadrant of the depicted plane. Complete processes, including services and whole computing environments need to be kept running. But, traditionally BCM has dealt with immediate disaster response rather than with long-term aspects of digital preservation. The TIMBUS project moves its attention into the upper, right quadrant, where it deals with the long-term preservation of complete processes and their computing environments. It tries to combine approaches of digital preservation with those of enterprise risk management and business continuity management and investigates digital preservation need and potential in those new application areas.</a:t>
            </a:r>
          </a:p>
          <a:p>
            <a:pPr marL="171450" indent="-171450">
              <a:buFontTx/>
              <a:buChar cha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r>
              <a:rPr lang="en-US" smtClean="0"/>
              <a:t>This training</a:t>
            </a:r>
            <a:r>
              <a:rPr lang="en-US" baseline="0" smtClean="0"/>
              <a:t> </a:t>
            </a:r>
            <a:r>
              <a:rPr lang="en-US" baseline="0" dirty="0" smtClean="0"/>
              <a:t>day does not cover basic DP methodology but looks at DP from an business perspective.</a:t>
            </a:r>
          </a:p>
          <a:p>
            <a:r>
              <a:rPr lang="en-US" baseline="0" dirty="0" smtClean="0"/>
              <a:t>Topics traditionally not discussed at DP conferences</a:t>
            </a:r>
          </a:p>
          <a:p>
            <a:r>
              <a:rPr lang="en-US" baseline="0" dirty="0" smtClean="0"/>
              <a:t>Tasters: not to become intimidated if it gets a bit technical – just to give a flavor</a:t>
            </a:r>
          </a:p>
          <a:p>
            <a:endParaRPr lang="en-US" baseline="0" dirty="0" smtClean="0"/>
          </a:p>
          <a:p>
            <a:endParaRPr lang="en-US" baseline="0" dirty="0" smtClean="0"/>
          </a:p>
          <a:p>
            <a:r>
              <a:rPr lang="en-US" baseline="0" dirty="0" smtClean="0"/>
              <a:t>DP can be one redundancy measure for BP: if the original process fails you fall back on the preserved process</a:t>
            </a:r>
          </a:p>
          <a:p>
            <a:pPr>
              <a:defRPr/>
            </a:pPr>
            <a:endParaRPr lang="en-GB" dirty="0" smtClean="0"/>
          </a:p>
          <a:p>
            <a:pPr>
              <a:defRPr/>
            </a:pPr>
            <a:endParaRPr lang="en-GB" dirty="0" smtClean="0"/>
          </a:p>
          <a:p>
            <a:pPr>
              <a:defRPr/>
            </a:pPr>
            <a:endParaRPr lang="en-GB" dirty="0"/>
          </a:p>
        </p:txBody>
      </p:sp>
      <p:sp>
        <p:nvSpPr>
          <p:cNvPr id="4" name="Slide Number Placeholder 3"/>
          <p:cNvSpPr>
            <a:spLocks noGrp="1"/>
          </p:cNvSpPr>
          <p:nvPr>
            <p:ph type="sldNum" sz="quarter" idx="5"/>
          </p:nvPr>
        </p:nvSpPr>
        <p:spPr/>
        <p:txBody>
          <a:bodyPr/>
          <a:lstStyle/>
          <a:p>
            <a:pPr>
              <a:defRPr/>
            </a:pPr>
            <a:fld id="{16CD6EC0-568A-4C74-8451-452F02C11C2A}" type="slidenum">
              <a:rPr lang="en-GB" smtClean="0"/>
              <a:pPr>
                <a:defRPr/>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commercial imperative for business process preservation comes from several pressures.  </a:t>
            </a:r>
          </a:p>
          <a:p>
            <a:endParaRPr lang="en-GB" sz="1200" kern="1200" dirty="0" smtClean="0">
              <a:solidFill>
                <a:schemeClr val="tx1"/>
              </a:solidFill>
              <a:effectLst/>
              <a:latin typeface="+mn-lt"/>
              <a:ea typeface="+mn-ea"/>
              <a:cs typeface="+mn-cs"/>
            </a:endParaRPr>
          </a:p>
          <a:p>
            <a:pPr marL="171450" indent="-171450">
              <a:buFont typeface="Arial" pitchFamily="34" charset="0"/>
              <a:buChar char="•"/>
            </a:pPr>
            <a:r>
              <a:rPr lang="en-GB" sz="1200" kern="1200" dirty="0" smtClean="0">
                <a:solidFill>
                  <a:schemeClr val="tx1"/>
                </a:solidFill>
                <a:effectLst/>
                <a:latin typeface="+mn-lt"/>
                <a:ea typeface="+mn-ea"/>
                <a:cs typeface="+mn-cs"/>
              </a:rPr>
              <a:t>Heavily regulated industries, such as pharmaceuticals and aircraft manufacture must fully document processes so that they can be audited, reproduced, or diagnosed. </a:t>
            </a:r>
          </a:p>
          <a:p>
            <a:pPr marL="171450" indent="-171450">
              <a:buFont typeface="Arial" pitchFamily="34" charset="0"/>
              <a:buChar char="•"/>
            </a:pPr>
            <a:r>
              <a:rPr lang="en-GB" sz="1200" kern="1200" dirty="0" smtClean="0">
                <a:solidFill>
                  <a:schemeClr val="tx1"/>
                </a:solidFill>
                <a:effectLst/>
                <a:latin typeface="+mn-lt"/>
                <a:ea typeface="+mn-ea"/>
                <a:cs typeface="+mn-cs"/>
              </a:rPr>
              <a:t>This provenance information may be the basis in the case of litigation. </a:t>
            </a:r>
          </a:p>
          <a:p>
            <a:pPr marL="171450" indent="-171450">
              <a:buFont typeface="Arial" pitchFamily="34" charset="0"/>
              <a:buChar char="•"/>
            </a:pPr>
            <a:r>
              <a:rPr lang="en-GB" sz="1200" kern="1200" dirty="0" smtClean="0">
                <a:solidFill>
                  <a:schemeClr val="tx1"/>
                </a:solidFill>
                <a:effectLst/>
                <a:latin typeface="+mn-lt"/>
                <a:ea typeface="+mn-ea"/>
                <a:cs typeface="+mn-cs"/>
              </a:rPr>
              <a:t>Long-lived companies must manage services across multiple changes in technical environments; they may need precise process specifications to reproduce the same functionality on a new platform. </a:t>
            </a:r>
          </a:p>
          <a:p>
            <a:pPr marL="171450" indent="-171450">
              <a:buFont typeface="Arial" pitchFamily="34" charset="0"/>
              <a:buChar char="•"/>
            </a:pPr>
            <a:r>
              <a:rPr lang="en-GB" sz="1200" kern="1200" dirty="0" smtClean="0">
                <a:solidFill>
                  <a:schemeClr val="tx1"/>
                </a:solidFill>
                <a:effectLst/>
                <a:latin typeface="+mn-lt"/>
                <a:ea typeface="+mn-ea"/>
                <a:cs typeface="+mn-cs"/>
              </a:rPr>
              <a:t>If processes are outside an organization’s control, such as in service and licensing models, especially in the Cloud, they may use an escrow service in order to mitigate the risk of losing access to the data or services they depend on. They must be confident that all of the needed information is demonstrably included in the escrow agreement and services. This problem is isomorphic with the digital preservation of software. </a:t>
            </a:r>
          </a:p>
          <a:p>
            <a:pPr marL="171450" indent="-171450">
              <a:buFont typeface="Arial" pitchFamily="34" charset="0"/>
              <a:buChar char="•"/>
            </a:pPr>
            <a:r>
              <a:rPr lang="en-GB" sz="1200" kern="1200" dirty="0" smtClean="0">
                <a:solidFill>
                  <a:schemeClr val="tx1"/>
                </a:solidFill>
                <a:effectLst/>
                <a:latin typeface="+mn-lt"/>
                <a:ea typeface="+mn-ea"/>
                <a:cs typeface="+mn-cs"/>
              </a:rPr>
              <a:t>Organisations undergoing major staff changes must ensure that they retain the knowledge needed to operate or re-instate production processes. </a:t>
            </a:r>
          </a:p>
          <a:p>
            <a:pPr marL="171450" indent="-171450">
              <a:buFont typeface="Arial" pitchFamily="34" charset="0"/>
              <a:buChar char="•"/>
            </a:pPr>
            <a:r>
              <a:rPr lang="en-GB" sz="1200" kern="1200" dirty="0" smtClean="0">
                <a:solidFill>
                  <a:schemeClr val="tx1"/>
                </a:solidFill>
                <a:effectLst/>
                <a:latin typeface="+mn-lt"/>
                <a:ea typeface="+mn-ea"/>
                <a:cs typeface="+mn-cs"/>
              </a:rPr>
              <a:t>In addition to publications and data, academics need information about the software and processes that produced them to assess the validity of the data and the derived scientific claims. </a:t>
            </a:r>
          </a:p>
          <a:p>
            <a:pPr marL="171450" indent="-171450">
              <a:buFont typeface="Arial" pitchFamily="34" charset="0"/>
              <a:buChar char="•"/>
            </a:pPr>
            <a:r>
              <a:rPr lang="en-GB" sz="1200" kern="1200" dirty="0" smtClean="0">
                <a:solidFill>
                  <a:schemeClr val="tx1"/>
                </a:solidFill>
                <a:effectLst/>
                <a:latin typeface="+mn-lt"/>
                <a:ea typeface="+mn-ea"/>
                <a:cs typeface="+mn-cs"/>
              </a:rPr>
              <a:t>The same provenance information that can provide a key in regulated industries can also support credit assignment in academia. </a:t>
            </a:r>
          </a:p>
          <a:p>
            <a:pPr marL="171450" indent="-171450">
              <a:buFont typeface="Arial" pitchFamily="34" charset="0"/>
              <a:buChar char="•"/>
            </a:pPr>
            <a:r>
              <a:rPr lang="en-GB" sz="1200" kern="1200" dirty="0" smtClean="0">
                <a:solidFill>
                  <a:schemeClr val="tx1"/>
                </a:solidFill>
                <a:effectLst/>
                <a:latin typeface="+mn-lt"/>
                <a:ea typeface="+mn-ea"/>
                <a:cs typeface="+mn-cs"/>
              </a:rPr>
              <a:t>Process information provides a form of provenance metadata, which documents stewardship and the events that have impacted the resulting process products. This information is generally important to prove the authenticity or quality of process products. </a:t>
            </a:r>
          </a:p>
          <a:p>
            <a:pPr marL="171450" indent="-171450">
              <a:buFont typeface="Arial" pitchFamily="34" charset="0"/>
              <a:buChar char="•"/>
            </a:pPr>
            <a:r>
              <a:rPr lang="en-GB" sz="1200" kern="1200" dirty="0" smtClean="0">
                <a:solidFill>
                  <a:schemeClr val="tx1"/>
                </a:solidFill>
                <a:effectLst/>
                <a:latin typeface="+mn-lt"/>
                <a:ea typeface="+mn-ea"/>
                <a:cs typeface="+mn-cs"/>
              </a:rPr>
              <a:t>All industries benefit from analysis of processes that may lead to their continuous improvement. There is an example illustrating this use case later in this presentation.</a:t>
            </a:r>
          </a:p>
          <a:p>
            <a:endParaRPr lang="en-GB" sz="1200" kern="1200" dirty="0" smtClean="0">
              <a:solidFill>
                <a:schemeClr val="tx1"/>
              </a:solidFill>
              <a:effectLst/>
              <a:latin typeface="+mn-lt"/>
              <a:ea typeface="+mn-ea"/>
              <a:cs typeface="+mn-cs"/>
            </a:endParaRPr>
          </a:p>
          <a:p>
            <a:r>
              <a:rPr lang="en-US" dirty="0" smtClean="0"/>
              <a:t>Business Continuity Management in TIMBUS focuses on</a:t>
            </a:r>
          </a:p>
          <a:p>
            <a:pPr marL="171450" indent="-171450">
              <a:buFontTx/>
              <a:buChar char="-"/>
            </a:pPr>
            <a:r>
              <a:rPr lang="en-US" dirty="0" smtClean="0"/>
              <a:t>Platform and environment obsolescence</a:t>
            </a:r>
          </a:p>
          <a:p>
            <a:pPr marL="171450" indent="-171450">
              <a:buFontTx/>
              <a:buChar char="-"/>
            </a:pPr>
            <a:r>
              <a:rPr lang="en-US" dirty="0" smtClean="0"/>
              <a:t>Vendor</a:t>
            </a:r>
            <a:r>
              <a:rPr lang="en-US" baseline="0" dirty="0" smtClean="0"/>
              <a:t> closure</a:t>
            </a:r>
          </a:p>
          <a:p>
            <a:pPr marL="171450" indent="-171450">
              <a:buFontTx/>
              <a:buChar char="-"/>
            </a:pPr>
            <a:r>
              <a:rPr lang="en-US" baseline="0" dirty="0" smtClean="0"/>
              <a:t>Expertise retention</a:t>
            </a:r>
          </a:p>
          <a:p>
            <a:pPr marL="0" indent="0">
              <a:buFontTx/>
              <a:buNone/>
            </a:pPr>
            <a:r>
              <a:rPr lang="en-US" baseline="0" dirty="0" smtClean="0"/>
              <a:t>Instead of on</a:t>
            </a:r>
          </a:p>
          <a:p>
            <a:pPr marL="171450" indent="-171450">
              <a:buFontTx/>
              <a:buChar char="-"/>
            </a:pPr>
            <a:r>
              <a:rPr lang="en-US" baseline="0" dirty="0" smtClean="0"/>
              <a:t>Disaster recovery</a:t>
            </a:r>
          </a:p>
          <a:p>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AFDD202-FA3D-40B7-BC41-9F34186C82B0}" type="slidenum">
              <a:rPr lang="en-GB" smtClean="0"/>
              <a:pPr/>
              <a:t>6</a:t>
            </a:fld>
            <a:endParaRPr lang="en-GB"/>
          </a:p>
        </p:txBody>
      </p:sp>
    </p:spTree>
    <p:extLst>
      <p:ext uri="{BB962C8B-B14F-4D97-AF65-F5344CB8AC3E}">
        <p14:creationId xmlns="" xmlns:p14="http://schemas.microsoft.com/office/powerpoint/2010/main" val="3828389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Point to Infrastructure Talk: Choices in infrastructure (especially storage)</a:t>
            </a:r>
            <a:r>
              <a:rPr lang="en-GB" sz="1200" kern="1200" baseline="0" dirty="0" smtClean="0">
                <a:solidFill>
                  <a:schemeClr val="tx1"/>
                </a:solidFill>
                <a:effectLst/>
                <a:latin typeface="+mn-lt"/>
                <a:ea typeface="+mn-ea"/>
                <a:cs typeface="+mn-cs"/>
              </a:rPr>
              <a:t> and architecture </a:t>
            </a:r>
            <a:r>
              <a:rPr lang="en-GB" sz="1200" kern="1200" dirty="0" smtClean="0">
                <a:solidFill>
                  <a:schemeClr val="tx1"/>
                </a:solidFill>
                <a:effectLst/>
                <a:latin typeface="+mn-lt"/>
                <a:ea typeface="+mn-ea"/>
                <a:cs typeface="+mn-cs"/>
              </a:rPr>
              <a:t>impact re-deployment options over time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t>
            </a:r>
          </a:p>
          <a:p>
            <a:r>
              <a:rPr lang="en-GB" sz="1200" kern="1200" dirty="0" smtClean="0">
                <a:solidFill>
                  <a:schemeClr val="tx1"/>
                </a:solidFill>
                <a:effectLst/>
                <a:latin typeface="+mn-lt"/>
                <a:ea typeface="+mn-ea"/>
                <a:cs typeface="+mn-cs"/>
              </a:rPr>
              <a:t>The commercial imperative for business process preservation comes from several pressures.  </a:t>
            </a:r>
          </a:p>
          <a:p>
            <a:endParaRPr lang="en-GB" sz="1200" kern="1200" dirty="0" smtClean="0">
              <a:solidFill>
                <a:schemeClr val="tx1"/>
              </a:solidFill>
              <a:effectLst/>
              <a:latin typeface="+mn-lt"/>
              <a:ea typeface="+mn-ea"/>
              <a:cs typeface="+mn-cs"/>
            </a:endParaRPr>
          </a:p>
          <a:p>
            <a:pPr marL="171450" indent="-171450">
              <a:buFont typeface="Arial" pitchFamily="34" charset="0"/>
              <a:buChar char="•"/>
            </a:pPr>
            <a:r>
              <a:rPr lang="en-GB" sz="1200" kern="1200" dirty="0" smtClean="0">
                <a:solidFill>
                  <a:schemeClr val="tx1"/>
                </a:solidFill>
                <a:effectLst/>
                <a:latin typeface="+mn-lt"/>
                <a:ea typeface="+mn-ea"/>
                <a:cs typeface="+mn-cs"/>
              </a:rPr>
              <a:t>Heavily regulated industries, such as pharmaceuticals and aircraft manufacture must fully document processes so that they can be audited, reproduced, or diagnosed. </a:t>
            </a:r>
          </a:p>
          <a:p>
            <a:pPr marL="171450" indent="-171450">
              <a:buFont typeface="Arial" pitchFamily="34" charset="0"/>
              <a:buChar char="•"/>
            </a:pPr>
            <a:r>
              <a:rPr lang="en-GB" sz="1200" kern="1200" dirty="0" smtClean="0">
                <a:solidFill>
                  <a:schemeClr val="tx1"/>
                </a:solidFill>
                <a:effectLst/>
                <a:latin typeface="+mn-lt"/>
                <a:ea typeface="+mn-ea"/>
                <a:cs typeface="+mn-cs"/>
              </a:rPr>
              <a:t>This provenance information may be the basis in the case of litigation. </a:t>
            </a:r>
          </a:p>
          <a:p>
            <a:pPr marL="171450" indent="-171450">
              <a:buFont typeface="Arial" pitchFamily="34" charset="0"/>
              <a:buChar char="•"/>
            </a:pPr>
            <a:r>
              <a:rPr lang="en-GB" sz="1200" kern="1200" dirty="0" smtClean="0">
                <a:solidFill>
                  <a:schemeClr val="tx1"/>
                </a:solidFill>
                <a:effectLst/>
                <a:latin typeface="+mn-lt"/>
                <a:ea typeface="+mn-ea"/>
                <a:cs typeface="+mn-cs"/>
              </a:rPr>
              <a:t>Long-lived companies must manage services across multiple changes in technical environments; they may need precise process specifications to reproduce the same functionality on a new platform. </a:t>
            </a:r>
          </a:p>
          <a:p>
            <a:pPr marL="171450" indent="-171450">
              <a:buFont typeface="Arial" pitchFamily="34" charset="0"/>
              <a:buChar char="•"/>
            </a:pPr>
            <a:r>
              <a:rPr lang="en-GB" sz="1200" kern="1200" dirty="0" smtClean="0">
                <a:solidFill>
                  <a:schemeClr val="tx1"/>
                </a:solidFill>
                <a:effectLst/>
                <a:latin typeface="+mn-lt"/>
                <a:ea typeface="+mn-ea"/>
                <a:cs typeface="+mn-cs"/>
              </a:rPr>
              <a:t>If processes are outside an organization’s control, such as in service and licensing models, especially in the Cloud, they may use an escrow service in order to mitigate the risk of losing access to the data or services they depend on. They must be confident that all of the needed information is demonstrably included in the escrow agreement and services. This problem is isomorphic with the digital preservation of software. </a:t>
            </a:r>
          </a:p>
          <a:p>
            <a:pPr marL="171450" indent="-171450">
              <a:buFont typeface="Arial" pitchFamily="34" charset="0"/>
              <a:buChar char="•"/>
            </a:pPr>
            <a:r>
              <a:rPr lang="en-GB" sz="1200" kern="1200" dirty="0" smtClean="0">
                <a:solidFill>
                  <a:schemeClr val="tx1"/>
                </a:solidFill>
                <a:effectLst/>
                <a:latin typeface="+mn-lt"/>
                <a:ea typeface="+mn-ea"/>
                <a:cs typeface="+mn-cs"/>
              </a:rPr>
              <a:t>Organisations undergoing major staff changes must ensure that they retain the knowledge needed to operate or re-instate production processes. </a:t>
            </a:r>
          </a:p>
          <a:p>
            <a:pPr marL="171450" indent="-171450">
              <a:buFont typeface="Arial" pitchFamily="34" charset="0"/>
              <a:buChar char="•"/>
            </a:pPr>
            <a:r>
              <a:rPr lang="en-GB" sz="1200" kern="1200" dirty="0" smtClean="0">
                <a:solidFill>
                  <a:schemeClr val="tx1"/>
                </a:solidFill>
                <a:effectLst/>
                <a:latin typeface="+mn-lt"/>
                <a:ea typeface="+mn-ea"/>
                <a:cs typeface="+mn-cs"/>
              </a:rPr>
              <a:t>In addition to publications and data, academics need information about the software and processes that produced them to assess the validity of the data and the derived scientific claims. </a:t>
            </a:r>
          </a:p>
          <a:p>
            <a:pPr marL="171450" indent="-171450">
              <a:buFont typeface="Arial" pitchFamily="34" charset="0"/>
              <a:buChar char="•"/>
            </a:pPr>
            <a:r>
              <a:rPr lang="en-GB" sz="1200" kern="1200" dirty="0" smtClean="0">
                <a:solidFill>
                  <a:schemeClr val="tx1"/>
                </a:solidFill>
                <a:effectLst/>
                <a:latin typeface="+mn-lt"/>
                <a:ea typeface="+mn-ea"/>
                <a:cs typeface="+mn-cs"/>
              </a:rPr>
              <a:t>The same provenance information that can provide a key in regulated industries can also support credit assignment in academia. </a:t>
            </a:r>
          </a:p>
          <a:p>
            <a:pPr marL="171450" indent="-171450">
              <a:buFont typeface="Arial" pitchFamily="34" charset="0"/>
              <a:buChar char="•"/>
            </a:pPr>
            <a:r>
              <a:rPr lang="en-GB" sz="1200" kern="1200" dirty="0" smtClean="0">
                <a:solidFill>
                  <a:schemeClr val="tx1"/>
                </a:solidFill>
                <a:effectLst/>
                <a:latin typeface="+mn-lt"/>
                <a:ea typeface="+mn-ea"/>
                <a:cs typeface="+mn-cs"/>
              </a:rPr>
              <a:t>Process information provides a form of provenance metadata, which documents stewardship and the events that have impacted the resulting process products. This information is generally important to prove the authenticity or quality of process products. </a:t>
            </a:r>
          </a:p>
          <a:p>
            <a:pPr marL="171450" indent="-171450">
              <a:buFont typeface="Arial" pitchFamily="34" charset="0"/>
              <a:buChar char="•"/>
            </a:pPr>
            <a:r>
              <a:rPr lang="en-GB" sz="1200" kern="1200" dirty="0" smtClean="0">
                <a:solidFill>
                  <a:schemeClr val="tx1"/>
                </a:solidFill>
                <a:effectLst/>
                <a:latin typeface="+mn-lt"/>
                <a:ea typeface="+mn-ea"/>
                <a:cs typeface="+mn-cs"/>
              </a:rPr>
              <a:t>All industries benefit from analysis of processes that may lead to their continuous improvement. There is an example illustrating this use case later in this presentation.</a:t>
            </a:r>
          </a:p>
          <a:p>
            <a:endParaRPr lang="en-GB" sz="1200" kern="1200" dirty="0" smtClean="0">
              <a:solidFill>
                <a:schemeClr val="tx1"/>
              </a:solidFill>
              <a:effectLst/>
              <a:latin typeface="+mn-lt"/>
              <a:ea typeface="+mn-ea"/>
              <a:cs typeface="+mn-cs"/>
            </a:endParaRPr>
          </a:p>
          <a:p>
            <a:r>
              <a:rPr lang="en-US" dirty="0" smtClean="0"/>
              <a:t>Business Continuity Management in TIMBUS focuses on</a:t>
            </a:r>
          </a:p>
          <a:p>
            <a:pPr marL="171450" indent="-171450">
              <a:buFontTx/>
              <a:buChar char="-"/>
            </a:pPr>
            <a:r>
              <a:rPr lang="en-US" dirty="0" smtClean="0"/>
              <a:t>Platform and environment obsolescence</a:t>
            </a:r>
          </a:p>
          <a:p>
            <a:pPr marL="171450" indent="-171450">
              <a:buFontTx/>
              <a:buChar char="-"/>
            </a:pPr>
            <a:r>
              <a:rPr lang="en-US" dirty="0" smtClean="0"/>
              <a:t>Vendor</a:t>
            </a:r>
            <a:r>
              <a:rPr lang="en-US" baseline="0" dirty="0" smtClean="0"/>
              <a:t> closure</a:t>
            </a:r>
          </a:p>
          <a:p>
            <a:pPr marL="171450" indent="-171450">
              <a:buFontTx/>
              <a:buChar char="-"/>
            </a:pPr>
            <a:r>
              <a:rPr lang="en-US" baseline="0" dirty="0" smtClean="0"/>
              <a:t>Expertise retention</a:t>
            </a:r>
          </a:p>
          <a:p>
            <a:pPr marL="0" indent="0">
              <a:buFontTx/>
              <a:buNone/>
            </a:pPr>
            <a:r>
              <a:rPr lang="en-US" baseline="0" dirty="0" smtClean="0"/>
              <a:t>Instead of on</a:t>
            </a:r>
          </a:p>
          <a:p>
            <a:pPr marL="171450" indent="-171450">
              <a:buFontTx/>
              <a:buChar char="-"/>
            </a:pPr>
            <a:r>
              <a:rPr lang="en-US" baseline="0" dirty="0" smtClean="0"/>
              <a:t>Disaster recovery</a:t>
            </a:r>
          </a:p>
          <a:p>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AFDD202-FA3D-40B7-BC41-9F34186C82B0}" type="slidenum">
              <a:rPr lang="en-GB" smtClean="0"/>
              <a:pPr/>
              <a:t>7</a:t>
            </a:fld>
            <a:endParaRPr lang="en-GB"/>
          </a:p>
        </p:txBody>
      </p:sp>
    </p:spTree>
    <p:extLst>
      <p:ext uri="{BB962C8B-B14F-4D97-AF65-F5344CB8AC3E}">
        <p14:creationId xmlns="" xmlns:p14="http://schemas.microsoft.com/office/powerpoint/2010/main" val="3828389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Process – HW/SW – data and documents – policies – logs - </a:t>
            </a:r>
            <a:endParaRPr lang="en-GB" dirty="0"/>
          </a:p>
        </p:txBody>
      </p:sp>
      <p:sp>
        <p:nvSpPr>
          <p:cNvPr id="4" name="Slide Number Placeholder 3"/>
          <p:cNvSpPr>
            <a:spLocks noGrp="1"/>
          </p:cNvSpPr>
          <p:nvPr>
            <p:ph type="sldNum" sz="quarter" idx="10"/>
          </p:nvPr>
        </p:nvSpPr>
        <p:spPr/>
        <p:txBody>
          <a:bodyPr/>
          <a:lstStyle/>
          <a:p>
            <a:fld id="{9AFDD202-FA3D-40B7-BC41-9F34186C82B0}" type="slidenum">
              <a:rPr lang="en-GB" smtClean="0"/>
              <a:pPr/>
              <a:t>8</a:t>
            </a:fld>
            <a:endParaRPr lang="en-GB"/>
          </a:p>
        </p:txBody>
      </p:sp>
    </p:spTree>
    <p:extLst>
      <p:ext uri="{BB962C8B-B14F-4D97-AF65-F5344CB8AC3E}">
        <p14:creationId xmlns="" xmlns:p14="http://schemas.microsoft.com/office/powerpoint/2010/main" val="3350667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 is to redeploy and</a:t>
            </a:r>
            <a:r>
              <a:rPr lang="en-US" baseline="0" dirty="0" smtClean="0"/>
              <a:t> rerun execution environments and business processes</a:t>
            </a:r>
          </a:p>
          <a:p>
            <a:r>
              <a:rPr lang="en-US" baseline="0" dirty="0" smtClean="0"/>
              <a:t>Or</a:t>
            </a:r>
          </a:p>
          <a:p>
            <a:r>
              <a:rPr lang="en-US" baseline="0" dirty="0" smtClean="0"/>
              <a:t>To integrate with future execution environments and business processes</a:t>
            </a:r>
          </a:p>
          <a:p>
            <a:endParaRPr lang="en-US" sz="1200" kern="1200" baseline="0" dirty="0" smtClean="0">
              <a:solidFill>
                <a:schemeClr val="tx1"/>
              </a:solidFill>
              <a:effectLst/>
              <a:latin typeface="+mn-lt"/>
              <a:ea typeface="+mn-ea"/>
              <a:cs typeface="+mn-cs"/>
            </a:endParaRPr>
          </a:p>
          <a:p>
            <a:endParaRPr lang="en-US" dirty="0" smtClean="0"/>
          </a:p>
          <a:p>
            <a:r>
              <a:rPr lang="en-GB" sz="1200" kern="1200" dirty="0" smtClean="0">
                <a:solidFill>
                  <a:schemeClr val="tx1"/>
                </a:solidFill>
                <a:effectLst/>
                <a:latin typeface="+mn-lt"/>
                <a:ea typeface="+mn-ea"/>
                <a:cs typeface="+mn-cs"/>
              </a:rPr>
              <a:t>TIMBUS breaks business process preservation down into three functions: </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 “Planning” function performs risk analysis and determines the requirements for preserving the relevant business processes. It employs intelligent, reasoning-based Enterprise Risk Management to identify preservation risks, to assess their impact, to identify mitigation options and to determine the options’ cost-benefit. This is integrated with a three-fold analysis: </a:t>
            </a:r>
          </a:p>
          <a:p>
            <a:pPr marL="628650" lvl="1" indent="-171450">
              <a:buFont typeface="Arial" pitchFamily="34" charset="0"/>
              <a:buChar char="•"/>
            </a:pPr>
            <a:r>
              <a:rPr lang="en-GB" sz="1200" kern="1200" dirty="0" smtClean="0">
                <a:solidFill>
                  <a:schemeClr val="tx1"/>
                </a:solidFill>
                <a:effectLst/>
                <a:latin typeface="+mn-lt"/>
                <a:ea typeface="+mn-ea"/>
                <a:cs typeface="+mn-cs"/>
              </a:rPr>
              <a:t>What are the parts of the process and computing environment context that need to be captured as metadata so that one is able to redeploy the process in order to successfully mitigate the risk? </a:t>
            </a:r>
          </a:p>
          <a:p>
            <a:pPr marL="628650" lvl="1" indent="-171450">
              <a:buFont typeface="Arial" pitchFamily="34" charset="0"/>
              <a:buChar char="•"/>
            </a:pPr>
            <a:r>
              <a:rPr lang="en-GB" sz="1200" kern="1200" dirty="0" smtClean="0">
                <a:solidFill>
                  <a:schemeClr val="tx1"/>
                </a:solidFill>
                <a:effectLst/>
                <a:latin typeface="+mn-lt"/>
                <a:ea typeface="+mn-ea"/>
                <a:cs typeface="+mn-cs"/>
              </a:rPr>
              <a:t>What are the dependencies of these relevant process, software and hardware components to other process, software and hardware components in this context?</a:t>
            </a:r>
            <a:br>
              <a:rPr lang="en-GB"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Computing </a:t>
            </a:r>
            <a:r>
              <a:rPr lang="en-US" sz="1050" i="1" kern="1200" dirty="0" smtClean="0">
                <a:solidFill>
                  <a:schemeClr val="tx1"/>
                </a:solidFill>
                <a:effectLst/>
                <a:latin typeface="+mn-lt"/>
                <a:ea typeface="+mn-ea"/>
                <a:cs typeface="+mn-cs"/>
              </a:rPr>
              <a:t>Environment</a:t>
            </a:r>
            <a:r>
              <a:rPr lang="en-US" sz="1200" kern="1200" dirty="0" smtClean="0">
                <a:solidFill>
                  <a:schemeClr val="tx1"/>
                </a:solidFill>
                <a:effectLst/>
                <a:latin typeface="+mn-lt"/>
                <a:ea typeface="+mn-ea"/>
                <a:cs typeface="+mn-cs"/>
              </a:rPr>
              <a:t>  dependencies can be </a:t>
            </a:r>
            <a:r>
              <a:rPr lang="en-US" sz="1200" kern="1200" dirty="0" err="1" smtClean="0">
                <a:solidFill>
                  <a:schemeClr val="tx1"/>
                </a:solidFill>
                <a:effectLst/>
                <a:latin typeface="+mn-lt"/>
                <a:ea typeface="+mn-ea"/>
                <a:cs typeface="+mn-cs"/>
              </a:rPr>
              <a:t>analysed</a:t>
            </a:r>
            <a:r>
              <a:rPr lang="en-US" sz="1200" kern="1200" dirty="0" smtClean="0">
                <a:solidFill>
                  <a:schemeClr val="tx1"/>
                </a:solidFill>
                <a:effectLst/>
                <a:latin typeface="+mn-lt"/>
                <a:ea typeface="+mn-ea"/>
                <a:cs typeface="+mn-cs"/>
              </a:rPr>
              <a:t> through </a:t>
            </a:r>
            <a:endParaRPr lang="en-GB"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hardware dependency tools, </a:t>
            </a:r>
          </a:p>
          <a:p>
            <a:pPr lvl="2"/>
            <a:r>
              <a:rPr lang="en-US" sz="1200" kern="1200" dirty="0" smtClean="0">
                <a:solidFill>
                  <a:schemeClr val="tx1"/>
                </a:solidFill>
                <a:effectLst/>
                <a:latin typeface="+mn-lt"/>
                <a:ea typeface="+mn-ea"/>
                <a:cs typeface="+mn-cs"/>
              </a:rPr>
              <a:t>software dependency tools,</a:t>
            </a:r>
            <a:endParaRPr lang="en-GB" sz="1200" kern="1200" dirty="0" smtClean="0">
              <a:solidFill>
                <a:schemeClr val="tx1"/>
              </a:solidFill>
              <a:effectLst/>
              <a:latin typeface="+mn-lt"/>
              <a:ea typeface="+mn-ea"/>
              <a:cs typeface="+mn-cs"/>
            </a:endParaRPr>
          </a:p>
          <a:p>
            <a:pPr lvl="2"/>
            <a:r>
              <a:rPr lang="en-GB" sz="1200" kern="1200" dirty="0" smtClean="0">
                <a:solidFill>
                  <a:schemeClr val="tx1"/>
                </a:solidFill>
                <a:effectLst/>
                <a:latin typeface="+mn-lt"/>
                <a:ea typeface="+mn-ea"/>
                <a:cs typeface="+mn-cs"/>
              </a:rPr>
              <a:t>software and hardware inventory tools </a:t>
            </a:r>
          </a:p>
          <a:p>
            <a:pPr lvl="2"/>
            <a:r>
              <a:rPr lang="en-GB" sz="1200" kern="1200" dirty="0" smtClean="0">
                <a:solidFill>
                  <a:schemeClr val="tx1"/>
                </a:solidFill>
                <a:effectLst/>
                <a:latin typeface="+mn-lt"/>
                <a:ea typeface="+mn-ea"/>
                <a:cs typeface="+mn-cs"/>
              </a:rPr>
              <a:t>scripted solutions for systems administrators</a:t>
            </a:r>
          </a:p>
          <a:p>
            <a:pPr marL="628650" lvl="1" indent="-171450">
              <a:buFont typeface="Arial" pitchFamily="34" charset="0"/>
              <a:buChar char="•"/>
            </a:pPr>
            <a:r>
              <a:rPr lang="en-GB" sz="1200" kern="1200" dirty="0" smtClean="0">
                <a:solidFill>
                  <a:schemeClr val="tx1"/>
                </a:solidFill>
                <a:effectLst/>
                <a:latin typeface="+mn-lt"/>
                <a:ea typeface="+mn-ea"/>
                <a:cs typeface="+mn-cs"/>
              </a:rPr>
              <a:t>What legislative, regulatory or licensing considerations impact the ability to preserve now or to redeploy later the dependencies and context components that should be preserved?</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 “Preservation” function virtualises the business processes and services together with their computing environments and relevant business documentation and stores them appropriately. This includes third-party and distributed services. It also validates the preserved process to ensure that it enables the redeployment of all significant functionality of the original process.</a:t>
            </a:r>
          </a:p>
          <a:p>
            <a:pPr lvl="0"/>
            <a:endParaRPr lang="en-GB" sz="1200" kern="1200" dirty="0" smtClean="0">
              <a:solidFill>
                <a:schemeClr val="tx1"/>
              </a:solidFill>
              <a:effectLst/>
              <a:latin typeface="+mn-lt"/>
              <a:ea typeface="+mn-ea"/>
              <a:cs typeface="+mn-cs"/>
            </a:endParaRPr>
          </a:p>
          <a:p>
            <a:pPr>
              <a:spcBef>
                <a:spcPts val="0"/>
              </a:spcBef>
              <a:spcAft>
                <a:spcPts val="600"/>
              </a:spcAft>
            </a:pPr>
            <a:r>
              <a:rPr lang="en-GB" sz="1200" kern="1200" dirty="0" smtClean="0">
                <a:solidFill>
                  <a:schemeClr val="tx1"/>
                </a:solidFill>
                <a:effectLst/>
                <a:latin typeface="+mn-lt"/>
                <a:ea typeface="+mn-ea"/>
                <a:cs typeface="+mn-cs"/>
              </a:rPr>
              <a:t>The “Redeployment” function reactivates and reruns the business processes. For testing purposes, this process is integrated with a testbed in which future potential scenarios are simulated. In the testing phase redeployed processes also are verified against the significant characteristics of the original process.</a:t>
            </a:r>
            <a:r>
              <a:rPr lang="en-GB" dirty="0" smtClean="0"/>
              <a:t> Business Process Redeployment, Integration Support with Testbed, Verification of Preserved Business Processes</a:t>
            </a:r>
          </a:p>
          <a:p>
            <a:pPr lvl="0"/>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AFDD202-FA3D-40B7-BC41-9F34186C82B0}" type="slidenum">
              <a:rPr lang="en-GB" smtClean="0"/>
              <a:pPr/>
              <a:t>9</a:t>
            </a:fld>
            <a:endParaRPr lang="en-GB"/>
          </a:p>
        </p:txBody>
      </p:sp>
    </p:spTree>
    <p:extLst>
      <p:ext uri="{BB962C8B-B14F-4D97-AF65-F5344CB8AC3E}">
        <p14:creationId xmlns="" xmlns:p14="http://schemas.microsoft.com/office/powerpoint/2010/main" val="773784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Point to Context Talk – need to establish a model that describes the different context categories that should be preserved, but also the different ways of describing</a:t>
            </a:r>
            <a:r>
              <a:rPr lang="en-GB" baseline="0" dirty="0" smtClean="0"/>
              <a:t> each context component</a:t>
            </a:r>
          </a:p>
          <a:p>
            <a:endParaRPr lang="en-GB" baseline="0" dirty="0" smtClean="0"/>
          </a:p>
          <a:p>
            <a:r>
              <a:rPr lang="en-GB" baseline="0" dirty="0" smtClean="0"/>
              <a:t>The Context Component could be source or binary code</a:t>
            </a:r>
          </a:p>
          <a:p>
            <a:r>
              <a:rPr lang="en-GB" baseline="0" dirty="0" smtClean="0"/>
              <a:t>The proxy could be a UML activity diagram; </a:t>
            </a:r>
          </a:p>
          <a:p>
            <a:r>
              <a:rPr lang="en-GB" baseline="0" dirty="0" smtClean="0"/>
              <a:t>Processes can only be described by proxy (e.g. through a BPMN diagram)</a:t>
            </a:r>
            <a:endParaRPr lang="en-GB" dirty="0"/>
          </a:p>
        </p:txBody>
      </p:sp>
      <p:sp>
        <p:nvSpPr>
          <p:cNvPr id="4" name="Slide Number Placeholder 3"/>
          <p:cNvSpPr>
            <a:spLocks noGrp="1"/>
          </p:cNvSpPr>
          <p:nvPr>
            <p:ph type="sldNum" sz="quarter" idx="10"/>
          </p:nvPr>
        </p:nvSpPr>
        <p:spPr/>
        <p:txBody>
          <a:bodyPr/>
          <a:lstStyle/>
          <a:p>
            <a:fld id="{9AFDD202-FA3D-40B7-BC41-9F34186C82B0}" type="slidenum">
              <a:rPr lang="en-GB" smtClean="0"/>
              <a:pPr/>
              <a:t>10</a:t>
            </a:fld>
            <a:endParaRPr lang="en-GB"/>
          </a:p>
        </p:txBody>
      </p:sp>
    </p:spTree>
    <p:extLst>
      <p:ext uri="{BB962C8B-B14F-4D97-AF65-F5344CB8AC3E}">
        <p14:creationId xmlns="" xmlns:p14="http://schemas.microsoft.com/office/powerpoint/2010/main" val="2793942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63031"/>
            <a:ext cx="7772400" cy="1470025"/>
          </a:xfrm>
        </p:spPr>
        <p:txBody>
          <a:bodyPr/>
          <a:lstStyle>
            <a:lvl1pPr algn="r">
              <a:defRPr b="1">
                <a:solidFill>
                  <a:schemeClr val="tx2"/>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683568" y="4196680"/>
            <a:ext cx="7776864" cy="1752600"/>
          </a:xfr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pic>
        <p:nvPicPr>
          <p:cNvPr id="7" name="Picture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619672" y="404664"/>
            <a:ext cx="5667277" cy="1944216"/>
          </a:xfrm>
          <a:prstGeom prst="rect">
            <a:avLst/>
          </a:prstGeom>
        </p:spPr>
      </p:pic>
      <p:sp>
        <p:nvSpPr>
          <p:cNvPr id="9" name="Date Placeholder 3"/>
          <p:cNvSpPr>
            <a:spLocks noGrp="1"/>
          </p:cNvSpPr>
          <p:nvPr>
            <p:ph type="dt" sz="half" idx="10"/>
          </p:nvPr>
        </p:nvSpPr>
        <p:spPr>
          <a:xfrm>
            <a:off x="710208" y="6356350"/>
            <a:ext cx="2133600" cy="365125"/>
          </a:xfrm>
        </p:spPr>
        <p:txBody>
          <a:bodyPr/>
          <a:lstStyle/>
          <a:p>
            <a:fld id="{63AEA3BB-924A-4121-A1A2-3ACCC13A5C02}" type="datetime3">
              <a:rPr lang="en-US" smtClean="0"/>
              <a:pPr/>
              <a:t>6 November 2012</a:t>
            </a:fld>
            <a:endParaRPr lang="en-GB" dirty="0"/>
          </a:p>
        </p:txBody>
      </p:sp>
      <p:sp>
        <p:nvSpPr>
          <p:cNvPr id="10" name="Footer Placeholder 4"/>
          <p:cNvSpPr>
            <a:spLocks noGrp="1"/>
          </p:cNvSpPr>
          <p:nvPr>
            <p:ph type="ftr" sz="quarter" idx="11"/>
          </p:nvPr>
        </p:nvSpPr>
        <p:spPr>
          <a:xfrm>
            <a:off x="3124200" y="6356350"/>
            <a:ext cx="2895600" cy="365125"/>
          </a:xfrm>
        </p:spPr>
        <p:txBody>
          <a:bodyPr/>
          <a:lstStyle/>
          <a:p>
            <a:r>
              <a:rPr lang="en-GB" smtClean="0"/>
              <a:t>timbusproject.net © 2011</a:t>
            </a:r>
            <a:endParaRPr lang="en-GB" dirty="0" smtClean="0"/>
          </a:p>
        </p:txBody>
      </p:sp>
      <p:sp>
        <p:nvSpPr>
          <p:cNvPr id="11" name="Slide Number Placeholder 5"/>
          <p:cNvSpPr>
            <a:spLocks noGrp="1"/>
          </p:cNvSpPr>
          <p:nvPr>
            <p:ph type="sldNum" sz="quarter" idx="12"/>
          </p:nvPr>
        </p:nvSpPr>
        <p:spPr>
          <a:xfrm>
            <a:off x="6156176" y="6356350"/>
            <a:ext cx="2133600" cy="365125"/>
          </a:xfrm>
        </p:spPr>
        <p:txBody>
          <a:bodyPr/>
          <a:lstStyle/>
          <a:p>
            <a:endParaRPr lang="en-GB" dirty="0"/>
          </a:p>
        </p:txBody>
      </p:sp>
    </p:spTree>
    <p:extLst>
      <p:ext uri="{BB962C8B-B14F-4D97-AF65-F5344CB8AC3E}">
        <p14:creationId xmlns="" xmlns:p14="http://schemas.microsoft.com/office/powerpoint/2010/main" val="116381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635000"/>
            <a:ext cx="8228013" cy="1141413"/>
          </a:xfrm>
        </p:spPr>
        <p:txBody>
          <a:bodyPr/>
          <a:lstStyle/>
          <a:p>
            <a:r>
              <a:rPr lang="en-US" smtClean="0"/>
              <a:t>Click to edit Master title style</a:t>
            </a:r>
            <a:endParaRPr lang="en-GB"/>
          </a:p>
        </p:txBody>
      </p:sp>
      <p:pic>
        <p:nvPicPr>
          <p:cNvPr id="5"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6438076" y="44624"/>
            <a:ext cx="2705924" cy="980281"/>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Footer Placeholder 4"/>
          <p:cNvSpPr txBox="1">
            <a:spLocks/>
          </p:cNvSpPr>
          <p:nvPr userDrawn="1"/>
        </p:nvSpPr>
        <p:spPr>
          <a:xfrm>
            <a:off x="5436096" y="6494462"/>
            <a:ext cx="720080" cy="363538"/>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8516FD-093D-4D40-8A7C-B941721677AF}" type="slidenum">
              <a:rPr lang="en-GB" smtClean="0"/>
              <a:pPr/>
              <a:t>‹Nr.›</a:t>
            </a:fld>
            <a:endParaRPr lang="en-GB" dirty="0"/>
          </a:p>
        </p:txBody>
      </p:sp>
    </p:spTree>
    <p:extLst>
      <p:ext uri="{BB962C8B-B14F-4D97-AF65-F5344CB8AC3E}">
        <p14:creationId xmlns="" xmlns:p14="http://schemas.microsoft.com/office/powerpoint/2010/main" val="287069551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CACD9BAB-05CB-4942-9C30-DDFF7D65A1B1}" type="slidenum">
              <a:rPr lang="fr-FR"/>
              <a:pPr>
                <a:defRPr/>
              </a:pPr>
              <a:t>‹Nr.›</a:t>
            </a:fld>
            <a:endParaRPr lang="fr-FR"/>
          </a:p>
        </p:txBody>
      </p:sp>
    </p:spTree>
    <p:extLst>
      <p:ext uri="{BB962C8B-B14F-4D97-AF65-F5344CB8AC3E}">
        <p14:creationId xmlns="" xmlns:p14="http://schemas.microsoft.com/office/powerpoint/2010/main" val="3964712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 y="0"/>
            <a:ext cx="9144001" cy="1436740"/>
          </a:xfrm>
          <a:prstGeom prst="rect">
            <a:avLst/>
          </a:prstGeom>
        </p:spPr>
      </p:pic>
      <p:sp>
        <p:nvSpPr>
          <p:cNvPr id="2" name="Title 1"/>
          <p:cNvSpPr>
            <a:spLocks noGrp="1"/>
          </p:cNvSpPr>
          <p:nvPr>
            <p:ph type="title"/>
          </p:nvPr>
        </p:nvSpPr>
        <p:spPr>
          <a:xfrm>
            <a:off x="395536" y="35773"/>
            <a:ext cx="8085584" cy="872947"/>
          </a:xfrm>
        </p:spPr>
        <p:txBody>
          <a:bodyPr>
            <a:normAutofit/>
          </a:bodyPr>
          <a:lstStyle>
            <a:lvl1pPr algn="l">
              <a:defRPr sz="4000">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9E60DB36-A87E-4617-8154-BAD2CE884BA1}" type="datetime3">
              <a:rPr lang="en-US" smtClean="0"/>
              <a:pPr/>
              <a:t>6 November 2012</a:t>
            </a:fld>
            <a:endParaRPr lang="en-GB" dirty="0"/>
          </a:p>
        </p:txBody>
      </p:sp>
      <p:sp>
        <p:nvSpPr>
          <p:cNvPr id="5" name="Footer Placeholder 4"/>
          <p:cNvSpPr>
            <a:spLocks noGrp="1"/>
          </p:cNvSpPr>
          <p:nvPr>
            <p:ph type="ftr" sz="quarter" idx="11"/>
          </p:nvPr>
        </p:nvSpPr>
        <p:spPr/>
        <p:txBody>
          <a:bodyPr/>
          <a:lstStyle/>
          <a:p>
            <a:r>
              <a:rPr lang="en-GB" dirty="0" smtClean="0"/>
              <a:t>timbusproject.net © 2011</a:t>
            </a:r>
          </a:p>
        </p:txBody>
      </p:sp>
      <p:sp>
        <p:nvSpPr>
          <p:cNvPr id="6" name="Slide Number Placeholder 5"/>
          <p:cNvSpPr>
            <a:spLocks noGrp="1"/>
          </p:cNvSpPr>
          <p:nvPr>
            <p:ph type="sldNum" sz="quarter" idx="12"/>
          </p:nvPr>
        </p:nvSpPr>
        <p:spPr/>
        <p:txBody>
          <a:bodyPr/>
          <a:lstStyle/>
          <a:p>
            <a:fld id="{1AF2269C-3E55-4721-B754-F6B5A2C2A0F6}" type="slidenum">
              <a:rPr lang="en-GB" smtClean="0"/>
              <a:pPr/>
              <a:t>‹Nr.›</a:t>
            </a:fld>
            <a:endParaRPr lang="en-GB" dirty="0"/>
          </a:p>
        </p:txBody>
      </p:sp>
    </p:spTree>
    <p:extLst>
      <p:ext uri="{BB962C8B-B14F-4D97-AF65-F5344CB8AC3E}">
        <p14:creationId xmlns="" xmlns:p14="http://schemas.microsoft.com/office/powerpoint/2010/main" val="4284830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1"/>
            <a:ext cx="9144000" cy="1432681"/>
          </a:xfrm>
          <a:prstGeom prst="rect">
            <a:avLst/>
          </a:prstGeom>
        </p:spPr>
      </p:pic>
      <p:sp>
        <p:nvSpPr>
          <p:cNvPr id="2" name="Title 1"/>
          <p:cNvSpPr>
            <a:spLocks noGrp="1"/>
          </p:cNvSpPr>
          <p:nvPr>
            <p:ph type="title"/>
          </p:nvPr>
        </p:nvSpPr>
        <p:spPr>
          <a:xfrm>
            <a:off x="395536" y="35773"/>
            <a:ext cx="8085584" cy="872947"/>
          </a:xfrm>
        </p:spPr>
        <p:txBody>
          <a:bodyPr>
            <a:normAutofit/>
          </a:bodyPr>
          <a:lstStyle>
            <a:lvl1pPr algn="l">
              <a:defRPr sz="4000">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207E0708-EB6A-4C38-A3AC-21681088CA8A}" type="datetime3">
              <a:rPr lang="en-US" smtClean="0"/>
              <a:pPr/>
              <a:t>6 November 2012</a:t>
            </a:fld>
            <a:endParaRPr lang="en-GB" dirty="0"/>
          </a:p>
        </p:txBody>
      </p:sp>
      <p:sp>
        <p:nvSpPr>
          <p:cNvPr id="5" name="Footer Placeholder 4"/>
          <p:cNvSpPr>
            <a:spLocks noGrp="1"/>
          </p:cNvSpPr>
          <p:nvPr>
            <p:ph type="ftr" sz="quarter" idx="11"/>
          </p:nvPr>
        </p:nvSpPr>
        <p:spPr/>
        <p:txBody>
          <a:bodyPr/>
          <a:lstStyle/>
          <a:p>
            <a:r>
              <a:rPr lang="en-GB" dirty="0" smtClean="0"/>
              <a:t>timbusproject.net © 2011</a:t>
            </a:r>
          </a:p>
        </p:txBody>
      </p:sp>
      <p:sp>
        <p:nvSpPr>
          <p:cNvPr id="6" name="Slide Number Placeholder 5"/>
          <p:cNvSpPr>
            <a:spLocks noGrp="1"/>
          </p:cNvSpPr>
          <p:nvPr>
            <p:ph type="sldNum" sz="quarter" idx="12"/>
          </p:nvPr>
        </p:nvSpPr>
        <p:spPr/>
        <p:txBody>
          <a:bodyPr/>
          <a:lstStyle/>
          <a:p>
            <a:fld id="{1AF2269C-3E55-4721-B754-F6B5A2C2A0F6}" type="slidenum">
              <a:rPr lang="en-GB" smtClean="0"/>
              <a:pPr/>
              <a:t>‹Nr.›</a:t>
            </a:fld>
            <a:endParaRPr lang="en-GB" dirty="0"/>
          </a:p>
        </p:txBody>
      </p:sp>
    </p:spTree>
    <p:extLst>
      <p:ext uri="{BB962C8B-B14F-4D97-AF65-F5344CB8AC3E}">
        <p14:creationId xmlns="" xmlns:p14="http://schemas.microsoft.com/office/powerpoint/2010/main" val="19049207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27384"/>
            <a:ext cx="9144000" cy="1436740"/>
          </a:xfrm>
          <a:prstGeom prst="rect">
            <a:avLst/>
          </a:prstGeom>
        </p:spPr>
      </p:pic>
      <p:sp>
        <p:nvSpPr>
          <p:cNvPr id="2" name="Title 1"/>
          <p:cNvSpPr>
            <a:spLocks noGrp="1"/>
          </p:cNvSpPr>
          <p:nvPr>
            <p:ph type="title"/>
          </p:nvPr>
        </p:nvSpPr>
        <p:spPr>
          <a:xfrm>
            <a:off x="395536" y="35773"/>
            <a:ext cx="8085584" cy="872947"/>
          </a:xfrm>
        </p:spPr>
        <p:txBody>
          <a:bodyPr>
            <a:normAutofit/>
          </a:bodyPr>
          <a:lstStyle>
            <a:lvl1pPr algn="l">
              <a:defRPr sz="4000">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8CE023FC-317D-421A-BDB2-26571814E6B6}" type="datetime3">
              <a:rPr lang="en-US" smtClean="0"/>
              <a:pPr/>
              <a:t>6 November 2012</a:t>
            </a:fld>
            <a:endParaRPr lang="en-GB" dirty="0"/>
          </a:p>
        </p:txBody>
      </p:sp>
      <p:sp>
        <p:nvSpPr>
          <p:cNvPr id="5" name="Footer Placeholder 4"/>
          <p:cNvSpPr>
            <a:spLocks noGrp="1"/>
          </p:cNvSpPr>
          <p:nvPr>
            <p:ph type="ftr" sz="quarter" idx="11"/>
          </p:nvPr>
        </p:nvSpPr>
        <p:spPr/>
        <p:txBody>
          <a:bodyPr/>
          <a:lstStyle/>
          <a:p>
            <a:r>
              <a:rPr lang="en-GB" dirty="0" smtClean="0"/>
              <a:t>timbusproject.net © 2011</a:t>
            </a:r>
          </a:p>
        </p:txBody>
      </p:sp>
      <p:sp>
        <p:nvSpPr>
          <p:cNvPr id="6" name="Slide Number Placeholder 5"/>
          <p:cNvSpPr>
            <a:spLocks noGrp="1"/>
          </p:cNvSpPr>
          <p:nvPr>
            <p:ph type="sldNum" sz="quarter" idx="12"/>
          </p:nvPr>
        </p:nvSpPr>
        <p:spPr/>
        <p:txBody>
          <a:bodyPr/>
          <a:lstStyle/>
          <a:p>
            <a:fld id="{1AF2269C-3E55-4721-B754-F6B5A2C2A0F6}" type="slidenum">
              <a:rPr lang="en-GB" smtClean="0"/>
              <a:pPr/>
              <a:t>‹Nr.›</a:t>
            </a:fld>
            <a:endParaRPr lang="en-GB" dirty="0"/>
          </a:p>
        </p:txBody>
      </p:sp>
    </p:spTree>
    <p:extLst>
      <p:ext uri="{BB962C8B-B14F-4D97-AF65-F5344CB8AC3E}">
        <p14:creationId xmlns="" xmlns:p14="http://schemas.microsoft.com/office/powerpoint/2010/main" val="16404205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35773"/>
            <a:ext cx="8085584" cy="872947"/>
          </a:xfrm>
        </p:spPr>
        <p:txBody>
          <a:bodyPr>
            <a:normAutofit/>
          </a:bodyPr>
          <a:lstStyle>
            <a:lvl1pPr algn="l">
              <a:defRPr sz="4000">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1B6C26EE-AEAE-442E-8C27-0BF298EBF1D8}" type="datetime3">
              <a:rPr lang="en-US" smtClean="0"/>
              <a:pPr/>
              <a:t>6 November 2012</a:t>
            </a:fld>
            <a:endParaRPr lang="en-GB" dirty="0"/>
          </a:p>
        </p:txBody>
      </p:sp>
      <p:sp>
        <p:nvSpPr>
          <p:cNvPr id="5" name="Footer Placeholder 4"/>
          <p:cNvSpPr>
            <a:spLocks noGrp="1"/>
          </p:cNvSpPr>
          <p:nvPr>
            <p:ph type="ftr" sz="quarter" idx="11"/>
          </p:nvPr>
        </p:nvSpPr>
        <p:spPr/>
        <p:txBody>
          <a:bodyPr/>
          <a:lstStyle/>
          <a:p>
            <a:r>
              <a:rPr lang="en-GB" dirty="0" smtClean="0"/>
              <a:t>timbusproject.net © 2011</a:t>
            </a:r>
          </a:p>
        </p:txBody>
      </p:sp>
      <p:sp>
        <p:nvSpPr>
          <p:cNvPr id="6" name="Slide Number Placeholder 5"/>
          <p:cNvSpPr>
            <a:spLocks noGrp="1"/>
          </p:cNvSpPr>
          <p:nvPr>
            <p:ph type="sldNum" sz="quarter" idx="12"/>
          </p:nvPr>
        </p:nvSpPr>
        <p:spPr/>
        <p:txBody>
          <a:bodyPr/>
          <a:lstStyle/>
          <a:p>
            <a:fld id="{1AF2269C-3E55-4721-B754-F6B5A2C2A0F6}" type="slidenum">
              <a:rPr lang="en-GB" smtClean="0"/>
              <a:pPr/>
              <a:t>‹Nr.›</a:t>
            </a:fld>
            <a:endParaRPr lang="en-GB" dirty="0"/>
          </a:p>
        </p:txBody>
      </p:sp>
      <p:pic>
        <p:nvPicPr>
          <p:cNvPr id="7" name="Picture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26310"/>
            <a:ext cx="9144000" cy="1434592"/>
          </a:xfrm>
          <a:prstGeom prst="rect">
            <a:avLst/>
          </a:prstGeom>
        </p:spPr>
      </p:pic>
    </p:spTree>
    <p:extLst>
      <p:ext uri="{BB962C8B-B14F-4D97-AF65-F5344CB8AC3E}">
        <p14:creationId xmlns="" xmlns:p14="http://schemas.microsoft.com/office/powerpoint/2010/main" val="38025688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 y="-27384"/>
            <a:ext cx="9143993" cy="1432681"/>
          </a:xfrm>
          <a:prstGeom prst="rect">
            <a:avLst/>
          </a:prstGeom>
        </p:spPr>
      </p:pic>
      <p:sp>
        <p:nvSpPr>
          <p:cNvPr id="2" name="Title 1"/>
          <p:cNvSpPr>
            <a:spLocks noGrp="1"/>
          </p:cNvSpPr>
          <p:nvPr>
            <p:ph type="title"/>
          </p:nvPr>
        </p:nvSpPr>
        <p:spPr>
          <a:xfrm>
            <a:off x="395536" y="35773"/>
            <a:ext cx="8085584" cy="872947"/>
          </a:xfrm>
        </p:spPr>
        <p:txBody>
          <a:bodyPr>
            <a:normAutofit/>
          </a:bodyPr>
          <a:lstStyle>
            <a:lvl1pPr algn="l">
              <a:defRPr sz="4000">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148B98BA-C43E-4562-8CE7-4211D87C9E02}" type="datetime3">
              <a:rPr lang="en-US" smtClean="0"/>
              <a:pPr/>
              <a:t>6 November 2012</a:t>
            </a:fld>
            <a:endParaRPr lang="en-GB" dirty="0"/>
          </a:p>
        </p:txBody>
      </p:sp>
      <p:sp>
        <p:nvSpPr>
          <p:cNvPr id="5" name="Footer Placeholder 4"/>
          <p:cNvSpPr>
            <a:spLocks noGrp="1"/>
          </p:cNvSpPr>
          <p:nvPr>
            <p:ph type="ftr" sz="quarter" idx="11"/>
          </p:nvPr>
        </p:nvSpPr>
        <p:spPr/>
        <p:txBody>
          <a:bodyPr/>
          <a:lstStyle/>
          <a:p>
            <a:r>
              <a:rPr lang="en-GB" dirty="0" smtClean="0"/>
              <a:t>timbusproject.net © 2011</a:t>
            </a:r>
          </a:p>
        </p:txBody>
      </p:sp>
      <p:sp>
        <p:nvSpPr>
          <p:cNvPr id="6" name="Slide Number Placeholder 5"/>
          <p:cNvSpPr>
            <a:spLocks noGrp="1"/>
          </p:cNvSpPr>
          <p:nvPr>
            <p:ph type="sldNum" sz="quarter" idx="12"/>
          </p:nvPr>
        </p:nvSpPr>
        <p:spPr/>
        <p:txBody>
          <a:bodyPr/>
          <a:lstStyle/>
          <a:p>
            <a:fld id="{1AF2269C-3E55-4721-B754-F6B5A2C2A0F6}" type="slidenum">
              <a:rPr lang="en-GB" smtClean="0"/>
              <a:pPr/>
              <a:t>‹Nr.›</a:t>
            </a:fld>
            <a:endParaRPr lang="en-GB" dirty="0"/>
          </a:p>
        </p:txBody>
      </p:sp>
    </p:spTree>
    <p:extLst>
      <p:ext uri="{BB962C8B-B14F-4D97-AF65-F5344CB8AC3E}">
        <p14:creationId xmlns="" xmlns:p14="http://schemas.microsoft.com/office/powerpoint/2010/main" val="27887707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A8CB71-AB27-4953-8A6B-1BB78926F2D9}" type="datetime3">
              <a:rPr lang="en-US" smtClean="0"/>
              <a:pPr/>
              <a:t>6 November 2012</a:t>
            </a:fld>
            <a:endParaRPr lang="en-GB"/>
          </a:p>
        </p:txBody>
      </p:sp>
      <p:sp>
        <p:nvSpPr>
          <p:cNvPr id="3" name="Footer Placeholder 2"/>
          <p:cNvSpPr>
            <a:spLocks noGrp="1"/>
          </p:cNvSpPr>
          <p:nvPr>
            <p:ph type="ftr" sz="quarter" idx="11"/>
          </p:nvPr>
        </p:nvSpPr>
        <p:spPr/>
        <p:txBody>
          <a:bodyPr/>
          <a:lstStyle/>
          <a:p>
            <a:r>
              <a:rPr lang="en-GB" dirty="0" smtClean="0"/>
              <a:t>timbusproject.net © 2011</a:t>
            </a:r>
          </a:p>
        </p:txBody>
      </p:sp>
      <p:sp>
        <p:nvSpPr>
          <p:cNvPr id="4" name="Slide Number Placeholder 3"/>
          <p:cNvSpPr>
            <a:spLocks noGrp="1"/>
          </p:cNvSpPr>
          <p:nvPr>
            <p:ph type="sldNum" sz="quarter" idx="12"/>
          </p:nvPr>
        </p:nvSpPr>
        <p:spPr/>
        <p:txBody>
          <a:bodyPr/>
          <a:lstStyle/>
          <a:p>
            <a:fld id="{1AF2269C-3E55-4721-B754-F6B5A2C2A0F6}" type="slidenum">
              <a:rPr lang="en-GB" smtClean="0"/>
              <a:pPr/>
              <a:t>‹Nr.›</a:t>
            </a:fld>
            <a:endParaRPr lang="en-GB"/>
          </a:p>
        </p:txBody>
      </p:sp>
    </p:spTree>
    <p:extLst>
      <p:ext uri="{BB962C8B-B14F-4D97-AF65-F5344CB8AC3E}">
        <p14:creationId xmlns="" xmlns:p14="http://schemas.microsoft.com/office/powerpoint/2010/main" val="35288906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79613"/>
            <a:ext cx="4037013" cy="4144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79613"/>
            <a:ext cx="4038600" cy="4144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Footer Placeholder 4"/>
          <p:cNvSpPr>
            <a:spLocks noGrp="1"/>
          </p:cNvSpPr>
          <p:nvPr>
            <p:ph type="ftr" idx="11"/>
          </p:nvPr>
        </p:nvSpPr>
        <p:spPr>
          <a:xfrm>
            <a:off x="5436096" y="6494462"/>
            <a:ext cx="720080" cy="363538"/>
          </a:xfrm>
          <a:prstGeom prst="rect">
            <a:avLst/>
          </a:prstGeom>
        </p:spPr>
        <p:txBody>
          <a:bodyPr/>
          <a:lstStyle>
            <a:lvl1pPr>
              <a:defRPr>
                <a:solidFill>
                  <a:schemeClr val="bg1"/>
                </a:solidFill>
              </a:defRPr>
            </a:lvl1pPr>
          </a:lstStyle>
          <a:p>
            <a:fld id="{8A8516FD-093D-4D40-8A7C-B941721677AF}" type="slidenum">
              <a:rPr lang="en-GB" smtClean="0"/>
              <a:pPr/>
              <a:t>‹Nr.›</a:t>
            </a:fld>
            <a:endParaRPr lang="en-GB" dirty="0"/>
          </a:p>
        </p:txBody>
      </p:sp>
    </p:spTree>
    <p:extLst>
      <p:ext uri="{BB962C8B-B14F-4D97-AF65-F5344CB8AC3E}">
        <p14:creationId xmlns="" xmlns:p14="http://schemas.microsoft.com/office/powerpoint/2010/main" val="177571427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Footer Placeholder 4"/>
          <p:cNvSpPr txBox="1">
            <a:spLocks/>
          </p:cNvSpPr>
          <p:nvPr userDrawn="1"/>
        </p:nvSpPr>
        <p:spPr>
          <a:xfrm>
            <a:off x="5436096" y="6494462"/>
            <a:ext cx="720080" cy="363538"/>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8516FD-093D-4D40-8A7C-B941721677AF}" type="slidenum">
              <a:rPr lang="en-GB" smtClean="0"/>
              <a:pPr/>
              <a:t>‹Nr.›</a:t>
            </a:fld>
            <a:endParaRPr lang="en-GB" dirty="0"/>
          </a:p>
        </p:txBody>
      </p:sp>
    </p:spTree>
    <p:extLst>
      <p:ext uri="{BB962C8B-B14F-4D97-AF65-F5344CB8AC3E}">
        <p14:creationId xmlns="" xmlns:p14="http://schemas.microsoft.com/office/powerpoint/2010/main" val="15688039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710208"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8B1FF4-DEB9-47AD-91DC-718B25D29064}" type="datetime3">
              <a:rPr lang="en-US" smtClean="0"/>
              <a:pPr/>
              <a:t>6 November 2012</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timbusproject.net © 2011</a:t>
            </a:r>
          </a:p>
        </p:txBody>
      </p:sp>
      <p:sp>
        <p:nvSpPr>
          <p:cNvPr id="6" name="Slide Number Placeholder 5"/>
          <p:cNvSpPr>
            <a:spLocks noGrp="1"/>
          </p:cNvSpPr>
          <p:nvPr>
            <p:ph type="sldNum" sz="quarter" idx="4"/>
          </p:nvPr>
        </p:nvSpPr>
        <p:spPr>
          <a:xfrm>
            <a:off x="615617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F2269C-3E55-4721-B754-F6B5A2C2A0F6}" type="slidenum">
              <a:rPr lang="en-GB" smtClean="0"/>
              <a:pPr/>
              <a:t>‹Nr.›</a:t>
            </a:fld>
            <a:endParaRPr lang="en-GB"/>
          </a:p>
        </p:txBody>
      </p:sp>
      <p:pic>
        <p:nvPicPr>
          <p:cNvPr id="7" name="Picture 2" descr="C:\Users\angela\Documents\Timbus\Logos\220px-Seventh_Framework_Programme_logo.svg.png"/>
          <p:cNvPicPr>
            <a:picLocks noChangeAspect="1" noChangeArrowheads="1"/>
          </p:cNvPicPr>
          <p:nvPr userDrawn="1"/>
        </p:nvPicPr>
        <p:blipFill>
          <a:blip r:embed="rId13" cstate="email">
            <a:extLst>
              <a:ext uri="{28A0092B-C50C-407E-A947-70E740481C1C}">
                <a14:useLocalDpi xmlns="" xmlns:a14="http://schemas.microsoft.com/office/drawing/2010/main" val="0"/>
              </a:ext>
            </a:extLst>
          </a:blip>
          <a:srcRect/>
          <a:stretch>
            <a:fillRect/>
          </a:stretch>
        </p:blipFill>
        <p:spPr bwMode="auto">
          <a:xfrm>
            <a:off x="107504" y="6332802"/>
            <a:ext cx="500220" cy="406997"/>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7"/>
          <p:cNvPicPr>
            <a:picLocks noChangeAspect="1"/>
          </p:cNvPicPr>
          <p:nvPr userDrawn="1"/>
        </p:nvPicPr>
        <p:blipFill>
          <a:blip r:embed="rId14" cstate="email">
            <a:extLst>
              <a:ext uri="{28A0092B-C50C-407E-A947-70E740481C1C}">
                <a14:useLocalDpi xmlns="" xmlns:a14="http://schemas.microsoft.com/office/drawing/2010/main" val="0"/>
              </a:ext>
            </a:extLst>
          </a:blip>
          <a:stretch>
            <a:fillRect/>
          </a:stretch>
        </p:blipFill>
        <p:spPr>
          <a:xfrm>
            <a:off x="8388424" y="6348754"/>
            <a:ext cx="588836" cy="375095"/>
          </a:xfrm>
          <a:prstGeom prst="rect">
            <a:avLst/>
          </a:prstGeom>
        </p:spPr>
      </p:pic>
    </p:spTree>
    <p:extLst>
      <p:ext uri="{BB962C8B-B14F-4D97-AF65-F5344CB8AC3E}">
        <p14:creationId xmlns="" xmlns:p14="http://schemas.microsoft.com/office/powerpoint/2010/main" val="10017052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11" r:id="rId3"/>
    <p:sldLayoutId id="2147483712" r:id="rId4"/>
    <p:sldLayoutId id="2147483713" r:id="rId5"/>
    <p:sldLayoutId id="2147483714" r:id="rId6"/>
    <p:sldLayoutId id="2147483703" r:id="rId7"/>
    <p:sldLayoutId id="2147483715" r:id="rId8"/>
    <p:sldLayoutId id="2147483716" r:id="rId9"/>
    <p:sldLayoutId id="2147483717" r:id="rId10"/>
    <p:sldLayoutId id="2147483718" r:id="rId11"/>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2"/>
        </a:buClr>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4"/>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jpe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3543151"/>
            <a:ext cx="8424936" cy="2118097"/>
          </a:xfrm>
        </p:spPr>
        <p:txBody>
          <a:bodyPr>
            <a:normAutofit fontScale="90000"/>
          </a:bodyPr>
          <a:lstStyle/>
          <a:p>
            <a:pPr algn="l"/>
            <a:r>
              <a:rPr lang="en-GB" dirty="0" smtClean="0"/>
              <a:t>Rudolf Mayer</a:t>
            </a:r>
            <a:br>
              <a:rPr lang="en-GB" dirty="0" smtClean="0"/>
            </a:br>
            <a:r>
              <a:rPr lang="en-GB" sz="3600" dirty="0" smtClean="0"/>
              <a:t>Secure Business Austria, Vienna</a:t>
            </a:r>
            <a:br>
              <a:rPr lang="en-GB" sz="3600" dirty="0" smtClean="0"/>
            </a:br>
            <a:r>
              <a:rPr lang="en-GB" sz="3100" dirty="0" smtClean="0"/>
              <a:t>    The TIMBUS Project</a:t>
            </a:r>
            <a:r>
              <a:rPr lang="en-GB" sz="4000" dirty="0" smtClean="0"/>
              <a:t/>
            </a:r>
            <a:br>
              <a:rPr lang="en-GB" sz="4000" dirty="0" smtClean="0"/>
            </a:br>
            <a:endParaRPr lang="en-GB" dirty="0"/>
          </a:p>
        </p:txBody>
      </p:sp>
      <p:sp>
        <p:nvSpPr>
          <p:cNvPr id="3" name="Subtitle 2"/>
          <p:cNvSpPr>
            <a:spLocks noGrp="1"/>
          </p:cNvSpPr>
          <p:nvPr>
            <p:ph type="subTitle" idx="1"/>
          </p:nvPr>
        </p:nvSpPr>
        <p:spPr>
          <a:xfrm>
            <a:off x="1371600" y="5085184"/>
            <a:ext cx="6400800" cy="1440160"/>
          </a:xfrm>
        </p:spPr>
        <p:txBody>
          <a:bodyPr>
            <a:normAutofit/>
          </a:bodyPr>
          <a:lstStyle/>
          <a:p>
            <a:endParaRPr lang="en-GB" b="1" dirty="0" smtClean="0"/>
          </a:p>
          <a:p>
            <a:endParaRPr lang="en-GB" b="1" dirty="0"/>
          </a:p>
          <a:p>
            <a:r>
              <a:rPr lang="en-GB" b="1" dirty="0" smtClean="0"/>
              <a:t>APA Conference, November 6</a:t>
            </a:r>
            <a:r>
              <a:rPr lang="en-GB" b="1" baseline="30000" dirty="0" smtClean="0"/>
              <a:t>th</a:t>
            </a:r>
            <a:r>
              <a:rPr lang="en-GB" b="1" dirty="0" smtClean="0"/>
              <a:t> 2012</a:t>
            </a:r>
            <a:endParaRPr lang="en-GB" sz="2000" dirty="0" smtClean="0"/>
          </a:p>
          <a:p>
            <a:endParaRPr lang="en-GB" sz="2000" dirty="0"/>
          </a:p>
        </p:txBody>
      </p:sp>
    </p:spTree>
    <p:extLst>
      <p:ext uri="{BB962C8B-B14F-4D97-AF65-F5344CB8AC3E}">
        <p14:creationId xmlns="" xmlns:p14="http://schemas.microsoft.com/office/powerpoint/2010/main" val="156942970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9" name="Connecteur droit avec flèche 36"/>
          <p:cNvCxnSpPr>
            <a:cxnSpLocks noChangeShapeType="1"/>
            <a:stCxn id="65" idx="0"/>
            <a:endCxn id="51" idx="2"/>
          </p:cNvCxnSpPr>
          <p:nvPr/>
        </p:nvCxnSpPr>
        <p:spPr bwMode="auto">
          <a:xfrm flipV="1">
            <a:off x="1781183" y="2629227"/>
            <a:ext cx="1770022" cy="422865"/>
          </a:xfrm>
          <a:prstGeom prst="straightConnector1">
            <a:avLst/>
          </a:prstGeom>
          <a:ln>
            <a:headEnd type="none" w="med" len="med"/>
            <a:tailEnd type="none" w="med" len="med"/>
          </a:ln>
          <a:extLst/>
        </p:spPr>
        <p:style>
          <a:lnRef idx="3">
            <a:schemeClr val="accent3"/>
          </a:lnRef>
          <a:fillRef idx="0">
            <a:schemeClr val="accent3"/>
          </a:fillRef>
          <a:effectRef idx="2">
            <a:schemeClr val="accent3"/>
          </a:effectRef>
          <a:fontRef idx="minor">
            <a:schemeClr val="tx1"/>
          </a:fontRef>
        </p:style>
      </p:cxnSp>
      <p:pic>
        <p:nvPicPr>
          <p:cNvPr id="4099" name="Picture 9" descr="http://printables.kaboose.com/img/cc_computer_rdax_65.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77862" y="1765269"/>
            <a:ext cx="1291736" cy="12868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00" name="Picture 11" descr="http://www.aperfectworld.org/clipart/office/file_folder.gi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860896" y="1708766"/>
            <a:ext cx="675762" cy="796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 name="Rectangle à coins arrondis 19"/>
          <p:cNvSpPr>
            <a:spLocks noChangeArrowheads="1"/>
          </p:cNvSpPr>
          <p:nvPr/>
        </p:nvSpPr>
        <p:spPr bwMode="auto">
          <a:xfrm>
            <a:off x="2763119" y="4557639"/>
            <a:ext cx="1829809" cy="131963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vert="horz" wrap="square" lIns="90000" tIns="46800" rIns="90000" bIns="46800" numCol="1" anchor="ctr" anchorCtr="0" compatLnSpc="1">
            <a:prstTxWarp prst="textNoShape">
              <a:avLst/>
            </a:prstTxWarp>
          </a:bodyPr>
          <a:lstStyle/>
          <a:p>
            <a:pPr algn="ctr" defTabSz="449263" eaLnBrk="0" fontAlgn="base" hangingPunct="0">
              <a:spcBef>
                <a:spcPts val="800"/>
              </a:spcBef>
              <a:spcAft>
                <a:spcPct val="0"/>
              </a:spcAft>
              <a:buClr>
                <a:srgbClr val="000000"/>
              </a:buClr>
              <a:buSzPct val="100000"/>
              <a:buFont typeface="Times New Roman" pitchFamily="16" charset="0"/>
              <a:buNone/>
            </a:pPr>
            <a:r>
              <a:rPr lang="fr-FR" sz="2000" b="1" dirty="0" err="1" smtClean="0">
                <a:solidFill>
                  <a:schemeClr val="bg1"/>
                </a:solidFill>
              </a:rPr>
              <a:t>Context</a:t>
            </a:r>
            <a:r>
              <a:rPr lang="fr-FR" sz="2000" b="1" dirty="0" smtClean="0">
                <a:solidFill>
                  <a:schemeClr val="bg1"/>
                </a:solidFill>
              </a:rPr>
              <a:t/>
            </a:r>
            <a:br>
              <a:rPr lang="fr-FR" sz="2000" b="1" dirty="0" smtClean="0">
                <a:solidFill>
                  <a:schemeClr val="bg1"/>
                </a:solidFill>
              </a:rPr>
            </a:br>
            <a:r>
              <a:rPr lang="fr-FR" sz="2000" b="1" dirty="0" smtClean="0">
                <a:solidFill>
                  <a:schemeClr val="bg1"/>
                </a:solidFill>
              </a:rPr>
              <a:t>Descriptive</a:t>
            </a:r>
            <a:br>
              <a:rPr lang="fr-FR" sz="2000" b="1" dirty="0" smtClean="0">
                <a:solidFill>
                  <a:schemeClr val="bg1"/>
                </a:solidFill>
              </a:rPr>
            </a:br>
            <a:r>
              <a:rPr lang="fr-FR" sz="2000" b="1" dirty="0" err="1" smtClean="0">
                <a:solidFill>
                  <a:schemeClr val="bg1"/>
                </a:solidFill>
              </a:rPr>
              <a:t>Metadata</a:t>
            </a:r>
            <a:r>
              <a:rPr lang="fr-FR" sz="2000" b="1" dirty="0" smtClean="0">
                <a:solidFill>
                  <a:schemeClr val="bg1"/>
                </a:solidFill>
              </a:rPr>
              <a:t> </a:t>
            </a:r>
            <a:r>
              <a:rPr lang="fr-FR" sz="2000" b="1" dirty="0">
                <a:solidFill>
                  <a:schemeClr val="bg1"/>
                </a:solidFill>
              </a:rPr>
              <a:t>(Proxy)</a:t>
            </a:r>
            <a:endParaRPr lang="en-GB" sz="2000" b="1" dirty="0">
              <a:solidFill>
                <a:schemeClr val="bg1"/>
              </a:solidFill>
            </a:endParaRPr>
          </a:p>
        </p:txBody>
      </p:sp>
      <p:cxnSp>
        <p:nvCxnSpPr>
          <p:cNvPr id="48" name="Connecteur droit avec flèche 36"/>
          <p:cNvCxnSpPr>
            <a:cxnSpLocks noChangeShapeType="1"/>
            <a:stCxn id="52" idx="1"/>
            <a:endCxn id="64" idx="3"/>
          </p:cNvCxnSpPr>
          <p:nvPr/>
        </p:nvCxnSpPr>
        <p:spPr bwMode="auto">
          <a:xfrm rot="10800000">
            <a:off x="5752410" y="3343724"/>
            <a:ext cx="1161326" cy="792873"/>
          </a:xfrm>
          <a:prstGeom prst="bentConnector3">
            <a:avLst>
              <a:gd name="adj1" fmla="val 50000"/>
            </a:avLst>
          </a:prstGeom>
          <a:ln>
            <a:headEnd type="arrow" w="med" len="med"/>
            <a:tailEnd type="arrow" w="med" len="med"/>
          </a:ln>
          <a:extLst/>
        </p:spPr>
        <p:style>
          <a:lnRef idx="3">
            <a:schemeClr val="accent3"/>
          </a:lnRef>
          <a:fillRef idx="0">
            <a:schemeClr val="accent3"/>
          </a:fillRef>
          <a:effectRef idx="2">
            <a:schemeClr val="accent3"/>
          </a:effectRef>
          <a:fontRef idx="minor">
            <a:schemeClr val="tx1"/>
          </a:fontRef>
        </p:style>
      </p:cxnSp>
      <p:sp>
        <p:nvSpPr>
          <p:cNvPr id="51" name="Rectangle à coins arrondis 19"/>
          <p:cNvSpPr>
            <a:spLocks noChangeArrowheads="1"/>
          </p:cNvSpPr>
          <p:nvPr/>
        </p:nvSpPr>
        <p:spPr bwMode="auto">
          <a:xfrm>
            <a:off x="2719638" y="1593268"/>
            <a:ext cx="1663133" cy="1035959"/>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vert="horz" wrap="square" lIns="90000" tIns="46800" rIns="90000" bIns="46800" numCol="1" anchor="ctr" anchorCtr="0" compatLnSpc="1">
            <a:prstTxWarp prst="textNoShape">
              <a:avLst/>
            </a:prstTxWarp>
          </a:bodyPr>
          <a:lstStyle/>
          <a:p>
            <a:pPr algn="ctr" defTabSz="449263" eaLnBrk="0" fontAlgn="base" hangingPunct="0">
              <a:spcBef>
                <a:spcPts val="800"/>
              </a:spcBef>
              <a:spcAft>
                <a:spcPct val="0"/>
              </a:spcAft>
              <a:buClr>
                <a:srgbClr val="000000"/>
              </a:buClr>
              <a:buSzPct val="100000"/>
              <a:buFont typeface="Times New Roman" pitchFamily="16" charset="0"/>
              <a:buNone/>
            </a:pPr>
            <a:r>
              <a:rPr lang="fr-FR" sz="2000" b="1" dirty="0" err="1" smtClean="0">
                <a:solidFill>
                  <a:schemeClr val="bg1"/>
                </a:solidFill>
              </a:rPr>
              <a:t>Context</a:t>
            </a:r>
            <a:r>
              <a:rPr lang="fr-FR" sz="2000" b="1" dirty="0" smtClean="0">
                <a:solidFill>
                  <a:schemeClr val="bg1"/>
                </a:solidFill>
              </a:rPr>
              <a:t> </a:t>
            </a:r>
            <a:r>
              <a:rPr lang="fr-FR" sz="2000" b="1" dirty="0">
                <a:solidFill>
                  <a:schemeClr val="bg1"/>
                </a:solidFill>
              </a:rPr>
              <a:t>Component</a:t>
            </a:r>
            <a:endParaRPr lang="en-GB" sz="2000" b="1" dirty="0">
              <a:solidFill>
                <a:schemeClr val="bg1"/>
              </a:solidFill>
            </a:endParaRPr>
          </a:p>
        </p:txBody>
      </p:sp>
      <p:sp>
        <p:nvSpPr>
          <p:cNvPr id="52" name="Rectangle à coins arrondis 16"/>
          <p:cNvSpPr>
            <a:spLocks noChangeArrowheads="1"/>
          </p:cNvSpPr>
          <p:nvPr/>
        </p:nvSpPr>
        <p:spPr bwMode="auto">
          <a:xfrm>
            <a:off x="6913736" y="3620773"/>
            <a:ext cx="1664945" cy="1031646"/>
          </a:xfrm>
          <a:prstGeom prst="roundRect">
            <a:avLst>
              <a:gd name="adj" fmla="val 16667"/>
            </a:avLst>
          </a:prstGeom>
        </p:spPr>
        <p:style>
          <a:lnRef idx="2">
            <a:schemeClr val="accent1"/>
          </a:lnRef>
          <a:fillRef idx="1">
            <a:schemeClr val="lt1"/>
          </a:fillRef>
          <a:effectRef idx="0">
            <a:schemeClr val="accent1"/>
          </a:effectRef>
          <a:fontRef idx="minor">
            <a:schemeClr val="dk1"/>
          </a:fontRef>
        </p:style>
        <p:txBody>
          <a:bodyPr vert="horz" wrap="square" lIns="90000" tIns="46800" rIns="90000" bIns="46800" numCol="1" anchor="ctr" anchorCtr="0" compatLnSpc="1">
            <a:prstTxWarp prst="textNoShape">
              <a:avLst/>
            </a:prstTxWarp>
          </a:bodyPr>
          <a:lstStyle/>
          <a:p>
            <a:pPr algn="ctr" defTabSz="449263" eaLnBrk="0" fontAlgn="base" hangingPunct="0">
              <a:spcBef>
                <a:spcPts val="800"/>
              </a:spcBef>
              <a:spcAft>
                <a:spcPct val="0"/>
              </a:spcAft>
              <a:buClr>
                <a:srgbClr val="000000"/>
              </a:buClr>
              <a:buSzPct val="100000"/>
              <a:buFont typeface="Times New Roman" pitchFamily="16" charset="0"/>
              <a:buNone/>
            </a:pPr>
            <a:r>
              <a:rPr lang="fr-FR" sz="2000" b="1" dirty="0" err="1" smtClean="0">
                <a:solidFill>
                  <a:schemeClr val="dk1"/>
                </a:solidFill>
              </a:rPr>
              <a:t>Preserved</a:t>
            </a:r>
            <a:r>
              <a:rPr lang="fr-FR" sz="2000" b="1" dirty="0" smtClean="0">
                <a:solidFill>
                  <a:schemeClr val="dk1"/>
                </a:solidFill>
              </a:rPr>
              <a:t> </a:t>
            </a:r>
            <a:r>
              <a:rPr lang="fr-FR" sz="2000" b="1" dirty="0" err="1" smtClean="0">
                <a:solidFill>
                  <a:schemeClr val="dk1"/>
                </a:solidFill>
              </a:rPr>
              <a:t>Context</a:t>
            </a:r>
            <a:r>
              <a:rPr lang="fr-FR" sz="2000" b="1" dirty="0" smtClean="0">
                <a:solidFill>
                  <a:schemeClr val="dk1"/>
                </a:solidFill>
              </a:rPr>
              <a:t> </a:t>
            </a:r>
            <a:r>
              <a:rPr lang="fr-FR" sz="2000" b="1" dirty="0">
                <a:solidFill>
                  <a:schemeClr val="dk1"/>
                </a:solidFill>
              </a:rPr>
              <a:t>Component</a:t>
            </a:r>
            <a:endParaRPr lang="en-GB" sz="2000" b="1" dirty="0">
              <a:solidFill>
                <a:schemeClr val="dk1"/>
              </a:solidFill>
            </a:endParaRPr>
          </a:p>
        </p:txBody>
      </p:sp>
      <p:sp>
        <p:nvSpPr>
          <p:cNvPr id="64" name="Rectangle à coins arrondis 19"/>
          <p:cNvSpPr>
            <a:spLocks noChangeArrowheads="1"/>
          </p:cNvSpPr>
          <p:nvPr/>
        </p:nvSpPr>
        <p:spPr bwMode="auto">
          <a:xfrm>
            <a:off x="4087466" y="2971893"/>
            <a:ext cx="1664944" cy="743660"/>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vert="horz" wrap="square" lIns="90000" tIns="46800" rIns="90000" bIns="46800" numCol="1" anchor="ctr" anchorCtr="0" compatLnSpc="1">
            <a:prstTxWarp prst="textNoShape">
              <a:avLst/>
            </a:prstTxWarp>
          </a:bodyPr>
          <a:lstStyle/>
          <a:p>
            <a:pPr algn="ctr" defTabSz="449263" eaLnBrk="0" fontAlgn="base" hangingPunct="0">
              <a:spcBef>
                <a:spcPts val="800"/>
              </a:spcBef>
              <a:spcAft>
                <a:spcPct val="0"/>
              </a:spcAft>
              <a:buClr>
                <a:srgbClr val="000000"/>
              </a:buClr>
              <a:buSzPct val="100000"/>
              <a:buFont typeface="Times New Roman" pitchFamily="16" charset="0"/>
              <a:buNone/>
            </a:pPr>
            <a:r>
              <a:rPr lang="fr-FR" sz="2000" b="1" dirty="0">
                <a:solidFill>
                  <a:schemeClr val="bg1"/>
                </a:solidFill>
              </a:rPr>
              <a:t>Digital</a:t>
            </a:r>
            <a:endParaRPr lang="en-GB" sz="2000" b="1" dirty="0">
              <a:solidFill>
                <a:schemeClr val="bg1"/>
              </a:solidFill>
            </a:endParaRPr>
          </a:p>
        </p:txBody>
      </p:sp>
      <p:sp>
        <p:nvSpPr>
          <p:cNvPr id="65" name="Rectangle à coins arrondis 19"/>
          <p:cNvSpPr>
            <a:spLocks noChangeArrowheads="1"/>
          </p:cNvSpPr>
          <p:nvPr/>
        </p:nvSpPr>
        <p:spPr bwMode="auto">
          <a:xfrm>
            <a:off x="949616" y="3052092"/>
            <a:ext cx="1663133" cy="743660"/>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vert="horz" wrap="square" lIns="90000" tIns="46800" rIns="90000" bIns="46800" numCol="1" anchor="ctr" anchorCtr="0" compatLnSpc="1">
            <a:prstTxWarp prst="textNoShape">
              <a:avLst/>
            </a:prstTxWarp>
          </a:bodyPr>
          <a:lstStyle/>
          <a:p>
            <a:pPr algn="ctr" defTabSz="449263" eaLnBrk="0" fontAlgn="base" hangingPunct="0">
              <a:spcBef>
                <a:spcPts val="800"/>
              </a:spcBef>
              <a:spcAft>
                <a:spcPct val="0"/>
              </a:spcAft>
              <a:buClr>
                <a:srgbClr val="000000"/>
              </a:buClr>
              <a:buSzPct val="100000"/>
              <a:buFont typeface="Times New Roman" pitchFamily="16" charset="0"/>
              <a:buNone/>
            </a:pPr>
            <a:r>
              <a:rPr lang="fr-FR" sz="2000" b="1" dirty="0">
                <a:solidFill>
                  <a:schemeClr val="bg1"/>
                </a:solidFill>
              </a:rPr>
              <a:t>Non-digital</a:t>
            </a:r>
            <a:endParaRPr lang="en-GB" sz="2000" b="1" dirty="0">
              <a:solidFill>
                <a:schemeClr val="bg1"/>
              </a:solidFill>
            </a:endParaRPr>
          </a:p>
        </p:txBody>
      </p:sp>
      <p:cxnSp>
        <p:nvCxnSpPr>
          <p:cNvPr id="72" name="Connecteur droit avec flèche 36"/>
          <p:cNvCxnSpPr>
            <a:cxnSpLocks noChangeShapeType="1"/>
            <a:stCxn id="51" idx="2"/>
            <a:endCxn id="64" idx="0"/>
          </p:cNvCxnSpPr>
          <p:nvPr/>
        </p:nvCxnSpPr>
        <p:spPr bwMode="auto">
          <a:xfrm>
            <a:off x="3551205" y="2629227"/>
            <a:ext cx="1368733" cy="342666"/>
          </a:xfrm>
          <a:prstGeom prst="straightConnector1">
            <a:avLst/>
          </a:prstGeom>
          <a:ln>
            <a:headEnd type="none" w="med" len="med"/>
            <a:tailEnd type="none" w="med" len="med"/>
          </a:ln>
          <a:extLst/>
        </p:spPr>
        <p:style>
          <a:lnRef idx="3">
            <a:schemeClr val="accent3"/>
          </a:lnRef>
          <a:fillRef idx="0">
            <a:schemeClr val="accent3"/>
          </a:fillRef>
          <a:effectRef idx="2">
            <a:schemeClr val="accent3"/>
          </a:effectRef>
          <a:fontRef idx="minor">
            <a:schemeClr val="tx1"/>
          </a:fontRef>
        </p:style>
      </p:cxnSp>
      <p:cxnSp>
        <p:nvCxnSpPr>
          <p:cNvPr id="76" name="Connecteur droit avec flèche 36"/>
          <p:cNvCxnSpPr>
            <a:cxnSpLocks noChangeShapeType="1"/>
            <a:stCxn id="65" idx="2"/>
            <a:endCxn id="46" idx="0"/>
          </p:cNvCxnSpPr>
          <p:nvPr/>
        </p:nvCxnSpPr>
        <p:spPr bwMode="auto">
          <a:xfrm>
            <a:off x="1781182" y="3795752"/>
            <a:ext cx="1896842" cy="761887"/>
          </a:xfrm>
          <a:prstGeom prst="straightConnector1">
            <a:avLst/>
          </a:prstGeom>
          <a:ln>
            <a:headEnd type="none" w="med" len="med"/>
            <a:tailEnd type="arrow" w="med" len="med"/>
          </a:ln>
          <a:extLst/>
        </p:spPr>
        <p:style>
          <a:lnRef idx="3">
            <a:schemeClr val="accent3"/>
          </a:lnRef>
          <a:fillRef idx="0">
            <a:schemeClr val="accent3"/>
          </a:fillRef>
          <a:effectRef idx="2">
            <a:schemeClr val="accent3"/>
          </a:effectRef>
          <a:fontRef idx="minor">
            <a:schemeClr val="tx1"/>
          </a:fontRef>
        </p:style>
      </p:cxnSp>
      <p:sp>
        <p:nvSpPr>
          <p:cNvPr id="86" name="Rectangle 85"/>
          <p:cNvSpPr/>
          <p:nvPr/>
        </p:nvSpPr>
        <p:spPr>
          <a:xfrm>
            <a:off x="766550" y="1412776"/>
            <a:ext cx="5176779" cy="2536225"/>
          </a:xfrm>
          <a:prstGeom prst="rect">
            <a:avLst/>
          </a:prstGeom>
          <a:noFill/>
          <a:ln w="952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round/>
            <a:headEnd/>
            <a:tailEnd/>
          </a:ln>
          <a:effectLst>
            <a:outerShdw blurRad="40000" dist="20000" dir="5400000" rotWithShape="0">
              <a:srgbClr val="808080">
                <a:alpha val="37999"/>
              </a:srgbClr>
            </a:outerShdw>
          </a:effectLst>
        </p:spPr>
        <p:txBody>
          <a:bodyPr anchor="ctr"/>
          <a:lstStyle/>
          <a:p>
            <a:pPr algn="ctr">
              <a:spcAft>
                <a:spcPts val="0"/>
              </a:spcAft>
              <a:defRPr/>
            </a:pPr>
            <a:endParaRPr lang="en-GB">
              <a:solidFill>
                <a:srgbClr val="000000"/>
              </a:solidFill>
              <a:latin typeface="Calibri"/>
              <a:ea typeface="Times New Roman"/>
              <a:cs typeface="Times New Roman"/>
            </a:endParaRPr>
          </a:p>
        </p:txBody>
      </p:sp>
      <p:pic>
        <p:nvPicPr>
          <p:cNvPr id="4116" name="Picture 5" descr="http://1.bp.blogspot.com/-ivx8sPkrN0E/T7oWeBCAwKI/AAAAAAAAAfw/aZoBDKIIB3o/s1600/File.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761416" y="2038673"/>
            <a:ext cx="721053" cy="93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 name="Group 102"/>
          <p:cNvGrpSpPr>
            <a:grpSpLocks/>
          </p:cNvGrpSpPr>
          <p:nvPr/>
        </p:nvGrpSpPr>
        <p:grpSpPr bwMode="auto">
          <a:xfrm>
            <a:off x="1917059" y="4625079"/>
            <a:ext cx="846060" cy="1184752"/>
            <a:chOff x="1654237" y="3851104"/>
            <a:chExt cx="1373322" cy="1768673"/>
          </a:xfrm>
        </p:grpSpPr>
        <p:pic>
          <p:nvPicPr>
            <p:cNvPr id="4121" name="Picture 5" descr="http://1.bp.blogspot.com/-ivx8sPkrN0E/T7oWeBCAwKI/AAAAAAAAAfw/aZoBDKIIB3o/s1600/File.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654237" y="3851104"/>
              <a:ext cx="1373322" cy="17686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22" name="Picture 7" descr="http://4.bp.blogspot.com/_xmdzLHNex7Q/SGoRgQr2ipI/AAAAAAAAAJc/5WRPC_tacz4/s320/Xml_code2.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923865" y="4474705"/>
              <a:ext cx="1026516" cy="7419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cxnSp>
        <p:nvCxnSpPr>
          <p:cNvPr id="111" name="Connecteur droit avec flèche 36"/>
          <p:cNvCxnSpPr>
            <a:cxnSpLocks noChangeShapeType="1"/>
            <a:stCxn id="64" idx="2"/>
            <a:endCxn id="46" idx="0"/>
          </p:cNvCxnSpPr>
          <p:nvPr/>
        </p:nvCxnSpPr>
        <p:spPr bwMode="auto">
          <a:xfrm flipH="1">
            <a:off x="3678024" y="3715553"/>
            <a:ext cx="1242821" cy="842086"/>
          </a:xfrm>
          <a:prstGeom prst="straightConnector1">
            <a:avLst/>
          </a:prstGeom>
          <a:ln>
            <a:prstDash val="dash"/>
            <a:headEnd type="none" w="med" len="med"/>
            <a:tailEnd type="arrow" w="med" len="med"/>
          </a:ln>
          <a:extLst/>
        </p:spPr>
        <p:style>
          <a:lnRef idx="3">
            <a:schemeClr val="accent3"/>
          </a:lnRef>
          <a:fillRef idx="0">
            <a:schemeClr val="accent3"/>
          </a:fillRef>
          <a:effectRef idx="2">
            <a:schemeClr val="accent3"/>
          </a:effectRef>
          <a:fontRef idx="minor">
            <a:schemeClr val="tx1"/>
          </a:fontRef>
        </p:style>
      </p:cxnSp>
      <p:sp>
        <p:nvSpPr>
          <p:cNvPr id="2" name="Title 1"/>
          <p:cNvSpPr>
            <a:spLocks noGrp="1"/>
          </p:cNvSpPr>
          <p:nvPr>
            <p:ph type="title"/>
          </p:nvPr>
        </p:nvSpPr>
        <p:spPr/>
        <p:txBody>
          <a:bodyPr/>
          <a:lstStyle/>
          <a:p>
            <a:r>
              <a:rPr lang="en-GB" dirty="0" smtClean="0"/>
              <a:t>Context Components and </a:t>
            </a:r>
            <a:r>
              <a:rPr lang="en-GB" dirty="0" err="1" smtClean="0"/>
              <a:t>Proxys</a:t>
            </a:r>
            <a:endParaRPr lang="en-GB" dirty="0"/>
          </a:p>
        </p:txBody>
      </p:sp>
      <p:cxnSp>
        <p:nvCxnSpPr>
          <p:cNvPr id="37" name="Connecteur droit avec flèche 36"/>
          <p:cNvCxnSpPr>
            <a:cxnSpLocks noChangeShapeType="1"/>
            <a:stCxn id="52" idx="1"/>
          </p:cNvCxnSpPr>
          <p:nvPr/>
        </p:nvCxnSpPr>
        <p:spPr bwMode="auto">
          <a:xfrm rot="10800000" flipV="1">
            <a:off x="4592928" y="4136595"/>
            <a:ext cx="2320808" cy="1080859"/>
          </a:xfrm>
          <a:prstGeom prst="bentConnector3">
            <a:avLst>
              <a:gd name="adj1" fmla="val 24144"/>
            </a:avLst>
          </a:prstGeom>
          <a:ln>
            <a:headEnd type="arrow" w="med" len="med"/>
            <a:tailEnd type="arrow" w="med" len="med"/>
          </a:ln>
          <a:ex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 xmlns:p14="http://schemas.microsoft.com/office/powerpoint/2010/main" val="39289187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Title 1"/>
          <p:cNvSpPr>
            <a:spLocks noGrp="1"/>
          </p:cNvSpPr>
          <p:nvPr>
            <p:ph type="title"/>
          </p:nvPr>
        </p:nvSpPr>
        <p:spPr/>
        <p:txBody>
          <a:bodyPr/>
          <a:lstStyle/>
          <a:p>
            <a:pPr>
              <a:defRPr/>
            </a:pPr>
            <a:r>
              <a:rPr lang="en-GB" dirty="0"/>
              <a:t>Business Process Contexts Model</a:t>
            </a:r>
            <a:endParaRPr lang="en-IE" dirty="0"/>
          </a:p>
        </p:txBody>
      </p:sp>
      <p:sp>
        <p:nvSpPr>
          <p:cNvPr id="12" name="Content Placeholder 11"/>
          <p:cNvSpPr>
            <a:spLocks noGrp="1"/>
          </p:cNvSpPr>
          <p:nvPr>
            <p:ph idx="1"/>
          </p:nvPr>
        </p:nvSpPr>
        <p:spPr/>
        <p:txBody>
          <a:bodyPr/>
          <a:lstStyle/>
          <a:p>
            <a:r>
              <a:rPr lang="en-IE" dirty="0"/>
              <a:t>Business Process Context </a:t>
            </a:r>
            <a:r>
              <a:rPr lang="en-IE" dirty="0" smtClean="0"/>
              <a:t>is based on a </a:t>
            </a:r>
            <a:br>
              <a:rPr lang="en-IE" dirty="0" smtClean="0"/>
            </a:br>
            <a:r>
              <a:rPr lang="en-IE" dirty="0" smtClean="0"/>
              <a:t>Business Process Context Model</a:t>
            </a:r>
          </a:p>
          <a:p>
            <a:endParaRPr lang="en-IE" dirty="0" smtClean="0"/>
          </a:p>
          <a:p>
            <a:pPr lvl="1"/>
            <a:r>
              <a:rPr lang="en-IE" dirty="0" smtClean="0"/>
              <a:t>a </a:t>
            </a:r>
            <a:r>
              <a:rPr lang="en-IE" dirty="0"/>
              <a:t>formal meta-model </a:t>
            </a:r>
          </a:p>
          <a:p>
            <a:pPr lvl="1"/>
            <a:r>
              <a:rPr lang="en-IE" dirty="0"/>
              <a:t>can be instantiated </a:t>
            </a:r>
            <a:endParaRPr lang="en-IE" dirty="0" smtClean="0"/>
          </a:p>
          <a:p>
            <a:pPr lvl="1"/>
            <a:r>
              <a:rPr lang="en-IE" dirty="0"/>
              <a:t>captures the relevant aspects of a business process </a:t>
            </a:r>
            <a:r>
              <a:rPr lang="en-GB" dirty="0"/>
              <a:t>and supporting software/technology </a:t>
            </a:r>
          </a:p>
          <a:p>
            <a:pPr lvl="1"/>
            <a:r>
              <a:rPr lang="en-IE" dirty="0" smtClean="0"/>
              <a:t>enables </a:t>
            </a:r>
            <a:r>
              <a:rPr lang="en-GB" dirty="0" smtClean="0"/>
              <a:t>business </a:t>
            </a:r>
            <a:r>
              <a:rPr lang="en-GB" dirty="0"/>
              <a:t>process </a:t>
            </a:r>
            <a:r>
              <a:rPr lang="en-GB" dirty="0" smtClean="0"/>
              <a:t>redeployment</a:t>
            </a:r>
            <a:endParaRPr lang="en-IE" dirty="0"/>
          </a:p>
          <a:p>
            <a:endParaRPr lang="en-GB" i="1" dirty="0" smtClean="0"/>
          </a:p>
          <a:p>
            <a:endParaRPr lang="en-GB" dirty="0"/>
          </a:p>
        </p:txBody>
      </p:sp>
      <p:sp>
        <p:nvSpPr>
          <p:cNvPr id="4" name="Date Placeholder 3"/>
          <p:cNvSpPr>
            <a:spLocks noGrp="1"/>
          </p:cNvSpPr>
          <p:nvPr>
            <p:ph type="dt" sz="half" idx="10"/>
          </p:nvPr>
        </p:nvSpPr>
        <p:spPr/>
        <p:txBody>
          <a:bodyPr/>
          <a:lstStyle/>
          <a:p>
            <a:pPr>
              <a:defRPr/>
            </a:pPr>
            <a:fld id="{42B8003D-6EA2-41B8-BC1E-B98A8B17C5FC}" type="datetime3">
              <a:rPr lang="en-US" smtClean="0"/>
              <a:pPr>
                <a:defRPr/>
              </a:pPr>
              <a:t>6 November 2012</a:t>
            </a:fld>
            <a:endParaRPr lang="en-GB" dirty="0"/>
          </a:p>
        </p:txBody>
      </p:sp>
      <p:sp>
        <p:nvSpPr>
          <p:cNvPr id="5" name="Footer Placeholder 4"/>
          <p:cNvSpPr>
            <a:spLocks noGrp="1"/>
          </p:cNvSpPr>
          <p:nvPr>
            <p:ph type="ftr" sz="quarter" idx="11"/>
          </p:nvPr>
        </p:nvSpPr>
        <p:spPr/>
        <p:txBody>
          <a:bodyPr/>
          <a:lstStyle/>
          <a:p>
            <a:pPr>
              <a:defRPr/>
            </a:pPr>
            <a:r>
              <a:rPr lang="en-GB" dirty="0" smtClean="0"/>
              <a:t>timbusproject.net © 2011</a:t>
            </a:r>
          </a:p>
        </p:txBody>
      </p:sp>
      <p:sp>
        <p:nvSpPr>
          <p:cNvPr id="6" name="Slide Number Placeholder 5"/>
          <p:cNvSpPr>
            <a:spLocks noGrp="1"/>
          </p:cNvSpPr>
          <p:nvPr>
            <p:ph type="sldNum" sz="quarter" idx="12"/>
          </p:nvPr>
        </p:nvSpPr>
        <p:spPr/>
        <p:txBody>
          <a:bodyPr/>
          <a:lstStyle/>
          <a:p>
            <a:pPr>
              <a:defRPr/>
            </a:pPr>
            <a:fld id="{C5747EB4-4C91-4A96-BE1B-34D38E8B679C}" type="slidenum">
              <a:rPr lang="en-GB" smtClean="0"/>
              <a:pPr>
                <a:defRPr/>
              </a:pPr>
              <a:t>11</a:t>
            </a:fld>
            <a:endParaRPr lang="en-GB" dirty="0"/>
          </a:p>
        </p:txBody>
      </p:sp>
    </p:spTree>
    <p:extLst>
      <p:ext uri="{BB962C8B-B14F-4D97-AF65-F5344CB8AC3E}">
        <p14:creationId xmlns="" xmlns:p14="http://schemas.microsoft.com/office/powerpoint/2010/main" val="35253679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t>Enterprise Risk Management</a:t>
            </a:r>
            <a:endParaRPr lang="en-GB" dirty="0"/>
          </a:p>
        </p:txBody>
      </p:sp>
      <p:sp>
        <p:nvSpPr>
          <p:cNvPr id="3" name="Content Placeholder 2"/>
          <p:cNvSpPr>
            <a:spLocks noGrp="1"/>
          </p:cNvSpPr>
          <p:nvPr>
            <p:ph idx="1"/>
          </p:nvPr>
        </p:nvSpPr>
        <p:spPr>
          <a:xfrm>
            <a:off x="457200" y="1600200"/>
            <a:ext cx="8686800" cy="4781128"/>
          </a:xfrm>
        </p:spPr>
        <p:txBody>
          <a:bodyPr>
            <a:normAutofit fontScale="92500"/>
          </a:bodyPr>
          <a:lstStyle/>
          <a:p>
            <a:r>
              <a:rPr lang="en-GB" dirty="0" smtClean="0"/>
              <a:t>Aim: Prevention and control mechanisms to address risks attached to specific activities and/or assets</a:t>
            </a:r>
          </a:p>
          <a:p>
            <a:r>
              <a:rPr lang="en-GB" dirty="0" smtClean="0"/>
              <a:t>Risk = undesirable outcome posing a threat to the achievement of objectives, e.g.</a:t>
            </a:r>
          </a:p>
          <a:p>
            <a:pPr lvl="1"/>
            <a:r>
              <a:rPr lang="en-GB" dirty="0" smtClean="0"/>
              <a:t>Financial </a:t>
            </a:r>
            <a:r>
              <a:rPr lang="en-GB" dirty="0" smtClean="0"/>
              <a:t>risks: e.g</a:t>
            </a:r>
            <a:r>
              <a:rPr lang="en-GB" dirty="0" smtClean="0"/>
              <a:t>. credit, market </a:t>
            </a:r>
            <a:r>
              <a:rPr lang="en-GB" dirty="0" smtClean="0"/>
              <a:t>risks</a:t>
            </a:r>
            <a:endParaRPr lang="en-GB" dirty="0" smtClean="0"/>
          </a:p>
          <a:p>
            <a:pPr lvl="1"/>
            <a:r>
              <a:rPr lang="en-GB" dirty="0" smtClean="0"/>
              <a:t>Operational </a:t>
            </a:r>
            <a:r>
              <a:rPr lang="en-GB" dirty="0" smtClean="0"/>
              <a:t>risks: e.g. IT risks</a:t>
            </a:r>
          </a:p>
          <a:p>
            <a:endParaRPr lang="en-GB" dirty="0" smtClean="0"/>
          </a:p>
          <a:p>
            <a:r>
              <a:rPr lang="en-GB" dirty="0" smtClean="0"/>
              <a:t>ERM = enterprise-wide approach to Risk Management</a:t>
            </a:r>
          </a:p>
          <a:p>
            <a:pPr lvl="1"/>
            <a:r>
              <a:rPr lang="en-GB" dirty="0" smtClean="0"/>
              <a:t>Looks </a:t>
            </a:r>
            <a:r>
              <a:rPr lang="en-GB" dirty="0" smtClean="0"/>
              <a:t>at </a:t>
            </a:r>
            <a:r>
              <a:rPr lang="en-GB" dirty="0" smtClean="0"/>
              <a:t>risks holistically</a:t>
            </a:r>
            <a:endParaRPr lang="en-GB" dirty="0" smtClean="0"/>
          </a:p>
          <a:p>
            <a:pPr lvl="1"/>
            <a:r>
              <a:rPr lang="en-GB" dirty="0" smtClean="0"/>
              <a:t>TIMBUS focuses on business processes “as a whole” and the risks affecting their </a:t>
            </a:r>
            <a:r>
              <a:rPr lang="en-GB" dirty="0" smtClean="0"/>
              <a:t>operability</a:t>
            </a:r>
            <a:endParaRPr lang="en-GB" dirty="0" smtClean="0"/>
          </a:p>
        </p:txBody>
      </p:sp>
      <p:sp>
        <p:nvSpPr>
          <p:cNvPr id="4" name="Date Placeholder 3"/>
          <p:cNvSpPr>
            <a:spLocks noGrp="1"/>
          </p:cNvSpPr>
          <p:nvPr>
            <p:ph type="dt" sz="half" idx="10"/>
          </p:nvPr>
        </p:nvSpPr>
        <p:spPr/>
        <p:txBody>
          <a:bodyPr/>
          <a:lstStyle/>
          <a:p>
            <a:fld id="{42B8003D-6EA2-41B8-BC1E-B98A8B17C5FC}" type="datetime3">
              <a:rPr lang="en-US" smtClean="0"/>
              <a:pPr/>
              <a:t>6 November 2012</a:t>
            </a:fld>
            <a:endParaRPr lang="en-GB" dirty="0"/>
          </a:p>
        </p:txBody>
      </p:sp>
      <p:sp>
        <p:nvSpPr>
          <p:cNvPr id="5" name="Footer Placeholder 4"/>
          <p:cNvSpPr>
            <a:spLocks noGrp="1"/>
          </p:cNvSpPr>
          <p:nvPr>
            <p:ph type="ftr" sz="quarter" idx="11"/>
          </p:nvPr>
        </p:nvSpPr>
        <p:spPr/>
        <p:txBody>
          <a:bodyPr/>
          <a:lstStyle/>
          <a:p>
            <a:r>
              <a:rPr lang="en-GB" smtClean="0"/>
              <a:t>timbusproject.net © 2011</a:t>
            </a:r>
            <a:endParaRPr lang="en-GB" dirty="0" smtClean="0"/>
          </a:p>
        </p:txBody>
      </p:sp>
      <p:sp>
        <p:nvSpPr>
          <p:cNvPr id="6" name="Slide Number Placeholder 5"/>
          <p:cNvSpPr>
            <a:spLocks noGrp="1"/>
          </p:cNvSpPr>
          <p:nvPr>
            <p:ph type="sldNum" sz="quarter" idx="12"/>
          </p:nvPr>
        </p:nvSpPr>
        <p:spPr/>
        <p:txBody>
          <a:bodyPr/>
          <a:lstStyle/>
          <a:p>
            <a:fld id="{1AF2269C-3E55-4721-B754-F6B5A2C2A0F6}" type="slidenum">
              <a:rPr lang="en-GB" smtClean="0"/>
              <a:pPr/>
              <a:t>12</a:t>
            </a:fld>
            <a:endParaRPr lang="en-GB" dirty="0"/>
          </a:p>
        </p:txBody>
      </p:sp>
    </p:spTree>
    <p:extLst>
      <p:ext uri="{BB962C8B-B14F-4D97-AF65-F5344CB8AC3E}">
        <p14:creationId xmlns="" xmlns:p14="http://schemas.microsoft.com/office/powerpoint/2010/main" val="31956981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Align </a:t>
            </a:r>
            <a:r>
              <a:rPr lang="en-US" dirty="0"/>
              <a:t>DP and </a:t>
            </a:r>
            <a:r>
              <a:rPr lang="en-US" dirty="0" smtClean="0"/>
              <a:t>Risk </a:t>
            </a:r>
            <a:r>
              <a:rPr lang="en-US" dirty="0"/>
              <a:t>Management</a:t>
            </a:r>
          </a:p>
        </p:txBody>
      </p:sp>
      <p:sp>
        <p:nvSpPr>
          <p:cNvPr id="3" name="Content Placeholder 2"/>
          <p:cNvSpPr>
            <a:spLocks noGrp="1"/>
          </p:cNvSpPr>
          <p:nvPr>
            <p:ph idx="1"/>
          </p:nvPr>
        </p:nvSpPr>
        <p:spPr>
          <a:xfrm>
            <a:off x="457200" y="1600201"/>
            <a:ext cx="8229600" cy="2764904"/>
          </a:xfrm>
        </p:spPr>
        <p:txBody>
          <a:bodyPr>
            <a:normAutofit/>
          </a:bodyPr>
          <a:lstStyle/>
          <a:p>
            <a:pPr marL="0" indent="0">
              <a:buNone/>
            </a:pPr>
            <a:r>
              <a:rPr lang="en-GB" dirty="0" smtClean="0"/>
              <a:t>Conceiving </a:t>
            </a:r>
            <a:r>
              <a:rPr lang="en-GB" dirty="0" smtClean="0"/>
              <a:t>Digital Preservation </a:t>
            </a:r>
            <a:r>
              <a:rPr lang="en-GB" dirty="0"/>
              <a:t>as a risk mitigation </a:t>
            </a:r>
            <a:r>
              <a:rPr lang="en-GB" dirty="0" smtClean="0"/>
              <a:t>action helps </a:t>
            </a:r>
            <a:r>
              <a:rPr lang="en-GB" dirty="0" smtClean="0"/>
              <a:t>to </a:t>
            </a:r>
            <a:endParaRPr lang="en-GB" dirty="0" smtClean="0"/>
          </a:p>
          <a:p>
            <a:endParaRPr lang="en-US" dirty="0"/>
          </a:p>
        </p:txBody>
      </p:sp>
      <p:sp>
        <p:nvSpPr>
          <p:cNvPr id="4" name="Date Placeholder 3"/>
          <p:cNvSpPr>
            <a:spLocks noGrp="1"/>
          </p:cNvSpPr>
          <p:nvPr>
            <p:ph type="dt" sz="half" idx="10"/>
          </p:nvPr>
        </p:nvSpPr>
        <p:spPr/>
        <p:txBody>
          <a:bodyPr/>
          <a:lstStyle/>
          <a:p>
            <a:fld id="{1B6C26EE-AEAE-442E-8C27-0BF298EBF1D8}" type="datetime3">
              <a:rPr lang="en-US" smtClean="0"/>
              <a:pPr/>
              <a:t>6 November 2012</a:t>
            </a:fld>
            <a:endParaRPr lang="en-GB" dirty="0"/>
          </a:p>
        </p:txBody>
      </p:sp>
      <p:sp>
        <p:nvSpPr>
          <p:cNvPr id="5" name="Footer Placeholder 4"/>
          <p:cNvSpPr>
            <a:spLocks noGrp="1"/>
          </p:cNvSpPr>
          <p:nvPr>
            <p:ph type="ftr" sz="quarter" idx="11"/>
          </p:nvPr>
        </p:nvSpPr>
        <p:spPr/>
        <p:txBody>
          <a:bodyPr/>
          <a:lstStyle/>
          <a:p>
            <a:r>
              <a:rPr lang="en-GB" smtClean="0"/>
              <a:t>timbusproject.net © 2011</a:t>
            </a:r>
            <a:endParaRPr lang="en-GB" dirty="0" smtClean="0"/>
          </a:p>
        </p:txBody>
      </p:sp>
      <p:sp>
        <p:nvSpPr>
          <p:cNvPr id="6" name="Slide Number Placeholder 5"/>
          <p:cNvSpPr>
            <a:spLocks noGrp="1"/>
          </p:cNvSpPr>
          <p:nvPr>
            <p:ph type="sldNum" sz="quarter" idx="12"/>
          </p:nvPr>
        </p:nvSpPr>
        <p:spPr/>
        <p:txBody>
          <a:bodyPr/>
          <a:lstStyle/>
          <a:p>
            <a:fld id="{1AF2269C-3E55-4721-B754-F6B5A2C2A0F6}" type="slidenum">
              <a:rPr lang="en-GB" smtClean="0"/>
              <a:pPr/>
              <a:t>13</a:t>
            </a:fld>
            <a:endParaRPr lang="en-GB" dirty="0"/>
          </a:p>
        </p:txBody>
      </p:sp>
      <p:sp>
        <p:nvSpPr>
          <p:cNvPr id="9" name="Oval 8"/>
          <p:cNvSpPr/>
          <p:nvPr/>
        </p:nvSpPr>
        <p:spPr>
          <a:xfrm>
            <a:off x="3444255" y="2969357"/>
            <a:ext cx="2232248" cy="2232248"/>
          </a:xfrm>
          <a:prstGeom prst="ellipse">
            <a:avLst/>
          </a:prstGeom>
          <a:scene3d>
            <a:camera prst="perspectiveRelaxed"/>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400" b="1" dirty="0" smtClean="0">
                <a:solidFill>
                  <a:schemeClr val="tx1">
                    <a:lumMod val="95000"/>
                    <a:lumOff val="5000"/>
                  </a:schemeClr>
                </a:solidFill>
                <a:effectLst>
                  <a:reflection blurRad="6350" stA="60000" endA="900" endPos="60000" dist="60007" dir="5400000" sy="-100000" algn="bl" rotWithShape="0"/>
                </a:effectLst>
              </a:rPr>
              <a:t>DP</a:t>
            </a:r>
            <a:endParaRPr lang="en-US" sz="4400" b="1" dirty="0">
              <a:solidFill>
                <a:schemeClr val="tx1">
                  <a:lumMod val="95000"/>
                  <a:lumOff val="5000"/>
                </a:schemeClr>
              </a:solidFill>
              <a:effectLst>
                <a:reflection blurRad="6350" stA="60000" endA="900" endPos="60000" dist="60007" dir="5400000" sy="-100000" algn="bl" rotWithShape="0"/>
              </a:effectLst>
            </a:endParaRPr>
          </a:p>
        </p:txBody>
      </p:sp>
      <p:sp>
        <p:nvSpPr>
          <p:cNvPr id="7" name="Pentagon 6"/>
          <p:cNvSpPr/>
          <p:nvPr/>
        </p:nvSpPr>
        <p:spPr>
          <a:xfrm>
            <a:off x="251520" y="3181176"/>
            <a:ext cx="3528392" cy="201622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GB" dirty="0" smtClean="0"/>
              <a:t>Align </a:t>
            </a:r>
            <a:r>
              <a:rPr lang="en-GB" dirty="0"/>
              <a:t>DP activities with organizational strategy and objectives.</a:t>
            </a:r>
          </a:p>
          <a:p>
            <a:endParaRPr lang="en-US" dirty="0"/>
          </a:p>
        </p:txBody>
      </p:sp>
      <p:sp>
        <p:nvSpPr>
          <p:cNvPr id="8" name="Pentagon 7"/>
          <p:cNvSpPr/>
          <p:nvPr/>
        </p:nvSpPr>
        <p:spPr>
          <a:xfrm flipH="1">
            <a:off x="5364088" y="3181176"/>
            <a:ext cx="3528392" cy="201622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GB" dirty="0" smtClean="0"/>
              <a:t>Rationalize </a:t>
            </a:r>
            <a:r>
              <a:rPr lang="en-GB" dirty="0"/>
              <a:t>DP from a Risk Management perspective</a:t>
            </a:r>
          </a:p>
          <a:p>
            <a:endParaRPr lang="en-US" dirty="0"/>
          </a:p>
        </p:txBody>
      </p:sp>
    </p:spTree>
    <p:extLst>
      <p:ext uri="{BB962C8B-B14F-4D97-AF65-F5344CB8AC3E}">
        <p14:creationId xmlns="" xmlns:p14="http://schemas.microsoft.com/office/powerpoint/2010/main" val="3573374129"/>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t>Legalities Life Cycle</a:t>
            </a:r>
            <a:endParaRPr lang="de-CH" dirty="0"/>
          </a:p>
        </p:txBody>
      </p:sp>
      <p:sp>
        <p:nvSpPr>
          <p:cNvPr id="14" name="Content Placeholder 2"/>
          <p:cNvSpPr>
            <a:spLocks noGrp="1"/>
          </p:cNvSpPr>
          <p:nvPr>
            <p:ph idx="1"/>
          </p:nvPr>
        </p:nvSpPr>
        <p:spPr>
          <a:xfrm>
            <a:off x="457200" y="1600200"/>
            <a:ext cx="8229600" cy="4781128"/>
          </a:xfrm>
        </p:spPr>
        <p:txBody>
          <a:bodyPr>
            <a:normAutofit/>
          </a:bodyPr>
          <a:lstStyle/>
          <a:p>
            <a:r>
              <a:rPr lang="de-AT" dirty="0" err="1" smtClean="0"/>
              <a:t>Intellectual</a:t>
            </a:r>
            <a:r>
              <a:rPr lang="de-AT" dirty="0" smtClean="0"/>
              <a:t> </a:t>
            </a:r>
            <a:r>
              <a:rPr lang="de-AT" dirty="0" err="1" smtClean="0"/>
              <a:t>copyright</a:t>
            </a:r>
            <a:r>
              <a:rPr lang="de-AT" dirty="0" smtClean="0"/>
              <a:t> </a:t>
            </a:r>
          </a:p>
          <a:p>
            <a:pPr lvl="1"/>
            <a:r>
              <a:rPr lang="de-AT" dirty="0" smtClean="0"/>
              <a:t>Information Society </a:t>
            </a:r>
            <a:r>
              <a:rPr lang="de-AT" dirty="0" err="1" smtClean="0"/>
              <a:t>Directive</a:t>
            </a:r>
            <a:r>
              <a:rPr lang="de-AT" dirty="0" smtClean="0"/>
              <a:t> (“</a:t>
            </a:r>
            <a:r>
              <a:rPr lang="de-AT" dirty="0" err="1" smtClean="0"/>
              <a:t>works</a:t>
            </a:r>
            <a:r>
              <a:rPr lang="de-AT" dirty="0" smtClean="0"/>
              <a:t>“)</a:t>
            </a:r>
          </a:p>
          <a:p>
            <a:pPr lvl="1"/>
            <a:r>
              <a:rPr lang="de-AT" dirty="0" smtClean="0"/>
              <a:t>Computer Program </a:t>
            </a:r>
            <a:r>
              <a:rPr lang="de-AT" dirty="0" err="1" smtClean="0"/>
              <a:t>Directive</a:t>
            </a:r>
            <a:endParaRPr lang="de-AT" dirty="0" smtClean="0"/>
          </a:p>
          <a:p>
            <a:pPr lvl="1"/>
            <a:r>
              <a:rPr lang="de-AT" dirty="0" smtClean="0"/>
              <a:t>Database </a:t>
            </a:r>
            <a:r>
              <a:rPr lang="de-AT" dirty="0" err="1" smtClean="0"/>
              <a:t>Directive</a:t>
            </a:r>
            <a:endParaRPr lang="de-AT" dirty="0" smtClean="0"/>
          </a:p>
          <a:p>
            <a:r>
              <a:rPr lang="de-AT" dirty="0" smtClean="0"/>
              <a:t>Data </a:t>
            </a:r>
            <a:r>
              <a:rPr lang="de-AT" dirty="0" err="1" smtClean="0"/>
              <a:t>protection</a:t>
            </a:r>
            <a:r>
              <a:rPr lang="de-AT" dirty="0" smtClean="0"/>
              <a:t> </a:t>
            </a:r>
            <a:r>
              <a:rPr lang="de-AT" dirty="0" err="1" smtClean="0"/>
              <a:t>laws</a:t>
            </a:r>
            <a:endParaRPr lang="de-AT" dirty="0" smtClean="0"/>
          </a:p>
          <a:p>
            <a:endParaRPr lang="de-AT" dirty="0" smtClean="0"/>
          </a:p>
          <a:p>
            <a:r>
              <a:rPr lang="de-AT" dirty="0" smtClean="0"/>
              <a:t>Impact on</a:t>
            </a:r>
          </a:p>
          <a:p>
            <a:pPr lvl="1"/>
            <a:r>
              <a:rPr lang="de-AT" dirty="0" smtClean="0"/>
              <a:t>Backups</a:t>
            </a:r>
            <a:r>
              <a:rPr lang="de-AT" dirty="0" smtClean="0"/>
              <a:t>, </a:t>
            </a:r>
            <a:r>
              <a:rPr lang="de-AT" dirty="0" err="1" smtClean="0"/>
              <a:t>data</a:t>
            </a:r>
            <a:r>
              <a:rPr lang="de-AT" dirty="0" smtClean="0"/>
              <a:t> </a:t>
            </a:r>
            <a:r>
              <a:rPr lang="de-AT" dirty="0" err="1" smtClean="0"/>
              <a:t>carrier</a:t>
            </a:r>
            <a:r>
              <a:rPr lang="de-AT" dirty="0" smtClean="0"/>
              <a:t> </a:t>
            </a:r>
            <a:r>
              <a:rPr lang="de-AT" dirty="0" err="1" smtClean="0"/>
              <a:t>renewal</a:t>
            </a:r>
            <a:r>
              <a:rPr lang="de-AT" dirty="0" smtClean="0"/>
              <a:t> </a:t>
            </a:r>
            <a:r>
              <a:rPr lang="de-AT" dirty="0" smtClean="0"/>
              <a:t>(</a:t>
            </a:r>
            <a:r>
              <a:rPr lang="de-AT" dirty="0" err="1" smtClean="0"/>
              <a:t>reproduction</a:t>
            </a:r>
            <a:r>
              <a:rPr lang="de-AT" dirty="0" smtClean="0"/>
              <a:t>)</a:t>
            </a:r>
            <a:endParaRPr lang="de-AT" dirty="0" smtClean="0"/>
          </a:p>
          <a:p>
            <a:pPr lvl="1"/>
            <a:r>
              <a:rPr lang="de-AT" dirty="0" smtClean="0"/>
              <a:t>Migration</a:t>
            </a:r>
            <a:r>
              <a:rPr lang="de-AT" dirty="0" smtClean="0"/>
              <a:t>, </a:t>
            </a:r>
            <a:r>
              <a:rPr lang="de-AT" dirty="0" err="1" smtClean="0"/>
              <a:t>decompiling</a:t>
            </a:r>
            <a:r>
              <a:rPr lang="de-AT" dirty="0" smtClean="0"/>
              <a:t>, </a:t>
            </a:r>
            <a:r>
              <a:rPr lang="de-AT" dirty="0" smtClean="0"/>
              <a:t>… (</a:t>
            </a:r>
            <a:r>
              <a:rPr lang="de-AT" dirty="0" err="1" smtClean="0"/>
              <a:t>alteration</a:t>
            </a:r>
            <a:r>
              <a:rPr lang="de-AT" dirty="0" smtClean="0"/>
              <a:t>)</a:t>
            </a:r>
            <a:endParaRPr lang="de-AT" dirty="0" smtClean="0"/>
          </a:p>
          <a:p>
            <a:pPr lvl="1"/>
            <a:r>
              <a:rPr lang="de-AT" dirty="0" smtClean="0"/>
              <a:t>Retention (e.g. </a:t>
            </a:r>
            <a:r>
              <a:rPr lang="de-AT" dirty="0" err="1" smtClean="0"/>
              <a:t>personalised</a:t>
            </a:r>
            <a:r>
              <a:rPr lang="de-AT" dirty="0" smtClean="0"/>
              <a:t> </a:t>
            </a:r>
            <a:r>
              <a:rPr lang="de-AT" dirty="0" err="1" smtClean="0"/>
              <a:t>data</a:t>
            </a:r>
            <a:r>
              <a:rPr lang="de-AT" dirty="0" smtClean="0"/>
              <a:t>)</a:t>
            </a:r>
            <a:endParaRPr lang="en-GB" dirty="0" smtClean="0"/>
          </a:p>
        </p:txBody>
      </p:sp>
      <p:sp>
        <p:nvSpPr>
          <p:cNvPr id="15" name="Date Placeholder 3"/>
          <p:cNvSpPr>
            <a:spLocks noGrp="1"/>
          </p:cNvSpPr>
          <p:nvPr>
            <p:ph type="dt" sz="half" idx="10"/>
          </p:nvPr>
        </p:nvSpPr>
        <p:spPr>
          <a:xfrm>
            <a:off x="710208" y="6356350"/>
            <a:ext cx="2133600" cy="365125"/>
          </a:xfrm>
        </p:spPr>
        <p:txBody>
          <a:bodyPr/>
          <a:lstStyle/>
          <a:p>
            <a:fld id="{8CE023FC-317D-421A-BDB2-26571814E6B6}" type="datetime3">
              <a:rPr lang="en-US" smtClean="0"/>
              <a:pPr/>
              <a:t>6 November 2012</a:t>
            </a:fld>
            <a:endParaRPr lang="en-GB" dirty="0"/>
          </a:p>
        </p:txBody>
      </p:sp>
      <p:sp>
        <p:nvSpPr>
          <p:cNvPr id="16" name="Footer Placeholder 4"/>
          <p:cNvSpPr>
            <a:spLocks noGrp="1"/>
          </p:cNvSpPr>
          <p:nvPr>
            <p:ph type="ftr" sz="quarter" idx="11"/>
          </p:nvPr>
        </p:nvSpPr>
        <p:spPr>
          <a:xfrm>
            <a:off x="3124200" y="6356350"/>
            <a:ext cx="2895600" cy="365125"/>
          </a:xfrm>
        </p:spPr>
        <p:txBody>
          <a:bodyPr/>
          <a:lstStyle/>
          <a:p>
            <a:r>
              <a:rPr lang="en-GB" smtClean="0"/>
              <a:t>timbusproject.net © 2011</a:t>
            </a:r>
            <a:endParaRPr lang="en-GB" dirty="0" smtClean="0"/>
          </a:p>
        </p:txBody>
      </p:sp>
      <p:sp>
        <p:nvSpPr>
          <p:cNvPr id="17" name="Slide Number Placeholder 5"/>
          <p:cNvSpPr>
            <a:spLocks noGrp="1"/>
          </p:cNvSpPr>
          <p:nvPr>
            <p:ph type="sldNum" sz="quarter" idx="12"/>
          </p:nvPr>
        </p:nvSpPr>
        <p:spPr>
          <a:xfrm>
            <a:off x="6156176" y="6356350"/>
            <a:ext cx="2133600" cy="365125"/>
          </a:xfrm>
        </p:spPr>
        <p:txBody>
          <a:bodyPr/>
          <a:lstStyle/>
          <a:p>
            <a:fld id="{1AF2269C-3E55-4721-B754-F6B5A2C2A0F6}" type="slidenum">
              <a:rPr lang="en-GB" smtClean="0"/>
              <a:pPr/>
              <a:t>14</a:t>
            </a:fld>
            <a:endParaRPr lang="en-GB" dirty="0"/>
          </a:p>
        </p:txBody>
      </p:sp>
    </p:spTree>
    <p:extLst>
      <p:ext uri="{BB962C8B-B14F-4D97-AF65-F5344CB8AC3E}">
        <p14:creationId xmlns="" xmlns:p14="http://schemas.microsoft.com/office/powerpoint/2010/main" val="16007403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t>Legalities Life Cycle</a:t>
            </a:r>
            <a:endParaRPr lang="de-CH" dirty="0"/>
          </a:p>
        </p:txBody>
      </p:sp>
      <p:sp>
        <p:nvSpPr>
          <p:cNvPr id="14" name="Content Placeholder 2"/>
          <p:cNvSpPr>
            <a:spLocks noGrp="1"/>
          </p:cNvSpPr>
          <p:nvPr>
            <p:ph idx="1"/>
          </p:nvPr>
        </p:nvSpPr>
        <p:spPr>
          <a:xfrm>
            <a:off x="457200" y="1600200"/>
            <a:ext cx="8229600" cy="4781128"/>
          </a:xfrm>
        </p:spPr>
        <p:txBody>
          <a:bodyPr>
            <a:normAutofit/>
          </a:bodyPr>
          <a:lstStyle/>
          <a:p>
            <a:r>
              <a:rPr lang="de-AT" dirty="0" smtClean="0"/>
              <a:t>Data </a:t>
            </a:r>
            <a:r>
              <a:rPr lang="de-AT" dirty="0" err="1" smtClean="0"/>
              <a:t>format</a:t>
            </a:r>
            <a:r>
              <a:rPr lang="de-AT" dirty="0" smtClean="0"/>
              <a:t> </a:t>
            </a:r>
            <a:r>
              <a:rPr lang="de-AT" dirty="0" err="1" smtClean="0"/>
              <a:t>conversion</a:t>
            </a:r>
            <a:endParaRPr lang="de-AT" dirty="0" smtClean="0"/>
          </a:p>
          <a:p>
            <a:pPr lvl="1"/>
            <a:r>
              <a:rPr lang="de-AT" dirty="0" err="1" smtClean="0"/>
              <a:t>Lossless</a:t>
            </a:r>
            <a:r>
              <a:rPr lang="de-AT" dirty="0" smtClean="0"/>
              <a:t> </a:t>
            </a:r>
            <a:r>
              <a:rPr lang="de-AT" dirty="0" smtClean="0">
                <a:sym typeface="Wingdings" pitchFamily="2" charset="2"/>
              </a:rPr>
              <a:t> </a:t>
            </a:r>
            <a:r>
              <a:rPr lang="de-AT" dirty="0" err="1" smtClean="0">
                <a:sym typeface="Wingdings" pitchFamily="2" charset="2"/>
              </a:rPr>
              <a:t>equivalent</a:t>
            </a:r>
            <a:r>
              <a:rPr lang="de-AT" dirty="0" smtClean="0">
                <a:sym typeface="Wingdings" pitchFamily="2" charset="2"/>
              </a:rPr>
              <a:t> </a:t>
            </a:r>
            <a:r>
              <a:rPr lang="de-AT" dirty="0" err="1" smtClean="0">
                <a:sym typeface="Wingdings" pitchFamily="2" charset="2"/>
              </a:rPr>
              <a:t>to</a:t>
            </a:r>
            <a:r>
              <a:rPr lang="de-AT" dirty="0" smtClean="0">
                <a:sym typeface="Wingdings" pitchFamily="2" charset="2"/>
              </a:rPr>
              <a:t> </a:t>
            </a:r>
            <a:r>
              <a:rPr lang="de-AT" dirty="0" err="1" smtClean="0">
                <a:sym typeface="Wingdings" pitchFamily="2" charset="2"/>
              </a:rPr>
              <a:t>reproduction</a:t>
            </a:r>
            <a:endParaRPr lang="de-AT" dirty="0" smtClean="0">
              <a:sym typeface="Wingdings" pitchFamily="2" charset="2"/>
            </a:endParaRPr>
          </a:p>
          <a:p>
            <a:pPr lvl="2"/>
            <a:r>
              <a:rPr lang="de-AT" dirty="0" err="1" smtClean="0">
                <a:sym typeface="Wingdings" pitchFamily="2" charset="2"/>
              </a:rPr>
              <a:t>Might</a:t>
            </a:r>
            <a:r>
              <a:rPr lang="de-AT" dirty="0" smtClean="0">
                <a:sym typeface="Wingdings" pitchFamily="2" charset="2"/>
              </a:rPr>
              <a:t> </a:t>
            </a:r>
            <a:r>
              <a:rPr lang="de-AT" dirty="0" err="1" smtClean="0">
                <a:sym typeface="Wingdings" pitchFamily="2" charset="2"/>
              </a:rPr>
              <a:t>be</a:t>
            </a:r>
            <a:r>
              <a:rPr lang="de-AT" dirty="0" smtClean="0">
                <a:sym typeface="Wingdings" pitchFamily="2" charset="2"/>
              </a:rPr>
              <a:t> ok </a:t>
            </a:r>
            <a:r>
              <a:rPr lang="de-AT" dirty="0" err="1" smtClean="0">
                <a:sym typeface="Wingdings" pitchFamily="2" charset="2"/>
              </a:rPr>
              <a:t>for</a:t>
            </a:r>
            <a:r>
              <a:rPr lang="de-AT" dirty="0" smtClean="0">
                <a:sym typeface="Wingdings" pitchFamily="2" charset="2"/>
              </a:rPr>
              <a:t> private </a:t>
            </a:r>
            <a:r>
              <a:rPr lang="de-AT" dirty="0" err="1" smtClean="0">
                <a:sym typeface="Wingdings" pitchFamily="2" charset="2"/>
              </a:rPr>
              <a:t>purposes</a:t>
            </a:r>
            <a:r>
              <a:rPr lang="de-AT" dirty="0" smtClean="0">
                <a:sym typeface="Wingdings" pitchFamily="2" charset="2"/>
              </a:rPr>
              <a:t>, but not </a:t>
            </a:r>
            <a:r>
              <a:rPr lang="de-AT" dirty="0" err="1" smtClean="0">
                <a:sym typeface="Wingdings" pitchFamily="2" charset="2"/>
              </a:rPr>
              <a:t>for</a:t>
            </a:r>
            <a:r>
              <a:rPr lang="de-AT" dirty="0" smtClean="0">
                <a:sym typeface="Wingdings" pitchFamily="2" charset="2"/>
              </a:rPr>
              <a:t> </a:t>
            </a:r>
            <a:r>
              <a:rPr lang="de-AT" dirty="0" err="1" smtClean="0">
                <a:sym typeface="Wingdings" pitchFamily="2" charset="2"/>
              </a:rPr>
              <a:t>business</a:t>
            </a:r>
            <a:endParaRPr lang="de-AT" dirty="0" smtClean="0">
              <a:sym typeface="Wingdings" pitchFamily="2" charset="2"/>
            </a:endParaRPr>
          </a:p>
          <a:p>
            <a:pPr lvl="1"/>
            <a:r>
              <a:rPr lang="de-AT" dirty="0" err="1" smtClean="0">
                <a:sym typeface="Wingdings" pitchFamily="2" charset="2"/>
              </a:rPr>
              <a:t>Lossy</a:t>
            </a:r>
            <a:r>
              <a:rPr lang="de-AT" dirty="0" smtClean="0">
                <a:sym typeface="Wingdings" pitchFamily="2" charset="2"/>
              </a:rPr>
              <a:t>  </a:t>
            </a:r>
            <a:r>
              <a:rPr lang="de-AT" dirty="0" err="1" smtClean="0">
                <a:sym typeface="Wingdings" pitchFamily="2" charset="2"/>
              </a:rPr>
              <a:t>infringment</a:t>
            </a:r>
            <a:r>
              <a:rPr lang="de-AT" dirty="0" smtClean="0">
                <a:sym typeface="Wingdings" pitchFamily="2" charset="2"/>
              </a:rPr>
              <a:t> </a:t>
            </a:r>
            <a:r>
              <a:rPr lang="de-AT" dirty="0" err="1" smtClean="0">
                <a:sym typeface="Wingdings" pitchFamily="2" charset="2"/>
              </a:rPr>
              <a:t>of</a:t>
            </a:r>
            <a:r>
              <a:rPr lang="de-AT" dirty="0" smtClean="0">
                <a:sym typeface="Wingdings" pitchFamily="2" charset="2"/>
              </a:rPr>
              <a:t> </a:t>
            </a:r>
            <a:r>
              <a:rPr lang="de-AT" dirty="0" err="1" smtClean="0">
                <a:sym typeface="Wingdings" pitchFamily="2" charset="2"/>
              </a:rPr>
              <a:t>exclusive</a:t>
            </a:r>
            <a:r>
              <a:rPr lang="de-AT" dirty="0" smtClean="0">
                <a:sym typeface="Wingdings" pitchFamily="2" charset="2"/>
              </a:rPr>
              <a:t> </a:t>
            </a:r>
            <a:r>
              <a:rPr lang="de-AT" dirty="0" err="1" smtClean="0">
                <a:sym typeface="Wingdings" pitchFamily="2" charset="2"/>
              </a:rPr>
              <a:t>right</a:t>
            </a:r>
            <a:r>
              <a:rPr lang="de-AT" dirty="0" smtClean="0">
                <a:sym typeface="Wingdings" pitchFamily="2" charset="2"/>
              </a:rPr>
              <a:t> </a:t>
            </a:r>
            <a:r>
              <a:rPr lang="de-AT" dirty="0" err="1" smtClean="0">
                <a:sym typeface="Wingdings" pitchFamily="2" charset="2"/>
              </a:rPr>
              <a:t>of</a:t>
            </a:r>
            <a:r>
              <a:rPr lang="de-AT" dirty="0" smtClean="0">
                <a:sym typeface="Wingdings" pitchFamily="2" charset="2"/>
              </a:rPr>
              <a:t> </a:t>
            </a:r>
            <a:r>
              <a:rPr lang="de-AT" dirty="0" err="1" smtClean="0">
                <a:sym typeface="Wingdings" pitchFamily="2" charset="2"/>
              </a:rPr>
              <a:t>alteration</a:t>
            </a:r>
            <a:endParaRPr lang="de-AT" dirty="0" smtClean="0">
              <a:sym typeface="Wingdings" pitchFamily="2" charset="2"/>
            </a:endParaRPr>
          </a:p>
          <a:p>
            <a:pPr lvl="1"/>
            <a:endParaRPr lang="de-AT" dirty="0" smtClean="0">
              <a:sym typeface="Wingdings" pitchFamily="2" charset="2"/>
            </a:endParaRPr>
          </a:p>
          <a:p>
            <a:r>
              <a:rPr lang="de-AT" dirty="0" err="1" smtClean="0">
                <a:sym typeface="Wingdings" pitchFamily="2" charset="2"/>
              </a:rPr>
              <a:t>Preservation</a:t>
            </a:r>
            <a:r>
              <a:rPr lang="de-AT" dirty="0" smtClean="0">
                <a:sym typeface="Wingdings" pitchFamily="2" charset="2"/>
              </a:rPr>
              <a:t> </a:t>
            </a:r>
            <a:r>
              <a:rPr lang="de-AT" dirty="0" err="1" smtClean="0">
                <a:sym typeface="Wingdings" pitchFamily="2" charset="2"/>
              </a:rPr>
              <a:t>of</a:t>
            </a:r>
            <a:r>
              <a:rPr lang="de-AT" dirty="0" smtClean="0">
                <a:sym typeface="Wingdings" pitchFamily="2" charset="2"/>
              </a:rPr>
              <a:t> </a:t>
            </a:r>
            <a:r>
              <a:rPr lang="de-AT" dirty="0" err="1" smtClean="0">
                <a:sym typeface="Wingdings" pitchFamily="2" charset="2"/>
              </a:rPr>
              <a:t>software</a:t>
            </a:r>
            <a:endParaRPr lang="de-AT" dirty="0" smtClean="0">
              <a:sym typeface="Wingdings" pitchFamily="2" charset="2"/>
            </a:endParaRPr>
          </a:p>
          <a:p>
            <a:pPr lvl="1"/>
            <a:r>
              <a:rPr lang="de-AT" dirty="0" err="1" smtClean="0">
                <a:sym typeface="Wingdings" pitchFamily="2" charset="2"/>
              </a:rPr>
              <a:t>Might</a:t>
            </a:r>
            <a:r>
              <a:rPr lang="de-AT" dirty="0" smtClean="0">
                <a:sym typeface="Wingdings" pitchFamily="2" charset="2"/>
              </a:rPr>
              <a:t> </a:t>
            </a:r>
            <a:r>
              <a:rPr lang="de-AT" dirty="0" err="1" smtClean="0">
                <a:sym typeface="Wingdings" pitchFamily="2" charset="2"/>
              </a:rPr>
              <a:t>require</a:t>
            </a:r>
            <a:r>
              <a:rPr lang="de-AT" dirty="0" smtClean="0">
                <a:sym typeface="Wingdings" pitchFamily="2" charset="2"/>
              </a:rPr>
              <a:t> </a:t>
            </a:r>
            <a:r>
              <a:rPr lang="de-AT" dirty="0" err="1" smtClean="0">
                <a:sym typeface="Wingdings" pitchFamily="2" charset="2"/>
              </a:rPr>
              <a:t>porting</a:t>
            </a:r>
            <a:r>
              <a:rPr lang="de-AT" dirty="0" smtClean="0">
                <a:sym typeface="Wingdings" pitchFamily="2" charset="2"/>
              </a:rPr>
              <a:t>, </a:t>
            </a:r>
            <a:r>
              <a:rPr lang="de-AT" dirty="0" err="1" smtClean="0">
                <a:sym typeface="Wingdings" pitchFamily="2" charset="2"/>
              </a:rPr>
              <a:t>decompiling</a:t>
            </a:r>
            <a:r>
              <a:rPr lang="de-AT" dirty="0" smtClean="0">
                <a:sym typeface="Wingdings" pitchFamily="2" charset="2"/>
              </a:rPr>
              <a:t>, …</a:t>
            </a:r>
          </a:p>
          <a:p>
            <a:pPr lvl="1"/>
            <a:r>
              <a:rPr lang="de-AT" dirty="0" err="1" smtClean="0">
                <a:sym typeface="Wingdings" pitchFamily="2" charset="2"/>
              </a:rPr>
              <a:t>Infrignement</a:t>
            </a:r>
            <a:r>
              <a:rPr lang="de-AT" dirty="0" smtClean="0">
                <a:sym typeface="Wingdings" pitchFamily="2" charset="2"/>
              </a:rPr>
              <a:t> on </a:t>
            </a:r>
            <a:r>
              <a:rPr lang="de-AT" dirty="0" err="1" smtClean="0">
                <a:sym typeface="Wingdings" pitchFamily="2" charset="2"/>
              </a:rPr>
              <a:t>right</a:t>
            </a:r>
            <a:r>
              <a:rPr lang="de-AT" dirty="0" smtClean="0">
                <a:sym typeface="Wingdings" pitchFamily="2" charset="2"/>
              </a:rPr>
              <a:t> </a:t>
            </a:r>
            <a:r>
              <a:rPr lang="de-AT" dirty="0" err="1" smtClean="0">
                <a:sym typeface="Wingdings" pitchFamily="2" charset="2"/>
              </a:rPr>
              <a:t>of</a:t>
            </a:r>
            <a:r>
              <a:rPr lang="de-AT" dirty="0" smtClean="0">
                <a:sym typeface="Wingdings" pitchFamily="2" charset="2"/>
              </a:rPr>
              <a:t> </a:t>
            </a:r>
            <a:r>
              <a:rPr lang="de-AT" dirty="0" err="1" smtClean="0">
                <a:sym typeface="Wingdings" pitchFamily="2" charset="2"/>
              </a:rPr>
              <a:t>adaption</a:t>
            </a:r>
            <a:endParaRPr lang="de-AT" dirty="0" smtClean="0">
              <a:sym typeface="Wingdings" pitchFamily="2" charset="2"/>
            </a:endParaRPr>
          </a:p>
          <a:p>
            <a:pPr lvl="1"/>
            <a:endParaRPr lang="de-AT" dirty="0" smtClean="0">
              <a:sym typeface="Wingdings" pitchFamily="2" charset="2"/>
            </a:endParaRPr>
          </a:p>
          <a:p>
            <a:r>
              <a:rPr lang="de-AT" dirty="0" smtClean="0">
                <a:sym typeface="Wingdings" pitchFamily="2" charset="2"/>
              </a:rPr>
              <a:t>DP </a:t>
            </a:r>
            <a:r>
              <a:rPr lang="de-AT" dirty="0" err="1" smtClean="0">
                <a:sym typeface="Wingdings" pitchFamily="2" charset="2"/>
              </a:rPr>
              <a:t>requires</a:t>
            </a:r>
            <a:r>
              <a:rPr lang="de-AT" dirty="0" smtClean="0">
                <a:sym typeface="Wingdings" pitchFamily="2" charset="2"/>
              </a:rPr>
              <a:t> </a:t>
            </a:r>
            <a:r>
              <a:rPr lang="de-AT" dirty="0" err="1" smtClean="0">
                <a:sym typeface="Wingdings" pitchFamily="2" charset="2"/>
              </a:rPr>
              <a:t>special-purpose</a:t>
            </a:r>
            <a:r>
              <a:rPr lang="de-AT" dirty="0" smtClean="0">
                <a:sym typeface="Wingdings" pitchFamily="2" charset="2"/>
              </a:rPr>
              <a:t> </a:t>
            </a:r>
            <a:r>
              <a:rPr lang="de-AT" dirty="0" err="1" smtClean="0">
                <a:sym typeface="Wingdings" pitchFamily="2" charset="2"/>
              </a:rPr>
              <a:t>license</a:t>
            </a:r>
            <a:r>
              <a:rPr lang="de-AT" dirty="0" smtClean="0">
                <a:sym typeface="Wingdings" pitchFamily="2" charset="2"/>
              </a:rPr>
              <a:t> </a:t>
            </a:r>
            <a:r>
              <a:rPr lang="de-AT" dirty="0" err="1" smtClean="0">
                <a:sym typeface="Wingdings" pitchFamily="2" charset="2"/>
              </a:rPr>
              <a:t>agreements</a:t>
            </a:r>
            <a:endParaRPr lang="en-GB" dirty="0" smtClean="0"/>
          </a:p>
        </p:txBody>
      </p:sp>
      <p:sp>
        <p:nvSpPr>
          <p:cNvPr id="15" name="Date Placeholder 3"/>
          <p:cNvSpPr>
            <a:spLocks noGrp="1"/>
          </p:cNvSpPr>
          <p:nvPr>
            <p:ph type="dt" sz="half" idx="10"/>
          </p:nvPr>
        </p:nvSpPr>
        <p:spPr>
          <a:xfrm>
            <a:off x="710208" y="6356350"/>
            <a:ext cx="2133600" cy="365125"/>
          </a:xfrm>
        </p:spPr>
        <p:txBody>
          <a:bodyPr/>
          <a:lstStyle/>
          <a:p>
            <a:fld id="{8CE023FC-317D-421A-BDB2-26571814E6B6}" type="datetime3">
              <a:rPr lang="en-US" smtClean="0"/>
              <a:pPr/>
              <a:t>6 November 2012</a:t>
            </a:fld>
            <a:endParaRPr lang="en-GB" dirty="0"/>
          </a:p>
        </p:txBody>
      </p:sp>
      <p:sp>
        <p:nvSpPr>
          <p:cNvPr id="16" name="Footer Placeholder 4"/>
          <p:cNvSpPr>
            <a:spLocks noGrp="1"/>
          </p:cNvSpPr>
          <p:nvPr>
            <p:ph type="ftr" sz="quarter" idx="11"/>
          </p:nvPr>
        </p:nvSpPr>
        <p:spPr>
          <a:xfrm>
            <a:off x="3124200" y="6356350"/>
            <a:ext cx="2895600" cy="365125"/>
          </a:xfrm>
        </p:spPr>
        <p:txBody>
          <a:bodyPr/>
          <a:lstStyle/>
          <a:p>
            <a:r>
              <a:rPr lang="en-GB" smtClean="0"/>
              <a:t>timbusproject.net © 2011</a:t>
            </a:r>
            <a:endParaRPr lang="en-GB" dirty="0" smtClean="0"/>
          </a:p>
        </p:txBody>
      </p:sp>
      <p:sp>
        <p:nvSpPr>
          <p:cNvPr id="17" name="Slide Number Placeholder 5"/>
          <p:cNvSpPr>
            <a:spLocks noGrp="1"/>
          </p:cNvSpPr>
          <p:nvPr>
            <p:ph type="sldNum" sz="quarter" idx="12"/>
          </p:nvPr>
        </p:nvSpPr>
        <p:spPr>
          <a:xfrm>
            <a:off x="6156176" y="6356350"/>
            <a:ext cx="2133600" cy="365125"/>
          </a:xfrm>
        </p:spPr>
        <p:txBody>
          <a:bodyPr/>
          <a:lstStyle/>
          <a:p>
            <a:fld id="{1AF2269C-3E55-4721-B754-F6B5A2C2A0F6}" type="slidenum">
              <a:rPr lang="en-GB" smtClean="0"/>
              <a:pPr/>
              <a:t>15</a:t>
            </a:fld>
            <a:endParaRPr lang="en-GB" dirty="0"/>
          </a:p>
        </p:txBody>
      </p:sp>
    </p:spTree>
    <p:extLst>
      <p:ext uri="{BB962C8B-B14F-4D97-AF65-F5344CB8AC3E}">
        <p14:creationId xmlns="" xmlns:p14="http://schemas.microsoft.com/office/powerpoint/2010/main" val="16007403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Approach</a:t>
            </a:r>
            <a:endParaRPr lang="en-GB" dirty="0"/>
          </a:p>
        </p:txBody>
      </p:sp>
      <p:pic>
        <p:nvPicPr>
          <p:cNvPr id="10242" name="Picture 2" descr="C:\Users\angela\Documents\Timbus\Publicity Material\Approach.png"/>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tretch>
            <a:fillRect/>
          </a:stretch>
        </p:blipFill>
        <p:spPr bwMode="auto">
          <a:xfrm>
            <a:off x="-820586" y="0"/>
            <a:ext cx="10433146" cy="7375686"/>
          </a:xfrm>
          <a:prstGeom prst="rect">
            <a:avLst/>
          </a:prstGeom>
          <a:noFill/>
          <a:extLst>
            <a:ext uri="{909E8E84-426E-40DD-AFC4-6F175D3DCCD1}">
              <a14:hiddenFill xmlns=""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207E0708-EB6A-4C38-A3AC-21681088CA8A}" type="datetime3">
              <a:rPr lang="en-US" smtClean="0"/>
              <a:pPr/>
              <a:t>6 November 2012</a:t>
            </a:fld>
            <a:endParaRPr lang="en-GB" dirty="0"/>
          </a:p>
        </p:txBody>
      </p:sp>
      <p:sp>
        <p:nvSpPr>
          <p:cNvPr id="5" name="Footer Placeholder 4"/>
          <p:cNvSpPr>
            <a:spLocks noGrp="1"/>
          </p:cNvSpPr>
          <p:nvPr>
            <p:ph type="ftr" sz="quarter" idx="11"/>
          </p:nvPr>
        </p:nvSpPr>
        <p:spPr/>
        <p:txBody>
          <a:bodyPr/>
          <a:lstStyle/>
          <a:p>
            <a:r>
              <a:rPr lang="en-GB" smtClean="0"/>
              <a:t>timbusproject.net © 2011</a:t>
            </a:r>
            <a:endParaRPr lang="en-GB" dirty="0" smtClean="0"/>
          </a:p>
        </p:txBody>
      </p:sp>
      <p:sp>
        <p:nvSpPr>
          <p:cNvPr id="6" name="Slide Number Placeholder 5"/>
          <p:cNvSpPr>
            <a:spLocks noGrp="1"/>
          </p:cNvSpPr>
          <p:nvPr>
            <p:ph type="sldNum" sz="quarter" idx="12"/>
          </p:nvPr>
        </p:nvSpPr>
        <p:spPr/>
        <p:txBody>
          <a:bodyPr/>
          <a:lstStyle/>
          <a:p>
            <a:fld id="{1AF2269C-3E55-4721-B754-F6B5A2C2A0F6}" type="slidenum">
              <a:rPr lang="en-GB" smtClean="0"/>
              <a:pPr/>
              <a:t>16</a:t>
            </a:fld>
            <a:endParaRPr lang="en-GB" dirty="0"/>
          </a:p>
        </p:txBody>
      </p:sp>
    </p:spTree>
    <p:extLst>
      <p:ext uri="{BB962C8B-B14F-4D97-AF65-F5344CB8AC3E}">
        <p14:creationId xmlns="" xmlns:p14="http://schemas.microsoft.com/office/powerpoint/2010/main" val="3063262625"/>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AT" dirty="0" err="1" smtClean="0"/>
              <a:t>Preservation</a:t>
            </a:r>
            <a:endParaRPr lang="en-GB" dirty="0"/>
          </a:p>
        </p:txBody>
      </p:sp>
      <p:sp>
        <p:nvSpPr>
          <p:cNvPr id="8" name="Inhaltsplatzhalter 7"/>
          <p:cNvSpPr>
            <a:spLocks noGrp="1"/>
          </p:cNvSpPr>
          <p:nvPr>
            <p:ph idx="1"/>
          </p:nvPr>
        </p:nvSpPr>
        <p:spPr/>
        <p:txBody>
          <a:bodyPr/>
          <a:lstStyle/>
          <a:p>
            <a:r>
              <a:rPr lang="de-AT" dirty="0" smtClean="0"/>
              <a:t>Mix </a:t>
            </a:r>
            <a:r>
              <a:rPr lang="de-AT" dirty="0" err="1" smtClean="0"/>
              <a:t>of</a:t>
            </a:r>
            <a:r>
              <a:rPr lang="de-AT" dirty="0" smtClean="0"/>
              <a:t> </a:t>
            </a:r>
            <a:r>
              <a:rPr lang="de-AT" dirty="0" err="1" smtClean="0"/>
              <a:t>existing</a:t>
            </a:r>
            <a:r>
              <a:rPr lang="de-AT" dirty="0" smtClean="0"/>
              <a:t> </a:t>
            </a:r>
            <a:r>
              <a:rPr lang="de-AT" dirty="0" err="1" smtClean="0"/>
              <a:t>technologies</a:t>
            </a:r>
            <a:endParaRPr lang="de-AT" dirty="0" smtClean="0"/>
          </a:p>
          <a:p>
            <a:pPr lvl="1"/>
            <a:r>
              <a:rPr lang="de-AT" dirty="0" smtClean="0"/>
              <a:t>Emulation, Migration …</a:t>
            </a:r>
          </a:p>
          <a:p>
            <a:pPr lvl="1"/>
            <a:endParaRPr lang="de-AT" dirty="0" smtClean="0"/>
          </a:p>
          <a:p>
            <a:r>
              <a:rPr lang="de-AT" dirty="0" err="1" smtClean="0"/>
              <a:t>Coupled</a:t>
            </a:r>
            <a:r>
              <a:rPr lang="de-AT" dirty="0" smtClean="0"/>
              <a:t> </a:t>
            </a:r>
            <a:r>
              <a:rPr lang="de-AT" dirty="0" err="1" smtClean="0"/>
              <a:t>with</a:t>
            </a:r>
            <a:r>
              <a:rPr lang="de-AT" dirty="0" smtClean="0"/>
              <a:t> </a:t>
            </a:r>
            <a:r>
              <a:rPr lang="de-AT" dirty="0" err="1" smtClean="0"/>
              <a:t>virtualisation</a:t>
            </a:r>
            <a:endParaRPr lang="de-AT" dirty="0" smtClean="0"/>
          </a:p>
          <a:p>
            <a:pPr lvl="1"/>
            <a:r>
              <a:rPr lang="de-AT" dirty="0" err="1" smtClean="0"/>
              <a:t>To</a:t>
            </a:r>
            <a:r>
              <a:rPr lang="de-AT" dirty="0" smtClean="0"/>
              <a:t> </a:t>
            </a:r>
            <a:r>
              <a:rPr lang="de-AT" dirty="0" err="1" smtClean="0"/>
              <a:t>allow</a:t>
            </a:r>
            <a:r>
              <a:rPr lang="de-AT" dirty="0" smtClean="0"/>
              <a:t> </a:t>
            </a:r>
            <a:r>
              <a:rPr lang="de-AT" dirty="0" err="1" smtClean="0"/>
              <a:t>archiving</a:t>
            </a:r>
            <a:r>
              <a:rPr lang="de-AT" dirty="0" smtClean="0"/>
              <a:t> </a:t>
            </a:r>
            <a:r>
              <a:rPr lang="de-AT" dirty="0" err="1" smtClean="0"/>
              <a:t>of</a:t>
            </a:r>
            <a:r>
              <a:rPr lang="de-AT" dirty="0" smtClean="0"/>
              <a:t> </a:t>
            </a:r>
            <a:r>
              <a:rPr lang="de-AT" dirty="0" err="1" smtClean="0"/>
              <a:t>systems</a:t>
            </a:r>
            <a:endParaRPr lang="de-AT" dirty="0" smtClean="0"/>
          </a:p>
          <a:p>
            <a:pPr lvl="1"/>
            <a:endParaRPr lang="de-AT" dirty="0" smtClean="0"/>
          </a:p>
          <a:p>
            <a:r>
              <a:rPr lang="de-AT" dirty="0" smtClean="0"/>
              <a:t>Special </a:t>
            </a:r>
            <a:r>
              <a:rPr lang="de-AT" dirty="0" err="1" smtClean="0"/>
              <a:t>treatment</a:t>
            </a:r>
            <a:r>
              <a:rPr lang="de-AT" dirty="0" smtClean="0"/>
              <a:t> </a:t>
            </a:r>
            <a:r>
              <a:rPr lang="de-AT" dirty="0" err="1" smtClean="0"/>
              <a:t>for</a:t>
            </a:r>
            <a:r>
              <a:rPr lang="de-AT" dirty="0" smtClean="0"/>
              <a:t> </a:t>
            </a:r>
            <a:r>
              <a:rPr lang="de-AT" dirty="0" err="1" smtClean="0"/>
              <a:t>external</a:t>
            </a:r>
            <a:r>
              <a:rPr lang="de-AT" dirty="0" smtClean="0"/>
              <a:t> </a:t>
            </a:r>
            <a:r>
              <a:rPr lang="de-AT" dirty="0" err="1" smtClean="0"/>
              <a:t>services</a:t>
            </a:r>
            <a:endParaRPr lang="de-AT" dirty="0" smtClean="0"/>
          </a:p>
          <a:p>
            <a:pPr lvl="1"/>
            <a:r>
              <a:rPr lang="de-AT" dirty="0" smtClean="0"/>
              <a:t>Emulation, Simulation, Service Level Agreements</a:t>
            </a:r>
            <a:endParaRPr lang="en-GB" dirty="0"/>
          </a:p>
        </p:txBody>
      </p:sp>
      <p:sp>
        <p:nvSpPr>
          <p:cNvPr id="4" name="Datumsplatzhalter 3"/>
          <p:cNvSpPr>
            <a:spLocks noGrp="1"/>
          </p:cNvSpPr>
          <p:nvPr>
            <p:ph type="dt" sz="half" idx="10"/>
          </p:nvPr>
        </p:nvSpPr>
        <p:spPr/>
        <p:txBody>
          <a:bodyPr/>
          <a:lstStyle/>
          <a:p>
            <a:fld id="{207E0708-EB6A-4C38-A3AC-21681088CA8A}" type="datetime3">
              <a:rPr lang="en-US" smtClean="0"/>
              <a:pPr/>
              <a:t>6 November 2012</a:t>
            </a:fld>
            <a:endParaRPr lang="en-GB" dirty="0"/>
          </a:p>
        </p:txBody>
      </p:sp>
      <p:sp>
        <p:nvSpPr>
          <p:cNvPr id="5" name="Fußzeilenplatzhalter 4"/>
          <p:cNvSpPr>
            <a:spLocks noGrp="1"/>
          </p:cNvSpPr>
          <p:nvPr>
            <p:ph type="ftr" sz="quarter" idx="11"/>
          </p:nvPr>
        </p:nvSpPr>
        <p:spPr/>
        <p:txBody>
          <a:bodyPr/>
          <a:lstStyle/>
          <a:p>
            <a:r>
              <a:rPr lang="en-GB" smtClean="0"/>
              <a:t>timbusproject.net © 2011</a:t>
            </a:r>
            <a:endParaRPr lang="en-GB" dirty="0" smtClean="0"/>
          </a:p>
        </p:txBody>
      </p:sp>
      <p:sp>
        <p:nvSpPr>
          <p:cNvPr id="6" name="Foliennummernplatzhalter 5"/>
          <p:cNvSpPr>
            <a:spLocks noGrp="1"/>
          </p:cNvSpPr>
          <p:nvPr>
            <p:ph type="sldNum" sz="quarter" idx="12"/>
          </p:nvPr>
        </p:nvSpPr>
        <p:spPr/>
        <p:txBody>
          <a:bodyPr/>
          <a:lstStyle/>
          <a:p>
            <a:fld id="{1AF2269C-3E55-4721-B754-F6B5A2C2A0F6}" type="slidenum">
              <a:rPr lang="en-GB" smtClean="0"/>
              <a:pPr/>
              <a:t>17</a:t>
            </a:fld>
            <a:endParaRPr lang="en-GB" dirty="0"/>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F410BAF3-4263-4430-AB96-5CE88A8D8D18}" type="datetime3">
              <a:rPr lang="en-US"/>
              <a:pPr>
                <a:defRPr/>
              </a:pPr>
              <a:t>6 November 2012</a:t>
            </a:fld>
            <a:endParaRPr lang="en-GB" dirty="0"/>
          </a:p>
        </p:txBody>
      </p:sp>
      <p:sp>
        <p:nvSpPr>
          <p:cNvPr id="5" name="Footer Placeholder 4"/>
          <p:cNvSpPr>
            <a:spLocks noGrp="1"/>
          </p:cNvSpPr>
          <p:nvPr>
            <p:ph type="ftr" sz="quarter" idx="11"/>
          </p:nvPr>
        </p:nvSpPr>
        <p:spPr/>
        <p:txBody>
          <a:bodyPr/>
          <a:lstStyle/>
          <a:p>
            <a:pPr>
              <a:defRPr/>
            </a:pPr>
            <a:r>
              <a:rPr lang="en-GB"/>
              <a:t>timbusproject.net © 2011</a:t>
            </a:r>
          </a:p>
        </p:txBody>
      </p:sp>
      <p:sp>
        <p:nvSpPr>
          <p:cNvPr id="6" name="Slide Number Placeholder 5"/>
          <p:cNvSpPr>
            <a:spLocks noGrp="1"/>
          </p:cNvSpPr>
          <p:nvPr>
            <p:ph type="sldNum" sz="quarter" idx="12"/>
          </p:nvPr>
        </p:nvSpPr>
        <p:spPr/>
        <p:txBody>
          <a:bodyPr/>
          <a:lstStyle/>
          <a:p>
            <a:pPr>
              <a:defRPr/>
            </a:pPr>
            <a:fld id="{98B053F8-A36B-47D5-B6E1-1869E7E3F07B}" type="slidenum">
              <a:rPr lang="en-GB"/>
              <a:pPr>
                <a:defRPr/>
              </a:pPr>
              <a:t>18</a:t>
            </a:fld>
            <a:endParaRPr lang="en-GB" dirty="0"/>
          </a:p>
        </p:txBody>
      </p:sp>
      <p:sp>
        <p:nvSpPr>
          <p:cNvPr id="17413" name="Title 1"/>
          <p:cNvSpPr>
            <a:spLocks noGrp="1"/>
          </p:cNvSpPr>
          <p:nvPr>
            <p:ph type="title"/>
          </p:nvPr>
        </p:nvSpPr>
        <p:spPr>
          <a:xfrm>
            <a:off x="395288" y="36513"/>
            <a:ext cx="8085137" cy="871537"/>
          </a:xfrm>
        </p:spPr>
        <p:txBody>
          <a:bodyPr/>
          <a:lstStyle/>
          <a:p>
            <a:pPr eaLnBrk="1" hangingPunct="1"/>
            <a:r>
              <a:rPr lang="en-GB" sz="3000" dirty="0" smtClean="0"/>
              <a:t>Use Case: Civil Engineering</a:t>
            </a:r>
            <a:endParaRPr lang="en-GB" sz="3000" dirty="0" smtClean="0"/>
          </a:p>
        </p:txBody>
      </p:sp>
      <p:sp>
        <p:nvSpPr>
          <p:cNvPr id="9" name="Rectangle 8"/>
          <p:cNvSpPr/>
          <p:nvPr/>
        </p:nvSpPr>
        <p:spPr>
          <a:xfrm>
            <a:off x="2232025" y="4437063"/>
            <a:ext cx="6804025" cy="2413000"/>
          </a:xfrm>
          <a:prstGeom prst="rect">
            <a:avLst/>
          </a:prstGeom>
          <a:solidFill>
            <a:schemeClr val="bg1">
              <a:lumMod val="95000"/>
            </a:schemeClr>
          </a:solidFill>
        </p:spPr>
        <p:txBody>
          <a:bodyPr>
            <a:spAutoFit/>
          </a:bodyPr>
          <a:lstStyle/>
          <a:p>
            <a:pPr marL="342900" indent="-342900" algn="just">
              <a:spcBef>
                <a:spcPct val="20000"/>
              </a:spcBef>
              <a:buClr>
                <a:schemeClr val="accent5"/>
              </a:buClr>
              <a:defRPr/>
            </a:pPr>
            <a:endParaRPr lang="en-GB" sz="1600" b="1" dirty="0">
              <a:latin typeface="+mn-lt"/>
              <a:cs typeface="+mn-cs"/>
            </a:endParaRPr>
          </a:p>
          <a:p>
            <a:pPr marL="800100" lvl="2" indent="-342900" algn="just">
              <a:spcBef>
                <a:spcPct val="20000"/>
              </a:spcBef>
              <a:buClr>
                <a:schemeClr val="accent5"/>
              </a:buClr>
              <a:buFont typeface="Wingdings" pitchFamily="2" charset="2"/>
              <a:buChar char="§"/>
              <a:defRPr/>
            </a:pPr>
            <a:r>
              <a:rPr lang="en-GB" sz="1600" dirty="0">
                <a:latin typeface="+mn-lt"/>
                <a:cs typeface="+mn-cs"/>
              </a:rPr>
              <a:t>Definition and requirements specification for a large-scale, long-term civil engineering scenario (dam) involving sensors/devices and CAD/CAM services. </a:t>
            </a:r>
          </a:p>
          <a:p>
            <a:pPr marL="800100" lvl="2" indent="-342900" algn="just">
              <a:spcBef>
                <a:spcPct val="20000"/>
              </a:spcBef>
              <a:buClr>
                <a:schemeClr val="accent5"/>
              </a:buClr>
              <a:buFont typeface="Wingdings" pitchFamily="2" charset="2"/>
              <a:buChar char="§"/>
              <a:defRPr/>
            </a:pPr>
            <a:r>
              <a:rPr lang="en-GB" sz="1600" dirty="0">
                <a:latin typeface="+mn-lt"/>
                <a:cs typeface="+mn-cs"/>
              </a:rPr>
              <a:t>Use case defined and requirements for DP provided for the preservation of the processes of acquisition / management of sensor data for </a:t>
            </a:r>
            <a:r>
              <a:rPr lang="en-US" sz="1600" dirty="0"/>
              <a:t>civil engineering structural safety monitoring. </a:t>
            </a:r>
          </a:p>
          <a:p>
            <a:pPr marL="800100" lvl="2" indent="-342900" algn="just">
              <a:spcBef>
                <a:spcPct val="20000"/>
              </a:spcBef>
              <a:buClr>
                <a:schemeClr val="accent5"/>
              </a:buClr>
              <a:defRPr/>
            </a:pPr>
            <a:endParaRPr lang="en-GB" sz="1600" dirty="0">
              <a:latin typeface="+mn-lt"/>
              <a:cs typeface="+mn-cs"/>
            </a:endParaRPr>
          </a:p>
          <a:p>
            <a:pPr marL="342900" lvl="1" indent="-342900" algn="just">
              <a:spcBef>
                <a:spcPct val="20000"/>
              </a:spcBef>
              <a:buClr>
                <a:schemeClr val="accent5"/>
              </a:buClr>
              <a:buFont typeface="Wingdings" pitchFamily="2" charset="2"/>
              <a:buChar char="§"/>
              <a:defRPr/>
            </a:pPr>
            <a:endParaRPr lang="en-GB" sz="1100" dirty="0">
              <a:latin typeface="+mn-lt"/>
              <a:cs typeface="+mn-cs"/>
            </a:endParaRPr>
          </a:p>
        </p:txBody>
      </p:sp>
      <p:pic>
        <p:nvPicPr>
          <p:cNvPr id="17415" name="Picture 2" descr="C:\Users\I045894\AppData\Local\Microsoft\Windows\Temporary Internet Files\Content.Outlook\E016BGCE\WP8 (2).png"/>
          <p:cNvPicPr>
            <a:picLocks noChangeAspect="1" noChangeArrowheads="1"/>
          </p:cNvPicPr>
          <p:nvPr/>
        </p:nvPicPr>
        <p:blipFill>
          <a:blip r:embed="rId3" cstate="print"/>
          <a:srcRect/>
          <a:stretch>
            <a:fillRect/>
          </a:stretch>
        </p:blipFill>
        <p:spPr bwMode="auto">
          <a:xfrm>
            <a:off x="323850" y="1196975"/>
            <a:ext cx="7704138" cy="3240088"/>
          </a:xfrm>
          <a:prstGeom prst="rect">
            <a:avLst/>
          </a:prstGeom>
          <a:noFill/>
          <a:ln w="9525">
            <a:solidFill>
              <a:schemeClr val="tx1"/>
            </a:solidFill>
            <a:miter lim="800000"/>
            <a:headEnd/>
            <a:tailEnd/>
          </a:ln>
        </p:spPr>
      </p:pic>
      <p:grpSp>
        <p:nvGrpSpPr>
          <p:cNvPr id="2" name="Group 9"/>
          <p:cNvGrpSpPr/>
          <p:nvPr/>
        </p:nvGrpSpPr>
        <p:grpSpPr>
          <a:xfrm>
            <a:off x="107504" y="4847362"/>
            <a:ext cx="2929285" cy="1461959"/>
            <a:chOff x="0" y="1537272"/>
            <a:chExt cx="2929285" cy="1461959"/>
          </a:xfrm>
          <a:solidFill>
            <a:schemeClr val="accent5"/>
          </a:solidFill>
        </p:grpSpPr>
        <p:sp>
          <p:nvSpPr>
            <p:cNvPr id="11" name="Rounded Rectangle 10"/>
            <p:cNvSpPr/>
            <p:nvPr/>
          </p:nvSpPr>
          <p:spPr>
            <a:xfrm>
              <a:off x="0" y="1537272"/>
              <a:ext cx="2929285" cy="1461959"/>
            </a:xfrm>
            <a:prstGeom prst="round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 name="Rounded Rectangle 4"/>
            <p:cNvSpPr/>
            <p:nvPr/>
          </p:nvSpPr>
          <p:spPr>
            <a:xfrm>
              <a:off x="71367" y="1608639"/>
              <a:ext cx="2786551" cy="1319225"/>
            </a:xfrm>
            <a:prstGeom prst="rect">
              <a:avLst/>
            </a:prstGeom>
            <a:grpFill/>
          </p:spPr>
          <p:style>
            <a:lnRef idx="0">
              <a:scrgbClr r="0" g="0" b="0"/>
            </a:lnRef>
            <a:fillRef idx="0">
              <a:scrgbClr r="0" g="0" b="0"/>
            </a:fillRef>
            <a:effectRef idx="0">
              <a:scrgbClr r="0" g="0" b="0"/>
            </a:effectRef>
            <a:fontRef idx="minor">
              <a:schemeClr val="lt1"/>
            </a:fontRef>
          </p:style>
          <p:txBody>
            <a:bodyPr lIns="76200" tIns="38100" rIns="76200" bIns="38100" spcCol="1270" anchor="ctr"/>
            <a:lstStyle/>
            <a:p>
              <a:pPr algn="ctr" defTabSz="889000">
                <a:lnSpc>
                  <a:spcPct val="90000"/>
                </a:lnSpc>
                <a:spcAft>
                  <a:spcPct val="35000"/>
                </a:spcAft>
                <a:defRPr/>
              </a:pPr>
              <a:r>
                <a:rPr lang="en-US" sz="2000" dirty="0"/>
                <a:t>Civil engineering structural safety monitoring</a:t>
              </a:r>
            </a:p>
          </p:txBody>
        </p:sp>
      </p:gr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F410BAF3-4263-4430-AB96-5CE88A8D8D18}" type="datetime3">
              <a:rPr lang="en-US"/>
              <a:pPr>
                <a:defRPr/>
              </a:pPr>
              <a:t>6 November 2012</a:t>
            </a:fld>
            <a:endParaRPr lang="en-GB" dirty="0"/>
          </a:p>
        </p:txBody>
      </p:sp>
      <p:sp>
        <p:nvSpPr>
          <p:cNvPr id="5" name="Footer Placeholder 4"/>
          <p:cNvSpPr>
            <a:spLocks noGrp="1"/>
          </p:cNvSpPr>
          <p:nvPr>
            <p:ph type="ftr" sz="quarter" idx="11"/>
          </p:nvPr>
        </p:nvSpPr>
        <p:spPr/>
        <p:txBody>
          <a:bodyPr/>
          <a:lstStyle/>
          <a:p>
            <a:pPr>
              <a:defRPr/>
            </a:pPr>
            <a:r>
              <a:rPr lang="en-GB"/>
              <a:t>timbusproject.net © 2011</a:t>
            </a:r>
          </a:p>
        </p:txBody>
      </p:sp>
      <p:sp>
        <p:nvSpPr>
          <p:cNvPr id="6" name="Slide Number Placeholder 5"/>
          <p:cNvSpPr>
            <a:spLocks noGrp="1"/>
          </p:cNvSpPr>
          <p:nvPr>
            <p:ph type="sldNum" sz="quarter" idx="12"/>
          </p:nvPr>
        </p:nvSpPr>
        <p:spPr/>
        <p:txBody>
          <a:bodyPr/>
          <a:lstStyle/>
          <a:p>
            <a:pPr>
              <a:defRPr/>
            </a:pPr>
            <a:fld id="{950DBD5C-3FAC-431B-912E-1CE80CCE217D}" type="slidenum">
              <a:rPr lang="en-GB"/>
              <a:pPr>
                <a:defRPr/>
              </a:pPr>
              <a:t>19</a:t>
            </a:fld>
            <a:endParaRPr lang="en-GB" dirty="0"/>
          </a:p>
        </p:txBody>
      </p:sp>
      <p:sp>
        <p:nvSpPr>
          <p:cNvPr id="18437" name="Title 1"/>
          <p:cNvSpPr>
            <a:spLocks noGrp="1"/>
          </p:cNvSpPr>
          <p:nvPr>
            <p:ph type="title"/>
          </p:nvPr>
        </p:nvSpPr>
        <p:spPr>
          <a:xfrm>
            <a:off x="395288" y="36513"/>
            <a:ext cx="8085137" cy="871537"/>
          </a:xfrm>
        </p:spPr>
        <p:txBody>
          <a:bodyPr/>
          <a:lstStyle/>
          <a:p>
            <a:pPr eaLnBrk="1" hangingPunct="1"/>
            <a:r>
              <a:rPr lang="en-GB" sz="3000" dirty="0" smtClean="0"/>
              <a:t>Use Case: High-Energy Physics</a:t>
            </a:r>
            <a:endParaRPr lang="en-GB" sz="3000" dirty="0" smtClean="0"/>
          </a:p>
        </p:txBody>
      </p:sp>
      <p:sp>
        <p:nvSpPr>
          <p:cNvPr id="9" name="Rectangle 8"/>
          <p:cNvSpPr/>
          <p:nvPr/>
        </p:nvSpPr>
        <p:spPr>
          <a:xfrm>
            <a:off x="2268538" y="4432300"/>
            <a:ext cx="6875462" cy="2416175"/>
          </a:xfrm>
          <a:prstGeom prst="rect">
            <a:avLst/>
          </a:prstGeom>
          <a:solidFill>
            <a:schemeClr val="bg1">
              <a:lumMod val="95000"/>
            </a:schemeClr>
          </a:solidFill>
        </p:spPr>
        <p:txBody>
          <a:bodyPr>
            <a:spAutoFit/>
          </a:bodyPr>
          <a:lstStyle/>
          <a:p>
            <a:pPr marL="342900" indent="-342900" algn="just">
              <a:spcBef>
                <a:spcPct val="20000"/>
              </a:spcBef>
              <a:buClr>
                <a:schemeClr val="accent5"/>
              </a:buClr>
              <a:defRPr/>
            </a:pPr>
            <a:endParaRPr lang="en-GB" sz="1600" b="1" dirty="0">
              <a:latin typeface="+mn-lt"/>
              <a:cs typeface="+mn-cs"/>
            </a:endParaRPr>
          </a:p>
          <a:p>
            <a:pPr marL="800100" lvl="2" indent="-342900" algn="just">
              <a:spcBef>
                <a:spcPct val="20000"/>
              </a:spcBef>
              <a:buClr>
                <a:schemeClr val="accent5"/>
              </a:buClr>
              <a:buFont typeface="Wingdings" pitchFamily="2" charset="2"/>
              <a:buChar char="§"/>
              <a:defRPr/>
            </a:pPr>
            <a:r>
              <a:rPr lang="en-GB" sz="1600" dirty="0">
                <a:latin typeface="+mn-lt"/>
                <a:cs typeface="+mn-cs"/>
              </a:rPr>
              <a:t>Definition and requirements specification for long-term mathematical simulation and data analysis of large Particle Physics Experiment.</a:t>
            </a:r>
          </a:p>
          <a:p>
            <a:pPr marL="800100" lvl="2" indent="-342900" algn="just">
              <a:spcBef>
                <a:spcPct val="20000"/>
              </a:spcBef>
              <a:buClr>
                <a:schemeClr val="accent5"/>
              </a:buClr>
              <a:buFont typeface="Wingdings" pitchFamily="2" charset="2"/>
              <a:buChar char="§"/>
              <a:defRPr/>
            </a:pPr>
            <a:r>
              <a:rPr lang="en-US" sz="1600" dirty="0">
                <a:latin typeface="+mn-lt"/>
                <a:cs typeface="+mn-cs"/>
              </a:rPr>
              <a:t>Processes involved in the local analysis of experimental data by researchers</a:t>
            </a:r>
          </a:p>
          <a:p>
            <a:pPr marL="800100" lvl="2" indent="-342900" algn="just">
              <a:spcBef>
                <a:spcPct val="20000"/>
              </a:spcBef>
              <a:buClr>
                <a:schemeClr val="accent5"/>
              </a:buClr>
              <a:buFont typeface="Wingdings" pitchFamily="2" charset="2"/>
              <a:buChar char="§"/>
              <a:defRPr/>
            </a:pPr>
            <a:r>
              <a:rPr lang="en-GB" sz="1600" dirty="0">
                <a:latin typeface="+mn-lt"/>
                <a:cs typeface="+mn-cs"/>
              </a:rPr>
              <a:t>Use case defined and requirements for DP provided</a:t>
            </a:r>
          </a:p>
          <a:p>
            <a:pPr marL="800100" lvl="2" indent="-342900" algn="just">
              <a:spcBef>
                <a:spcPct val="20000"/>
              </a:spcBef>
              <a:buClr>
                <a:schemeClr val="accent5"/>
              </a:buClr>
              <a:defRPr/>
            </a:pPr>
            <a:endParaRPr lang="en-GB" sz="1400" dirty="0">
              <a:latin typeface="+mn-lt"/>
              <a:cs typeface="+mn-cs"/>
            </a:endParaRPr>
          </a:p>
          <a:p>
            <a:pPr marL="342900" indent="-342900" algn="just">
              <a:spcBef>
                <a:spcPct val="20000"/>
              </a:spcBef>
              <a:buClr>
                <a:schemeClr val="accent5"/>
              </a:buClr>
              <a:defRPr/>
            </a:pPr>
            <a:endParaRPr lang="en-GB" sz="1050" dirty="0"/>
          </a:p>
        </p:txBody>
      </p:sp>
      <p:pic>
        <p:nvPicPr>
          <p:cNvPr id="18439" name="Picture 3" descr="C:\Users\I045894\AppData\Local\Microsoft\Windows\Temporary Internet Files\Content.Outlook\E016BGCE\WP9 (2).png"/>
          <p:cNvPicPr>
            <a:picLocks noChangeAspect="1" noChangeArrowheads="1"/>
          </p:cNvPicPr>
          <p:nvPr/>
        </p:nvPicPr>
        <p:blipFill>
          <a:blip r:embed="rId3" cstate="print"/>
          <a:srcRect/>
          <a:stretch>
            <a:fillRect/>
          </a:stretch>
        </p:blipFill>
        <p:spPr bwMode="auto">
          <a:xfrm>
            <a:off x="323850" y="1196975"/>
            <a:ext cx="7704138" cy="3240088"/>
          </a:xfrm>
          <a:prstGeom prst="rect">
            <a:avLst/>
          </a:prstGeom>
          <a:noFill/>
          <a:ln w="9525">
            <a:solidFill>
              <a:schemeClr val="tx1"/>
            </a:solidFill>
            <a:miter lim="800000"/>
            <a:headEnd/>
            <a:tailEnd/>
          </a:ln>
        </p:spPr>
      </p:pic>
      <p:grpSp>
        <p:nvGrpSpPr>
          <p:cNvPr id="2" name="Group 9"/>
          <p:cNvGrpSpPr/>
          <p:nvPr/>
        </p:nvGrpSpPr>
        <p:grpSpPr>
          <a:xfrm>
            <a:off x="130548" y="4847362"/>
            <a:ext cx="2929285" cy="1461959"/>
            <a:chOff x="2603809" y="3072329"/>
            <a:chExt cx="2929285" cy="1461959"/>
          </a:xfrm>
          <a:solidFill>
            <a:schemeClr val="accent5"/>
          </a:solidFill>
        </p:grpSpPr>
        <p:sp>
          <p:nvSpPr>
            <p:cNvPr id="11" name="Rounded Rectangle 10"/>
            <p:cNvSpPr/>
            <p:nvPr/>
          </p:nvSpPr>
          <p:spPr>
            <a:xfrm>
              <a:off x="2603809" y="3072329"/>
              <a:ext cx="2929285" cy="1461959"/>
            </a:xfrm>
            <a:prstGeom prst="round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 name="Rounded Rectangle 4"/>
            <p:cNvSpPr/>
            <p:nvPr/>
          </p:nvSpPr>
          <p:spPr>
            <a:xfrm>
              <a:off x="2675176" y="3143696"/>
              <a:ext cx="2786551" cy="1319225"/>
            </a:xfrm>
            <a:prstGeom prst="rect">
              <a:avLst/>
            </a:prstGeom>
            <a:grpFill/>
          </p:spPr>
          <p:style>
            <a:lnRef idx="0">
              <a:scrgbClr r="0" g="0" b="0"/>
            </a:lnRef>
            <a:fillRef idx="0">
              <a:scrgbClr r="0" g="0" b="0"/>
            </a:fillRef>
            <a:effectRef idx="0">
              <a:scrgbClr r="0" g="0" b="0"/>
            </a:effectRef>
            <a:fontRef idx="minor">
              <a:schemeClr val="lt1"/>
            </a:fontRef>
          </p:style>
          <p:txBody>
            <a:bodyPr lIns="76200" tIns="38100" rIns="76200" bIns="38100" spcCol="1270" anchor="ctr"/>
            <a:lstStyle/>
            <a:p>
              <a:pPr algn="ctr" defTabSz="889000">
                <a:lnSpc>
                  <a:spcPct val="90000"/>
                </a:lnSpc>
                <a:spcAft>
                  <a:spcPct val="35000"/>
                </a:spcAft>
                <a:defRPr/>
              </a:pPr>
              <a:r>
                <a:rPr lang="en-GB" sz="2000" dirty="0" err="1"/>
                <a:t>eScience</a:t>
              </a:r>
              <a:r>
                <a:rPr lang="en-GB" sz="2000" dirty="0"/>
                <a:t> and Mathematical Simulations</a:t>
              </a:r>
              <a:endParaRPr lang="en-US" sz="2000" dirty="0"/>
            </a:p>
          </p:txBody>
        </p:sp>
      </p:gr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95288" y="36513"/>
            <a:ext cx="8085137" cy="871537"/>
          </a:xfrm>
        </p:spPr>
        <p:txBody>
          <a:bodyPr/>
          <a:lstStyle/>
          <a:p>
            <a:pPr eaLnBrk="1" hangingPunct="1"/>
            <a:r>
              <a:rPr lang="en-GB" sz="3600" dirty="0" smtClean="0"/>
              <a:t>TIMBUS</a:t>
            </a:r>
            <a:endParaRPr lang="en-GB" sz="3600" dirty="0" smtClean="0"/>
          </a:p>
        </p:txBody>
      </p:sp>
      <p:sp>
        <p:nvSpPr>
          <p:cNvPr id="4" name="Date Placeholder 3"/>
          <p:cNvSpPr>
            <a:spLocks noGrp="1"/>
          </p:cNvSpPr>
          <p:nvPr>
            <p:ph type="dt" sz="quarter" idx="10"/>
          </p:nvPr>
        </p:nvSpPr>
        <p:spPr/>
        <p:txBody>
          <a:bodyPr/>
          <a:lstStyle/>
          <a:p>
            <a:pPr>
              <a:defRPr/>
            </a:pPr>
            <a:fld id="{92C885B8-5A5F-4447-97BC-F68A34C9508B}" type="datetime3">
              <a:rPr lang="en-US"/>
              <a:pPr>
                <a:defRPr/>
              </a:pPr>
              <a:t>6 November 2012</a:t>
            </a:fld>
            <a:endParaRPr lang="en-GB" dirty="0"/>
          </a:p>
        </p:txBody>
      </p:sp>
      <p:sp>
        <p:nvSpPr>
          <p:cNvPr id="5" name="Footer Placeholder 4"/>
          <p:cNvSpPr>
            <a:spLocks noGrp="1"/>
          </p:cNvSpPr>
          <p:nvPr>
            <p:ph type="ftr" sz="quarter" idx="11"/>
          </p:nvPr>
        </p:nvSpPr>
        <p:spPr/>
        <p:txBody>
          <a:bodyPr/>
          <a:lstStyle/>
          <a:p>
            <a:pPr>
              <a:defRPr/>
            </a:pPr>
            <a:r>
              <a:rPr lang="en-GB"/>
              <a:t>timbusproject.net © 2011</a:t>
            </a:r>
          </a:p>
        </p:txBody>
      </p:sp>
      <p:sp>
        <p:nvSpPr>
          <p:cNvPr id="6" name="Slide Number Placeholder 5"/>
          <p:cNvSpPr>
            <a:spLocks noGrp="1"/>
          </p:cNvSpPr>
          <p:nvPr>
            <p:ph type="sldNum" sz="quarter" idx="12"/>
          </p:nvPr>
        </p:nvSpPr>
        <p:spPr/>
        <p:txBody>
          <a:bodyPr/>
          <a:lstStyle/>
          <a:p>
            <a:pPr>
              <a:defRPr/>
            </a:pPr>
            <a:fld id="{F444CE91-514E-4B9A-98A0-62371D207265}" type="slidenum">
              <a:rPr lang="en-GB"/>
              <a:pPr>
                <a:defRPr/>
              </a:pPr>
              <a:t>2</a:t>
            </a:fld>
            <a:endParaRPr lang="en-GB" dirty="0"/>
          </a:p>
        </p:txBody>
      </p:sp>
      <p:sp>
        <p:nvSpPr>
          <p:cNvPr id="12294" name="Content Placeholder 2"/>
          <p:cNvSpPr>
            <a:spLocks noGrp="1"/>
          </p:cNvSpPr>
          <p:nvPr>
            <p:ph idx="1"/>
          </p:nvPr>
        </p:nvSpPr>
        <p:spPr/>
        <p:txBody>
          <a:bodyPr>
            <a:normAutofit fontScale="62500" lnSpcReduction="20000"/>
          </a:bodyPr>
          <a:lstStyle/>
          <a:p>
            <a:pPr algn="ctr" eaLnBrk="1" hangingPunct="1">
              <a:buFont typeface="Wingdings" pitchFamily="2" charset="2"/>
              <a:buNone/>
            </a:pPr>
            <a:r>
              <a:rPr lang="en-GB" sz="3500" b="1" dirty="0" smtClean="0"/>
              <a:t>Digital preservation for </a:t>
            </a:r>
            <a:br>
              <a:rPr lang="en-GB" sz="3500" b="1" dirty="0" smtClean="0"/>
            </a:br>
            <a:r>
              <a:rPr lang="en-GB" sz="3500" b="1" dirty="0" smtClean="0"/>
              <a:t>timeless business processes and services</a:t>
            </a:r>
            <a:endParaRPr lang="en-GB" dirty="0" smtClean="0"/>
          </a:p>
          <a:p>
            <a:pPr algn="ctr" eaLnBrk="1" hangingPunct="1">
              <a:buFont typeface="Wingdings" pitchFamily="2" charset="2"/>
              <a:buNone/>
            </a:pPr>
            <a:endParaRPr lang="en-GB" dirty="0" smtClean="0"/>
          </a:p>
          <a:p>
            <a:pPr algn="ctr">
              <a:buNone/>
            </a:pPr>
            <a:endParaRPr lang="en-GB" dirty="0" smtClean="0"/>
          </a:p>
          <a:p>
            <a:pPr algn="ctr">
              <a:buNone/>
            </a:pPr>
            <a:endParaRPr lang="en-GB" dirty="0" smtClean="0"/>
          </a:p>
          <a:p>
            <a:pPr algn="ctr">
              <a:buNone/>
            </a:pPr>
            <a:r>
              <a:rPr lang="en-GB" dirty="0" smtClean="0"/>
              <a:t> </a:t>
            </a:r>
          </a:p>
          <a:p>
            <a:pPr fontAlgn="ctr"/>
            <a:r>
              <a:rPr lang="en-GB" dirty="0"/>
              <a:t>timbusproject.net</a:t>
            </a:r>
            <a:r>
              <a:rPr lang="en-GB" dirty="0" smtClean="0"/>
              <a:t>/</a:t>
            </a:r>
          </a:p>
          <a:p>
            <a:pPr fontAlgn="ctr"/>
            <a:r>
              <a:rPr lang="en-GB" dirty="0" smtClean="0"/>
              <a:t>info@timbusproject.net</a:t>
            </a:r>
            <a:endParaRPr lang="en-GB" dirty="0"/>
          </a:p>
          <a:p>
            <a:pPr fontAlgn="ctr"/>
            <a:r>
              <a:rPr lang="en-GB" dirty="0"/>
              <a:t>https://twitter.com/timbus_project</a:t>
            </a:r>
            <a:endParaRPr lang="en-GB" dirty="0" smtClean="0"/>
          </a:p>
          <a:p>
            <a:pPr fontAlgn="ctr"/>
            <a:endParaRPr lang="en-GB" dirty="0" smtClean="0"/>
          </a:p>
          <a:p>
            <a:pPr fontAlgn="ctr"/>
            <a:r>
              <a:rPr lang="en-GB" dirty="0" smtClean="0"/>
              <a:t>April </a:t>
            </a:r>
            <a:r>
              <a:rPr lang="en-GB" dirty="0"/>
              <a:t>2011 – March </a:t>
            </a:r>
            <a:r>
              <a:rPr lang="en-GB" dirty="0" smtClean="0"/>
              <a:t>2014</a:t>
            </a:r>
          </a:p>
          <a:p>
            <a:pPr fontAlgn="ctr"/>
            <a:endParaRPr lang="en-GB" dirty="0" smtClean="0"/>
          </a:p>
          <a:p>
            <a:pPr fontAlgn="ctr"/>
            <a:r>
              <a:rPr lang="en-GB" dirty="0"/>
              <a:t>co-funded by the European Union </a:t>
            </a:r>
            <a:r>
              <a:rPr lang="en-GB" dirty="0" smtClean="0"/>
              <a:t/>
            </a:r>
            <a:br>
              <a:rPr lang="en-GB" dirty="0" smtClean="0"/>
            </a:br>
            <a:r>
              <a:rPr lang="en-GB" dirty="0" smtClean="0"/>
              <a:t>FP7/2007-2013 </a:t>
            </a:r>
            <a:br>
              <a:rPr lang="en-GB" dirty="0" smtClean="0"/>
            </a:br>
            <a:r>
              <a:rPr lang="en-GB" dirty="0" smtClean="0"/>
              <a:t>under </a:t>
            </a:r>
            <a:r>
              <a:rPr lang="en-GB" dirty="0"/>
              <a:t>grant agreement no. </a:t>
            </a:r>
            <a:r>
              <a:rPr lang="en-GB" dirty="0" smtClean="0"/>
              <a:t>269940</a:t>
            </a:r>
            <a:endParaRPr lang="en-GB" dirty="0"/>
          </a:p>
          <a:p>
            <a:pPr fontAlgn="ctr"/>
            <a:endParaRPr lang="en-GB" dirty="0"/>
          </a:p>
          <a:p>
            <a:pPr algn="ctr">
              <a:buNone/>
            </a:pPr>
            <a:endParaRPr lang="en-GB" dirty="0" smtClean="0"/>
          </a:p>
          <a:p>
            <a:pPr algn="ctr" eaLnBrk="1" hangingPunct="1">
              <a:buFont typeface="Wingdings" pitchFamily="2" charset="2"/>
              <a:buNone/>
            </a:pPr>
            <a:endParaRPr lang="en-GB" dirty="0" smtClean="0"/>
          </a:p>
        </p:txBody>
      </p:sp>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896036" y="3212976"/>
            <a:ext cx="3384376" cy="1161044"/>
          </a:xfrm>
          <a:prstGeom prst="rect">
            <a:avLst/>
          </a:prstGeom>
        </p:spPr>
      </p:pic>
    </p:spTree>
    <p:extLst>
      <p:ext uri="{BB962C8B-B14F-4D97-AF65-F5344CB8AC3E}">
        <p14:creationId xmlns="" xmlns:p14="http://schemas.microsoft.com/office/powerpoint/2010/main" val="11086221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F410BAF3-4263-4430-AB96-5CE88A8D8D18}" type="datetime3">
              <a:rPr lang="en-US"/>
              <a:pPr>
                <a:defRPr/>
              </a:pPr>
              <a:t>6 November 2012</a:t>
            </a:fld>
            <a:endParaRPr lang="en-GB" dirty="0"/>
          </a:p>
        </p:txBody>
      </p:sp>
      <p:sp>
        <p:nvSpPr>
          <p:cNvPr id="5" name="Footer Placeholder 4"/>
          <p:cNvSpPr>
            <a:spLocks noGrp="1"/>
          </p:cNvSpPr>
          <p:nvPr>
            <p:ph type="ftr" sz="quarter" idx="11"/>
          </p:nvPr>
        </p:nvSpPr>
        <p:spPr/>
        <p:txBody>
          <a:bodyPr/>
          <a:lstStyle/>
          <a:p>
            <a:pPr>
              <a:defRPr/>
            </a:pPr>
            <a:r>
              <a:rPr lang="en-GB"/>
              <a:t>timbusproject.net © 2011</a:t>
            </a:r>
          </a:p>
        </p:txBody>
      </p:sp>
      <p:sp>
        <p:nvSpPr>
          <p:cNvPr id="6" name="Slide Number Placeholder 5"/>
          <p:cNvSpPr>
            <a:spLocks noGrp="1"/>
          </p:cNvSpPr>
          <p:nvPr>
            <p:ph type="sldNum" sz="quarter" idx="12"/>
          </p:nvPr>
        </p:nvSpPr>
        <p:spPr/>
        <p:txBody>
          <a:bodyPr/>
          <a:lstStyle/>
          <a:p>
            <a:pPr>
              <a:defRPr/>
            </a:pPr>
            <a:fld id="{C1AEC184-4D64-4B87-BDE1-9ECB1EB7573C}" type="slidenum">
              <a:rPr lang="en-GB"/>
              <a:pPr>
                <a:defRPr/>
              </a:pPr>
              <a:t>20</a:t>
            </a:fld>
            <a:endParaRPr lang="en-GB" dirty="0"/>
          </a:p>
        </p:txBody>
      </p:sp>
      <p:sp>
        <p:nvSpPr>
          <p:cNvPr id="16389" name="Title 1"/>
          <p:cNvSpPr>
            <a:spLocks noGrp="1"/>
          </p:cNvSpPr>
          <p:nvPr>
            <p:ph type="title"/>
          </p:nvPr>
        </p:nvSpPr>
        <p:spPr>
          <a:xfrm>
            <a:off x="395288" y="36513"/>
            <a:ext cx="8085137" cy="871537"/>
          </a:xfrm>
        </p:spPr>
        <p:txBody>
          <a:bodyPr/>
          <a:lstStyle/>
          <a:p>
            <a:pPr eaLnBrk="1" hangingPunct="1"/>
            <a:r>
              <a:rPr lang="en-GB" sz="3000" dirty="0" smtClean="0"/>
              <a:t>Use Case: Service-based process</a:t>
            </a:r>
            <a:endParaRPr lang="en-GB" sz="3000" dirty="0" smtClean="0"/>
          </a:p>
        </p:txBody>
      </p:sp>
      <p:grpSp>
        <p:nvGrpSpPr>
          <p:cNvPr id="2" name="Group 127"/>
          <p:cNvGrpSpPr>
            <a:grpSpLocks/>
          </p:cNvGrpSpPr>
          <p:nvPr/>
        </p:nvGrpSpPr>
        <p:grpSpPr bwMode="auto">
          <a:xfrm>
            <a:off x="2301875" y="1268413"/>
            <a:ext cx="4718050" cy="3529012"/>
            <a:chOff x="2301205" y="1268760"/>
            <a:chExt cx="4791075" cy="4291012"/>
          </a:xfrm>
        </p:grpSpPr>
        <p:sp>
          <p:nvSpPr>
            <p:cNvPr id="16394" name="Rectangle 60"/>
            <p:cNvSpPr>
              <a:spLocks noChangeArrowheads="1"/>
            </p:cNvSpPr>
            <p:nvPr/>
          </p:nvSpPr>
          <p:spPr bwMode="gray">
            <a:xfrm>
              <a:off x="4852317" y="3502372"/>
              <a:ext cx="2138363" cy="1585913"/>
            </a:xfrm>
            <a:prstGeom prst="rect">
              <a:avLst/>
            </a:prstGeom>
            <a:noFill/>
            <a:ln w="12700" algn="ctr">
              <a:noFill/>
              <a:miter lim="800000"/>
              <a:headEnd/>
              <a:tailEnd/>
            </a:ln>
          </p:spPr>
          <p:txBody>
            <a:bodyPr lIns="0" tIns="0" rIns="0" bIns="0"/>
            <a:lstStyle/>
            <a:p>
              <a:pPr marL="184150" lvl="1" indent="-182563">
                <a:spcBef>
                  <a:spcPct val="25000"/>
                </a:spcBef>
              </a:pPr>
              <a:endParaRPr lang="de-DE" sz="1400">
                <a:solidFill>
                  <a:srgbClr val="000000"/>
                </a:solidFill>
              </a:endParaRPr>
            </a:p>
            <a:p>
              <a:pPr marL="184150" lvl="1" indent="-182563">
                <a:spcBef>
                  <a:spcPct val="25000"/>
                </a:spcBef>
              </a:pPr>
              <a:endParaRPr lang="en-US" sz="1400">
                <a:solidFill>
                  <a:srgbClr val="000000"/>
                </a:solidFill>
              </a:endParaRPr>
            </a:p>
          </p:txBody>
        </p:sp>
        <p:sp>
          <p:nvSpPr>
            <p:cNvPr id="16395" name="AutoShape 7"/>
            <p:cNvSpPr>
              <a:spLocks noChangeArrowheads="1"/>
            </p:cNvSpPr>
            <p:nvPr/>
          </p:nvSpPr>
          <p:spPr bwMode="ltGray">
            <a:xfrm>
              <a:off x="2342480" y="1268760"/>
              <a:ext cx="4749800" cy="1171575"/>
            </a:xfrm>
            <a:prstGeom prst="roundRect">
              <a:avLst>
                <a:gd name="adj" fmla="val 16769"/>
              </a:avLst>
            </a:prstGeom>
            <a:gradFill rotWithShape="1">
              <a:gsLst>
                <a:gs pos="0">
                  <a:srgbClr val="97B8DD"/>
                </a:gs>
                <a:gs pos="100000">
                  <a:srgbClr val="487AB2"/>
                </a:gs>
              </a:gsLst>
              <a:lin ang="2700000" scaled="1"/>
            </a:gradFill>
            <a:ln w="12700" algn="ctr">
              <a:solidFill>
                <a:srgbClr val="C6C6C6"/>
              </a:solidFill>
              <a:round/>
              <a:headEnd/>
              <a:tailEnd/>
            </a:ln>
            <a:effectLst>
              <a:prstShdw prst="shdw17" dist="17961" dir="2700000">
                <a:srgbClr val="777777"/>
              </a:prstShdw>
            </a:effectLst>
          </p:spPr>
          <p:txBody>
            <a:bodyPr wrap="none" lIns="108000" tIns="0" rIns="0" bIns="0"/>
            <a:lstStyle/>
            <a:p>
              <a:pPr algn="ctr">
                <a:spcBef>
                  <a:spcPct val="75000"/>
                </a:spcBef>
                <a:buClr>
                  <a:srgbClr val="777777"/>
                </a:buClr>
                <a:buFont typeface="Wingdings" pitchFamily="2" charset="2"/>
                <a:buNone/>
              </a:pPr>
              <a:r>
                <a:rPr lang="en-US" sz="1600" b="1">
                  <a:solidFill>
                    <a:schemeClr val="bg1"/>
                  </a:solidFill>
                </a:rPr>
                <a:t>Business Process</a:t>
              </a:r>
              <a:endParaRPr lang="en-US" sz="800" b="1">
                <a:solidFill>
                  <a:schemeClr val="bg1"/>
                </a:solidFill>
              </a:endParaRPr>
            </a:p>
          </p:txBody>
        </p:sp>
        <p:grpSp>
          <p:nvGrpSpPr>
            <p:cNvPr id="3" name="AutoShape 17"/>
            <p:cNvGrpSpPr>
              <a:grpSpLocks/>
            </p:cNvGrpSpPr>
            <p:nvPr/>
          </p:nvGrpSpPr>
          <p:grpSpPr bwMode="auto">
            <a:xfrm>
              <a:off x="3679155" y="1854547"/>
              <a:ext cx="1279525" cy="585788"/>
              <a:chOff x="937" y="1079"/>
              <a:chExt cx="680" cy="323"/>
            </a:xfrm>
          </p:grpSpPr>
          <p:pic>
            <p:nvPicPr>
              <p:cNvPr id="16455" name="AutoShape 17"/>
              <p:cNvPicPr>
                <a:picLocks noChangeArrowheads="1"/>
              </p:cNvPicPr>
              <p:nvPr/>
            </p:nvPicPr>
            <p:blipFill>
              <a:blip r:embed="rId3" cstate="print"/>
              <a:srcRect/>
              <a:stretch>
                <a:fillRect/>
              </a:stretch>
            </p:blipFill>
            <p:spPr bwMode="white">
              <a:xfrm>
                <a:off x="937" y="1079"/>
                <a:ext cx="680" cy="323"/>
              </a:xfrm>
              <a:prstGeom prst="rect">
                <a:avLst/>
              </a:prstGeom>
              <a:noFill/>
              <a:ln w="9525">
                <a:noFill/>
                <a:miter lim="800000"/>
                <a:headEnd/>
                <a:tailEnd/>
              </a:ln>
            </p:spPr>
          </p:pic>
          <p:sp>
            <p:nvSpPr>
              <p:cNvPr id="16456" name="Text Box 8"/>
              <p:cNvSpPr txBox="1">
                <a:spLocks noChangeArrowheads="1"/>
              </p:cNvSpPr>
              <p:nvPr/>
            </p:nvSpPr>
            <p:spPr bwMode="auto">
              <a:xfrm rot="10800000">
                <a:off x="1062" y="1105"/>
                <a:ext cx="395" cy="237"/>
              </a:xfrm>
              <a:prstGeom prst="rect">
                <a:avLst/>
              </a:prstGeom>
              <a:noFill/>
              <a:ln w="9525">
                <a:noFill/>
                <a:miter lim="800000"/>
                <a:headEnd/>
                <a:tailEnd/>
              </a:ln>
            </p:spPr>
            <p:txBody>
              <a:bodyPr rot="10800000" wrap="none" lIns="90000" tIns="46800" rIns="90000" bIns="46800" anchor="ctr"/>
              <a:lstStyle/>
              <a:p>
                <a:pPr algn="ctr">
                  <a:buClr>
                    <a:schemeClr val="accent1"/>
                  </a:buClr>
                  <a:buSzPct val="80000"/>
                  <a:buFont typeface="Wingdings" pitchFamily="2" charset="2"/>
                  <a:buNone/>
                </a:pPr>
                <a:endParaRPr lang="en-US" sz="1600">
                  <a:solidFill>
                    <a:schemeClr val="bg1"/>
                  </a:solidFill>
                </a:endParaRPr>
              </a:p>
            </p:txBody>
          </p:sp>
        </p:grpSp>
        <p:grpSp>
          <p:nvGrpSpPr>
            <p:cNvPr id="7" name="AutoShape 17"/>
            <p:cNvGrpSpPr>
              <a:grpSpLocks/>
            </p:cNvGrpSpPr>
            <p:nvPr/>
          </p:nvGrpSpPr>
          <p:grpSpPr bwMode="auto">
            <a:xfrm>
              <a:off x="2675855" y="1854547"/>
              <a:ext cx="1271587" cy="585788"/>
              <a:chOff x="403" y="1079"/>
              <a:chExt cx="676" cy="323"/>
            </a:xfrm>
          </p:grpSpPr>
          <p:pic>
            <p:nvPicPr>
              <p:cNvPr id="16453" name="AutoShape 17"/>
              <p:cNvPicPr>
                <a:picLocks noChangeArrowheads="1"/>
              </p:cNvPicPr>
              <p:nvPr/>
            </p:nvPicPr>
            <p:blipFill>
              <a:blip r:embed="rId4" cstate="print"/>
              <a:srcRect/>
              <a:stretch>
                <a:fillRect/>
              </a:stretch>
            </p:blipFill>
            <p:spPr bwMode="white">
              <a:xfrm>
                <a:off x="403" y="1079"/>
                <a:ext cx="676" cy="323"/>
              </a:xfrm>
              <a:prstGeom prst="rect">
                <a:avLst/>
              </a:prstGeom>
              <a:noFill/>
              <a:ln w="9525">
                <a:noFill/>
                <a:miter lim="800000"/>
                <a:headEnd/>
                <a:tailEnd/>
              </a:ln>
            </p:spPr>
          </p:pic>
          <p:sp>
            <p:nvSpPr>
              <p:cNvPr id="16454" name="Text Box 11"/>
              <p:cNvSpPr txBox="1">
                <a:spLocks noChangeArrowheads="1"/>
              </p:cNvSpPr>
              <p:nvPr/>
            </p:nvSpPr>
            <p:spPr bwMode="auto">
              <a:xfrm rot="10800000">
                <a:off x="527" y="1105"/>
                <a:ext cx="394" cy="237"/>
              </a:xfrm>
              <a:prstGeom prst="rect">
                <a:avLst/>
              </a:prstGeom>
              <a:noFill/>
              <a:ln w="9525">
                <a:noFill/>
                <a:miter lim="800000"/>
                <a:headEnd/>
                <a:tailEnd/>
              </a:ln>
            </p:spPr>
            <p:txBody>
              <a:bodyPr rot="10800000" wrap="none" lIns="90000" tIns="46800" rIns="90000" bIns="46800" anchor="ctr"/>
              <a:lstStyle/>
              <a:p>
                <a:pPr algn="ctr">
                  <a:buClr>
                    <a:schemeClr val="accent1"/>
                  </a:buClr>
                  <a:buSzPct val="80000"/>
                  <a:buFont typeface="Wingdings" pitchFamily="2" charset="2"/>
                  <a:buNone/>
                </a:pPr>
                <a:endParaRPr lang="en-US" sz="1600">
                  <a:solidFill>
                    <a:schemeClr val="bg1"/>
                  </a:solidFill>
                </a:endParaRPr>
              </a:p>
            </p:txBody>
          </p:sp>
        </p:grpSp>
        <p:sp>
          <p:nvSpPr>
            <p:cNvPr id="74" name="AutoShape 17"/>
            <p:cNvSpPr>
              <a:spLocks noChangeArrowheads="1"/>
            </p:cNvSpPr>
            <p:nvPr/>
          </p:nvSpPr>
          <p:spPr bwMode="white">
            <a:xfrm flipV="1">
              <a:off x="4746717" y="1901892"/>
              <a:ext cx="1091372" cy="430452"/>
            </a:xfrm>
            <a:prstGeom prst="chevron">
              <a:avLst>
                <a:gd name="adj" fmla="val 39246"/>
              </a:avLst>
            </a:prstGeom>
            <a:gradFill rotWithShape="1">
              <a:gsLst>
                <a:gs pos="0">
                  <a:srgbClr val="A8C8F0"/>
                </a:gs>
                <a:gs pos="50000">
                  <a:srgbClr val="C9DCF5"/>
                </a:gs>
                <a:gs pos="100000">
                  <a:srgbClr val="E4EDF9"/>
                </a:gs>
              </a:gsLst>
              <a:lin ang="13500000" scaled="1"/>
            </a:gradFill>
            <a:ln w="19050" algn="ctr">
              <a:solidFill>
                <a:srgbClr val="F2F2F2"/>
              </a:solidFill>
              <a:miter lim="800000"/>
              <a:headEnd/>
              <a:tailEnd/>
            </a:ln>
            <a:effectLst>
              <a:outerShdw dist="38100" dir="2700000" algn="tl" rotWithShape="0">
                <a:srgbClr val="000000">
                  <a:alpha val="39999"/>
                </a:srgbClr>
              </a:outerShdw>
            </a:effectLst>
          </p:spPr>
          <p:txBody>
            <a:bodyPr rot="10800000" wrap="none" lIns="90000" tIns="46800" rIns="90000" bIns="46800" anchor="ctr"/>
            <a:lstStyle/>
            <a:p>
              <a:pPr algn="ctr" fontAlgn="auto">
                <a:spcBef>
                  <a:spcPts val="0"/>
                </a:spcBef>
                <a:spcAft>
                  <a:spcPts val="0"/>
                </a:spcAft>
                <a:buClr>
                  <a:schemeClr val="accent1"/>
                </a:buClr>
                <a:buSzPct val="80000"/>
                <a:buFont typeface="Wingdings" pitchFamily="2" charset="2"/>
                <a:buNone/>
                <a:defRPr/>
              </a:pPr>
              <a:endParaRPr lang="de-DE" sz="1600" dirty="0">
                <a:latin typeface="+mn-lt"/>
                <a:cs typeface="+mn-cs"/>
              </a:endParaRPr>
            </a:p>
          </p:txBody>
        </p:sp>
        <p:sp>
          <p:nvSpPr>
            <p:cNvPr id="75" name="AutoShape 17"/>
            <p:cNvSpPr>
              <a:spLocks noChangeArrowheads="1"/>
            </p:cNvSpPr>
            <p:nvPr/>
          </p:nvSpPr>
          <p:spPr bwMode="white">
            <a:xfrm flipV="1">
              <a:off x="5754261" y="1901892"/>
              <a:ext cx="1088148" cy="430452"/>
            </a:xfrm>
            <a:prstGeom prst="chevron">
              <a:avLst>
                <a:gd name="adj" fmla="val 39179"/>
              </a:avLst>
            </a:prstGeom>
            <a:gradFill rotWithShape="1">
              <a:gsLst>
                <a:gs pos="0">
                  <a:srgbClr val="A8C8F0"/>
                </a:gs>
                <a:gs pos="50000">
                  <a:srgbClr val="C9DCF5"/>
                </a:gs>
                <a:gs pos="100000">
                  <a:srgbClr val="E4EDF9"/>
                </a:gs>
              </a:gsLst>
              <a:lin ang="13500000" scaled="1"/>
            </a:gradFill>
            <a:ln w="19050" algn="ctr">
              <a:solidFill>
                <a:srgbClr val="F2F2F2"/>
              </a:solidFill>
              <a:miter lim="800000"/>
              <a:headEnd/>
              <a:tailEnd/>
            </a:ln>
            <a:effectLst>
              <a:outerShdw dist="38100" dir="2700000" algn="tl" rotWithShape="0">
                <a:srgbClr val="000000">
                  <a:alpha val="39999"/>
                </a:srgbClr>
              </a:outerShdw>
            </a:effectLst>
          </p:spPr>
          <p:txBody>
            <a:bodyPr rot="10800000" wrap="none" lIns="90000" tIns="46800" rIns="90000" bIns="46800" anchor="ctr"/>
            <a:lstStyle/>
            <a:p>
              <a:pPr algn="ctr" fontAlgn="auto">
                <a:spcBef>
                  <a:spcPts val="0"/>
                </a:spcBef>
                <a:spcAft>
                  <a:spcPts val="0"/>
                </a:spcAft>
                <a:buClr>
                  <a:schemeClr val="accent1"/>
                </a:buClr>
                <a:buSzPct val="80000"/>
                <a:buFont typeface="Wingdings" pitchFamily="2" charset="2"/>
                <a:buNone/>
                <a:defRPr/>
              </a:pPr>
              <a:endParaRPr lang="de-DE" sz="1600" dirty="0">
                <a:latin typeface="+mn-lt"/>
                <a:cs typeface="+mn-cs"/>
              </a:endParaRPr>
            </a:p>
          </p:txBody>
        </p:sp>
        <p:sp>
          <p:nvSpPr>
            <p:cNvPr id="16400" name="AutoShape 32"/>
            <p:cNvSpPr>
              <a:spLocks noChangeArrowheads="1"/>
            </p:cNvSpPr>
            <p:nvPr/>
          </p:nvSpPr>
          <p:spPr bwMode="ltGray">
            <a:xfrm>
              <a:off x="2301205" y="3176935"/>
              <a:ext cx="4791075" cy="2382837"/>
            </a:xfrm>
            <a:prstGeom prst="roundRect">
              <a:avLst>
                <a:gd name="adj" fmla="val 5977"/>
              </a:avLst>
            </a:prstGeom>
            <a:gradFill rotWithShape="1">
              <a:gsLst>
                <a:gs pos="0">
                  <a:srgbClr val="336699"/>
                </a:gs>
                <a:gs pos="100000">
                  <a:srgbClr val="003366"/>
                </a:gs>
              </a:gsLst>
              <a:lin ang="2700000" scaled="1"/>
            </a:gradFill>
            <a:ln w="12700" algn="ctr">
              <a:solidFill>
                <a:srgbClr val="C6C6C6"/>
              </a:solidFill>
              <a:round/>
              <a:headEnd/>
              <a:tailEnd/>
            </a:ln>
            <a:effectLst>
              <a:prstShdw prst="shdw17" dist="17961" dir="2700000">
                <a:srgbClr val="777777"/>
              </a:prstShdw>
            </a:effectLst>
          </p:spPr>
          <p:txBody>
            <a:bodyPr wrap="none" lIns="0" tIns="36000" rIns="0" bIns="91440" anchor="b"/>
            <a:lstStyle/>
            <a:p>
              <a:pPr algn="ctr">
                <a:buFont typeface="Wingdings" pitchFamily="2" charset="2"/>
                <a:buNone/>
              </a:pPr>
              <a:r>
                <a:rPr lang="en-US" sz="1200" b="1">
                  <a:solidFill>
                    <a:schemeClr val="bg1"/>
                  </a:solidFill>
                </a:rPr>
                <a:t>SAP NetWeaver</a:t>
              </a:r>
            </a:p>
          </p:txBody>
        </p:sp>
        <p:pic>
          <p:nvPicPr>
            <p:cNvPr id="16401" name="Rounded Rectangle 63"/>
            <p:cNvPicPr>
              <a:picLocks noChangeArrowheads="1"/>
            </p:cNvPicPr>
            <p:nvPr/>
          </p:nvPicPr>
          <p:blipFill>
            <a:blip r:embed="rId5" cstate="print"/>
            <a:srcRect/>
            <a:stretch>
              <a:fillRect/>
            </a:stretch>
          </p:blipFill>
          <p:spPr bwMode="auto">
            <a:xfrm>
              <a:off x="5596855" y="3627785"/>
              <a:ext cx="1439862" cy="1628775"/>
            </a:xfrm>
            <a:prstGeom prst="rect">
              <a:avLst/>
            </a:prstGeom>
            <a:noFill/>
            <a:ln w="9525">
              <a:noFill/>
              <a:miter lim="800000"/>
              <a:headEnd/>
              <a:tailEnd/>
            </a:ln>
          </p:spPr>
        </p:pic>
        <p:sp>
          <p:nvSpPr>
            <p:cNvPr id="16402" name="Text Box 37"/>
            <p:cNvSpPr txBox="1">
              <a:spLocks noChangeArrowheads="1"/>
            </p:cNvSpPr>
            <p:nvPr/>
          </p:nvSpPr>
          <p:spPr bwMode="auto">
            <a:xfrm>
              <a:off x="5673055" y="3581747"/>
              <a:ext cx="1222375" cy="1401763"/>
            </a:xfrm>
            <a:prstGeom prst="rect">
              <a:avLst/>
            </a:prstGeom>
            <a:noFill/>
            <a:ln w="9525">
              <a:noFill/>
              <a:miter lim="800000"/>
              <a:headEnd/>
              <a:tailEnd/>
            </a:ln>
          </p:spPr>
          <p:txBody>
            <a:bodyPr wrap="none" lIns="90000" tIns="46800" rIns="90000" bIns="46800" anchor="b"/>
            <a:lstStyle/>
            <a:p>
              <a:pPr marL="244475" indent="-244475" algn="ctr">
                <a:buClr>
                  <a:schemeClr val="accent1"/>
                </a:buClr>
                <a:buSzPct val="80000"/>
                <a:buFont typeface="Wingdings" pitchFamily="2" charset="2"/>
                <a:buNone/>
              </a:pPr>
              <a:endParaRPr lang="en-US" sz="2400"/>
            </a:p>
          </p:txBody>
        </p:sp>
        <p:sp>
          <p:nvSpPr>
            <p:cNvPr id="79" name="AutoShape 74"/>
            <p:cNvSpPr>
              <a:spLocks noChangeArrowheads="1"/>
            </p:cNvSpPr>
            <p:nvPr/>
          </p:nvSpPr>
          <p:spPr bwMode="white">
            <a:xfrm>
              <a:off x="5720408" y="3857265"/>
              <a:ext cx="390121" cy="299194"/>
            </a:xfrm>
            <a:prstGeom prst="chevron">
              <a:avLst>
                <a:gd name="adj" fmla="val 38176"/>
              </a:avLst>
            </a:prstGeom>
            <a:solidFill>
              <a:schemeClr val="bg2"/>
            </a:solidFill>
            <a:ln w="9525" algn="ctr">
              <a:solidFill>
                <a:schemeClr val="bg1">
                  <a:lumMod val="85000"/>
                </a:schemeClr>
              </a:solidFill>
              <a:miter lim="800000"/>
              <a:headEnd/>
              <a:tailEnd/>
            </a:ln>
            <a:effectLst/>
          </p:spPr>
          <p:txBody>
            <a:bodyPr wrap="none" lIns="90000" tIns="46800" rIns="90000" bIns="46800" anchor="ctr"/>
            <a:lstStyle/>
            <a:p>
              <a:pPr algn="ctr" fontAlgn="auto">
                <a:spcBef>
                  <a:spcPts val="0"/>
                </a:spcBef>
                <a:spcAft>
                  <a:spcPts val="0"/>
                </a:spcAft>
                <a:buClr>
                  <a:schemeClr val="accent1"/>
                </a:buClr>
                <a:buSzPct val="80000"/>
                <a:buFont typeface="Wingdings" pitchFamily="2" charset="2"/>
                <a:buNone/>
                <a:defRPr/>
              </a:pPr>
              <a:endParaRPr lang="de-DE" sz="2400">
                <a:latin typeface="Arial"/>
                <a:cs typeface="+mn-cs"/>
              </a:endParaRPr>
            </a:p>
          </p:txBody>
        </p:sp>
        <p:sp>
          <p:nvSpPr>
            <p:cNvPr id="80" name="AutoShape 74"/>
            <p:cNvSpPr>
              <a:spLocks noChangeArrowheads="1"/>
            </p:cNvSpPr>
            <p:nvPr/>
          </p:nvSpPr>
          <p:spPr bwMode="white">
            <a:xfrm>
              <a:off x="6096020" y="3857265"/>
              <a:ext cx="390121" cy="299194"/>
            </a:xfrm>
            <a:prstGeom prst="chevron">
              <a:avLst>
                <a:gd name="adj" fmla="val 38176"/>
              </a:avLst>
            </a:prstGeom>
            <a:solidFill>
              <a:schemeClr val="bg2"/>
            </a:solidFill>
            <a:ln w="9525" algn="ctr">
              <a:solidFill>
                <a:schemeClr val="bg1">
                  <a:lumMod val="85000"/>
                </a:schemeClr>
              </a:solidFill>
              <a:miter lim="800000"/>
              <a:headEnd/>
              <a:tailEnd/>
            </a:ln>
            <a:effectLst/>
          </p:spPr>
          <p:txBody>
            <a:bodyPr wrap="none" lIns="90000" tIns="46800" rIns="90000" bIns="46800" anchor="ctr"/>
            <a:lstStyle/>
            <a:p>
              <a:pPr algn="ctr" fontAlgn="auto">
                <a:spcBef>
                  <a:spcPts val="0"/>
                </a:spcBef>
                <a:spcAft>
                  <a:spcPts val="0"/>
                </a:spcAft>
                <a:buClr>
                  <a:schemeClr val="accent1"/>
                </a:buClr>
                <a:buSzPct val="80000"/>
                <a:buFont typeface="Wingdings" pitchFamily="2" charset="2"/>
                <a:buNone/>
                <a:defRPr/>
              </a:pPr>
              <a:endParaRPr lang="de-DE" sz="2400">
                <a:latin typeface="Arial"/>
                <a:cs typeface="+mn-cs"/>
              </a:endParaRPr>
            </a:p>
          </p:txBody>
        </p:sp>
        <p:sp>
          <p:nvSpPr>
            <p:cNvPr id="81" name="AutoShape 74"/>
            <p:cNvSpPr>
              <a:spLocks noChangeArrowheads="1"/>
            </p:cNvSpPr>
            <p:nvPr/>
          </p:nvSpPr>
          <p:spPr bwMode="white">
            <a:xfrm>
              <a:off x="6497426" y="3855335"/>
              <a:ext cx="391733" cy="301124"/>
            </a:xfrm>
            <a:prstGeom prst="chevron">
              <a:avLst>
                <a:gd name="adj" fmla="val 38176"/>
              </a:avLst>
            </a:prstGeom>
            <a:solidFill>
              <a:schemeClr val="bg2"/>
            </a:solidFill>
            <a:ln w="12700" algn="ctr">
              <a:solidFill>
                <a:schemeClr val="bg1">
                  <a:lumMod val="85000"/>
                </a:schemeClr>
              </a:solidFill>
              <a:miter lim="800000"/>
              <a:headEnd/>
              <a:tailEnd/>
            </a:ln>
            <a:effectLst/>
          </p:spPr>
          <p:txBody>
            <a:bodyPr wrap="none" lIns="90000" tIns="46800" rIns="90000" bIns="46800" anchor="ctr"/>
            <a:lstStyle/>
            <a:p>
              <a:pPr algn="ctr" fontAlgn="auto">
                <a:spcBef>
                  <a:spcPts val="0"/>
                </a:spcBef>
                <a:spcAft>
                  <a:spcPts val="0"/>
                </a:spcAft>
                <a:buClr>
                  <a:schemeClr val="accent1"/>
                </a:buClr>
                <a:buSzPct val="80000"/>
                <a:buFont typeface="Wingdings" pitchFamily="2" charset="2"/>
                <a:buNone/>
                <a:defRPr/>
              </a:pPr>
              <a:endParaRPr lang="de-DE" sz="1400">
                <a:latin typeface="Arial"/>
                <a:cs typeface="+mn-cs"/>
              </a:endParaRPr>
            </a:p>
          </p:txBody>
        </p:sp>
        <p:sp>
          <p:nvSpPr>
            <p:cNvPr id="82" name="AutoShape 71"/>
            <p:cNvSpPr>
              <a:spLocks noChangeArrowheads="1"/>
            </p:cNvSpPr>
            <p:nvPr/>
          </p:nvSpPr>
          <p:spPr bwMode="gray">
            <a:xfrm>
              <a:off x="5868719" y="4322463"/>
              <a:ext cx="667397" cy="341659"/>
            </a:xfrm>
            <a:prstGeom prst="roundRect">
              <a:avLst>
                <a:gd name="adj" fmla="val 16667"/>
              </a:avLst>
            </a:prstGeom>
            <a:noFill/>
            <a:ln w="3175" algn="ctr">
              <a:noFill/>
              <a:round/>
              <a:headEnd/>
              <a:tailEnd/>
            </a:ln>
            <a:effectLst>
              <a:prstShdw prst="shdw18" dist="17961" dir="13500000">
                <a:schemeClr val="hlink">
                  <a:gamma/>
                  <a:shade val="60000"/>
                  <a:invGamma/>
                </a:schemeClr>
              </a:prstShdw>
            </a:effectLst>
          </p:spPr>
          <p:txBody>
            <a:bodyPr wrap="none" lIns="0" tIns="0" rIns="0" bIns="0" anchor="b" anchorCtr="1"/>
            <a:lstStyle/>
            <a:p>
              <a:pPr algn="ctr" fontAlgn="auto">
                <a:spcBef>
                  <a:spcPts val="0"/>
                </a:spcBef>
                <a:spcAft>
                  <a:spcPts val="0"/>
                </a:spcAft>
                <a:buClr>
                  <a:srgbClr val="44697D"/>
                </a:buClr>
                <a:buSzPct val="80000"/>
                <a:buFont typeface="Wingdings" pitchFamily="2" charset="2"/>
                <a:buNone/>
                <a:defRPr/>
              </a:pPr>
              <a:r>
                <a:rPr lang="en-US" sz="1000" b="1" dirty="0">
                  <a:latin typeface="Arial"/>
                  <a:cs typeface="+mn-cs"/>
                </a:rPr>
                <a:t>3</a:t>
              </a:r>
              <a:r>
                <a:rPr lang="en-US" sz="1000" b="1" baseline="30000" dirty="0">
                  <a:latin typeface="Arial"/>
                  <a:cs typeface="+mn-cs"/>
                </a:rPr>
                <a:t>rd</a:t>
              </a:r>
              <a:r>
                <a:rPr lang="en-US" sz="1000" b="1" dirty="0">
                  <a:latin typeface="Arial"/>
                  <a:cs typeface="+mn-cs"/>
                </a:rPr>
                <a:t> Party Service</a:t>
              </a:r>
            </a:p>
          </p:txBody>
        </p:sp>
        <p:cxnSp>
          <p:nvCxnSpPr>
            <p:cNvPr id="16407" name="Straight Connector 92"/>
            <p:cNvCxnSpPr>
              <a:cxnSpLocks noChangeShapeType="1"/>
            </p:cNvCxnSpPr>
            <p:nvPr/>
          </p:nvCxnSpPr>
          <p:spPr bwMode="auto">
            <a:xfrm flipV="1">
              <a:off x="3356892" y="3338860"/>
              <a:ext cx="652463" cy="276225"/>
            </a:xfrm>
            <a:prstGeom prst="line">
              <a:avLst/>
            </a:prstGeom>
            <a:noFill/>
            <a:ln w="28575" algn="ctr">
              <a:solidFill>
                <a:schemeClr val="accent1"/>
              </a:solidFill>
              <a:round/>
              <a:headEnd/>
              <a:tailEnd/>
            </a:ln>
          </p:spPr>
        </p:cxnSp>
        <p:cxnSp>
          <p:nvCxnSpPr>
            <p:cNvPr id="16408" name="Straight Connector 87"/>
            <p:cNvCxnSpPr>
              <a:cxnSpLocks noChangeShapeType="1"/>
            </p:cNvCxnSpPr>
            <p:nvPr/>
          </p:nvCxnSpPr>
          <p:spPr bwMode="auto">
            <a:xfrm flipH="1" flipV="1">
              <a:off x="5050755" y="3276947"/>
              <a:ext cx="747712" cy="369888"/>
            </a:xfrm>
            <a:prstGeom prst="line">
              <a:avLst/>
            </a:prstGeom>
            <a:noFill/>
            <a:ln w="28575" algn="ctr">
              <a:solidFill>
                <a:schemeClr val="accent1"/>
              </a:solidFill>
              <a:round/>
              <a:headEnd/>
              <a:tailEnd/>
            </a:ln>
          </p:spPr>
        </p:cxnSp>
        <p:grpSp>
          <p:nvGrpSpPr>
            <p:cNvPr id="8" name="Group 177"/>
            <p:cNvGrpSpPr>
              <a:grpSpLocks/>
            </p:cNvGrpSpPr>
            <p:nvPr/>
          </p:nvGrpSpPr>
          <p:grpSpPr bwMode="auto">
            <a:xfrm>
              <a:off x="2505993" y="3596678"/>
              <a:ext cx="2927466" cy="1575109"/>
              <a:chOff x="6662737" y="3319450"/>
              <a:chExt cx="2481361" cy="1378420"/>
            </a:xfrm>
          </p:grpSpPr>
          <p:sp>
            <p:nvSpPr>
              <p:cNvPr id="86" name="AutoShape 12"/>
              <p:cNvSpPr>
                <a:spLocks noChangeArrowheads="1"/>
              </p:cNvSpPr>
              <p:nvPr/>
            </p:nvSpPr>
            <p:spPr bwMode="gray">
              <a:xfrm>
                <a:off x="6662737" y="3350636"/>
                <a:ext cx="2438400" cy="1316038"/>
              </a:xfrm>
              <a:prstGeom prst="roundRect">
                <a:avLst>
                  <a:gd name="adj" fmla="val 16667"/>
                </a:avLst>
              </a:prstGeom>
              <a:gradFill rotWithShape="1">
                <a:gsLst>
                  <a:gs pos="0">
                    <a:srgbClr val="336699"/>
                  </a:gs>
                  <a:gs pos="100000">
                    <a:srgbClr val="003366"/>
                  </a:gs>
                </a:gsLst>
                <a:lin ang="2700000" scaled="1"/>
              </a:gradFill>
              <a:ln w="6350" algn="ctr">
                <a:solidFill>
                  <a:srgbClr val="C6C6C6"/>
                </a:solidFill>
                <a:round/>
                <a:headEnd/>
                <a:tailEnd/>
              </a:ln>
              <a:effectLst>
                <a:innerShdw blurRad="63500" dist="50800" dir="13500000">
                  <a:prstClr val="black">
                    <a:alpha val="50000"/>
                  </a:prstClr>
                </a:innerShdw>
              </a:effectLst>
            </p:spPr>
            <p:txBody>
              <a:bodyPr wrap="none" lIns="0" tIns="0" rIns="0" bIns="0" anchor="ctr"/>
              <a:lstStyle/>
              <a:p>
                <a:pPr algn="ctr" fontAlgn="auto">
                  <a:lnSpc>
                    <a:spcPct val="80000"/>
                  </a:lnSpc>
                  <a:spcBef>
                    <a:spcPts val="0"/>
                  </a:spcBef>
                  <a:spcAft>
                    <a:spcPts val="0"/>
                  </a:spcAft>
                  <a:buFont typeface="Wingdings" pitchFamily="2" charset="2"/>
                  <a:buNone/>
                  <a:defRPr/>
                </a:pPr>
                <a:endParaRPr lang="en-US" sz="1200" dirty="0">
                  <a:solidFill>
                    <a:schemeClr val="bg1"/>
                  </a:solidFill>
                  <a:cs typeface="+mn-cs"/>
                </a:endParaRPr>
              </a:p>
            </p:txBody>
          </p:sp>
          <p:sp>
            <p:nvSpPr>
              <p:cNvPr id="87" name="AutoShape 8"/>
              <p:cNvSpPr>
                <a:spLocks noChangeArrowheads="1"/>
              </p:cNvSpPr>
              <p:nvPr/>
            </p:nvSpPr>
            <p:spPr bwMode="gray">
              <a:xfrm>
                <a:off x="7295340" y="3319450"/>
                <a:ext cx="565695" cy="1378420"/>
              </a:xfrm>
              <a:prstGeom prst="roundRect">
                <a:avLst>
                  <a:gd name="adj" fmla="val 16667"/>
                </a:avLst>
              </a:prstGeom>
              <a:noFill/>
              <a:ln w="3175" algn="ctr">
                <a:noFill/>
                <a:round/>
                <a:headEnd/>
                <a:tailEnd/>
              </a:ln>
              <a:effectLst>
                <a:prstShdw prst="shdw18" dist="17961" dir="13500000">
                  <a:schemeClr val="hlink">
                    <a:gamma/>
                    <a:shade val="60000"/>
                    <a:invGamma/>
                  </a:schemeClr>
                </a:prstShdw>
              </a:effectLst>
            </p:spPr>
            <p:txBody>
              <a:bodyPr wrap="none" lIns="0" tIns="0" rIns="0" bIns="0" anchor="b" anchorCtr="1"/>
              <a:lstStyle/>
              <a:p>
                <a:pPr algn="ctr" fontAlgn="auto">
                  <a:spcBef>
                    <a:spcPts val="0"/>
                  </a:spcBef>
                  <a:spcAft>
                    <a:spcPts val="0"/>
                  </a:spcAft>
                  <a:buClr>
                    <a:srgbClr val="44697D"/>
                  </a:buClr>
                  <a:buSzPct val="80000"/>
                  <a:buFont typeface="Wingdings" pitchFamily="2" charset="2"/>
                  <a:buNone/>
                  <a:defRPr/>
                </a:pPr>
                <a:endParaRPr lang="en-US" sz="1000">
                  <a:solidFill>
                    <a:srgbClr val="0099CC"/>
                  </a:solidFill>
                  <a:cs typeface="+mn-cs"/>
                </a:endParaRPr>
              </a:p>
            </p:txBody>
          </p:sp>
          <p:sp>
            <p:nvSpPr>
              <p:cNvPr id="88" name="AutoShape 9"/>
              <p:cNvSpPr>
                <a:spLocks noChangeArrowheads="1"/>
              </p:cNvSpPr>
              <p:nvPr/>
            </p:nvSpPr>
            <p:spPr bwMode="gray">
              <a:xfrm>
                <a:off x="7934821" y="3319450"/>
                <a:ext cx="565695" cy="1378420"/>
              </a:xfrm>
              <a:prstGeom prst="roundRect">
                <a:avLst>
                  <a:gd name="adj" fmla="val 16667"/>
                </a:avLst>
              </a:prstGeom>
              <a:noFill/>
              <a:ln w="3175" algn="ctr">
                <a:noFill/>
                <a:round/>
                <a:headEnd/>
                <a:tailEnd/>
              </a:ln>
              <a:effectLst>
                <a:prstShdw prst="shdw18" dist="17961" dir="13500000">
                  <a:schemeClr val="hlink">
                    <a:gamma/>
                    <a:shade val="60000"/>
                    <a:invGamma/>
                  </a:schemeClr>
                </a:prstShdw>
              </a:effectLst>
            </p:spPr>
            <p:txBody>
              <a:bodyPr wrap="none" lIns="0" tIns="0" rIns="0" bIns="0" anchor="b" anchorCtr="1"/>
              <a:lstStyle/>
              <a:p>
                <a:pPr algn="ctr" fontAlgn="auto">
                  <a:spcBef>
                    <a:spcPts val="0"/>
                  </a:spcBef>
                  <a:spcAft>
                    <a:spcPts val="0"/>
                  </a:spcAft>
                  <a:buClr>
                    <a:srgbClr val="44697D"/>
                  </a:buClr>
                  <a:buSzPct val="80000"/>
                  <a:buFont typeface="Wingdings" pitchFamily="2" charset="2"/>
                  <a:buNone/>
                  <a:defRPr/>
                </a:pPr>
                <a:endParaRPr lang="en-US" sz="1000">
                  <a:solidFill>
                    <a:srgbClr val="0099CC"/>
                  </a:solidFill>
                  <a:cs typeface="+mn-cs"/>
                </a:endParaRPr>
              </a:p>
            </p:txBody>
          </p:sp>
          <p:sp>
            <p:nvSpPr>
              <p:cNvPr id="89" name="AutoShape 11"/>
              <p:cNvSpPr>
                <a:spLocks noChangeArrowheads="1"/>
              </p:cNvSpPr>
              <p:nvPr/>
            </p:nvSpPr>
            <p:spPr bwMode="gray">
              <a:xfrm>
                <a:off x="8577036" y="3319450"/>
                <a:ext cx="567062" cy="1378420"/>
              </a:xfrm>
              <a:prstGeom prst="roundRect">
                <a:avLst>
                  <a:gd name="adj" fmla="val 16667"/>
                </a:avLst>
              </a:prstGeom>
              <a:noFill/>
              <a:ln w="3175" algn="ctr">
                <a:noFill/>
                <a:round/>
                <a:headEnd/>
                <a:tailEnd/>
              </a:ln>
              <a:effectLst>
                <a:prstShdw prst="shdw18" dist="17961" dir="13500000">
                  <a:schemeClr val="hlink">
                    <a:gamma/>
                    <a:shade val="60000"/>
                    <a:invGamma/>
                  </a:schemeClr>
                </a:prstShdw>
              </a:effectLst>
            </p:spPr>
            <p:txBody>
              <a:bodyPr wrap="none" lIns="0" tIns="0" rIns="0" bIns="0" anchor="b" anchorCtr="1"/>
              <a:lstStyle/>
              <a:p>
                <a:pPr algn="ctr" fontAlgn="auto">
                  <a:spcBef>
                    <a:spcPts val="0"/>
                  </a:spcBef>
                  <a:spcAft>
                    <a:spcPts val="0"/>
                  </a:spcAft>
                  <a:buClr>
                    <a:srgbClr val="44697D"/>
                  </a:buClr>
                  <a:buSzPct val="80000"/>
                  <a:buFont typeface="Wingdings" pitchFamily="2" charset="2"/>
                  <a:buNone/>
                  <a:defRPr/>
                </a:pPr>
                <a:endParaRPr lang="en-US" sz="1000">
                  <a:solidFill>
                    <a:srgbClr val="0099CC"/>
                  </a:solidFill>
                  <a:cs typeface="+mn-cs"/>
                </a:endParaRPr>
              </a:p>
            </p:txBody>
          </p:sp>
          <p:sp>
            <p:nvSpPr>
              <p:cNvPr id="90" name="AutoShape 74"/>
              <p:cNvSpPr>
                <a:spLocks noChangeArrowheads="1"/>
              </p:cNvSpPr>
              <p:nvPr/>
            </p:nvSpPr>
            <p:spPr bwMode="white">
              <a:xfrm>
                <a:off x="7512600" y="3549187"/>
                <a:ext cx="366199" cy="261832"/>
              </a:xfrm>
              <a:prstGeom prst="chevron">
                <a:avLst>
                  <a:gd name="adj" fmla="val 38176"/>
                </a:avLst>
              </a:prstGeom>
              <a:gradFill flip="none" rotWithShape="1">
                <a:gsLst>
                  <a:gs pos="0">
                    <a:srgbClr val="78A5D2">
                      <a:tint val="66000"/>
                      <a:satMod val="160000"/>
                    </a:srgbClr>
                  </a:gs>
                  <a:gs pos="50000">
                    <a:srgbClr val="78A5D2">
                      <a:tint val="44500"/>
                      <a:satMod val="160000"/>
                    </a:srgbClr>
                  </a:gs>
                  <a:gs pos="100000">
                    <a:srgbClr val="78A5D2">
                      <a:tint val="23500"/>
                      <a:satMod val="160000"/>
                    </a:srgbClr>
                  </a:gs>
                </a:gsLst>
                <a:lin ang="13500000" scaled="1"/>
                <a:tileRect/>
              </a:gradFill>
              <a:ln w="12700" algn="ctr">
                <a:solidFill>
                  <a:schemeClr val="bg1">
                    <a:lumMod val="85000"/>
                  </a:schemeClr>
                </a:solidFill>
                <a:miter lim="800000"/>
                <a:headEnd/>
                <a:tailEnd/>
              </a:ln>
              <a:effectLst/>
            </p:spPr>
            <p:txBody>
              <a:bodyPr wrap="none" lIns="90000" tIns="46800" rIns="90000" bIns="46800" anchor="ctr"/>
              <a:lstStyle/>
              <a:p>
                <a:pPr algn="ctr" fontAlgn="auto">
                  <a:spcBef>
                    <a:spcPts val="0"/>
                  </a:spcBef>
                  <a:spcAft>
                    <a:spcPts val="0"/>
                  </a:spcAft>
                  <a:buClr>
                    <a:schemeClr val="accent1"/>
                  </a:buClr>
                  <a:buSzPct val="80000"/>
                  <a:buFont typeface="Wingdings" pitchFamily="2" charset="2"/>
                  <a:buNone/>
                  <a:defRPr/>
                </a:pPr>
                <a:endParaRPr lang="de-DE" sz="2400">
                  <a:cs typeface="+mn-cs"/>
                </a:endParaRPr>
              </a:p>
            </p:txBody>
          </p:sp>
          <p:sp>
            <p:nvSpPr>
              <p:cNvPr id="91" name="AutoShape 74"/>
              <p:cNvSpPr>
                <a:spLocks noChangeArrowheads="1"/>
              </p:cNvSpPr>
              <p:nvPr/>
            </p:nvSpPr>
            <p:spPr bwMode="white">
              <a:xfrm>
                <a:off x="7841905" y="3549187"/>
                <a:ext cx="368932" cy="261832"/>
              </a:xfrm>
              <a:prstGeom prst="chevron">
                <a:avLst>
                  <a:gd name="adj" fmla="val 38176"/>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w="9525" algn="ctr">
                <a:solidFill>
                  <a:schemeClr val="bg1">
                    <a:lumMod val="85000"/>
                  </a:schemeClr>
                </a:solidFill>
                <a:miter lim="800000"/>
                <a:headEnd/>
                <a:tailEnd/>
              </a:ln>
              <a:effectLst/>
            </p:spPr>
            <p:txBody>
              <a:bodyPr wrap="none" lIns="90000" tIns="46800" rIns="90000" bIns="46800" anchor="ctr"/>
              <a:lstStyle/>
              <a:p>
                <a:pPr algn="ctr" fontAlgn="auto">
                  <a:spcBef>
                    <a:spcPts val="0"/>
                  </a:spcBef>
                  <a:spcAft>
                    <a:spcPts val="0"/>
                  </a:spcAft>
                  <a:buClr>
                    <a:schemeClr val="accent1"/>
                  </a:buClr>
                  <a:buSzPct val="80000"/>
                  <a:buFont typeface="Wingdings" pitchFamily="2" charset="2"/>
                  <a:buNone/>
                  <a:defRPr/>
                </a:pPr>
                <a:endParaRPr lang="de-DE" sz="2400">
                  <a:cs typeface="+mn-cs"/>
                </a:endParaRPr>
              </a:p>
            </p:txBody>
          </p:sp>
          <p:sp>
            <p:nvSpPr>
              <p:cNvPr id="92" name="AutoShape 74"/>
              <p:cNvSpPr>
                <a:spLocks noChangeArrowheads="1"/>
              </p:cNvSpPr>
              <p:nvPr/>
            </p:nvSpPr>
            <p:spPr bwMode="white">
              <a:xfrm>
                <a:off x="7186027" y="3549187"/>
                <a:ext cx="366199" cy="261832"/>
              </a:xfrm>
              <a:prstGeom prst="chevron">
                <a:avLst>
                  <a:gd name="adj" fmla="val 38176"/>
                </a:avLst>
              </a:prstGeom>
              <a:gradFill flip="none" rotWithShape="1">
                <a:gsLst>
                  <a:gs pos="0">
                    <a:srgbClr val="78A5D2">
                      <a:tint val="66000"/>
                      <a:satMod val="160000"/>
                    </a:srgbClr>
                  </a:gs>
                  <a:gs pos="50000">
                    <a:srgbClr val="78A5D2">
                      <a:tint val="44500"/>
                      <a:satMod val="160000"/>
                    </a:srgbClr>
                  </a:gs>
                  <a:gs pos="100000">
                    <a:srgbClr val="78A5D2">
                      <a:tint val="23500"/>
                      <a:satMod val="160000"/>
                    </a:srgbClr>
                  </a:gs>
                </a:gsLst>
                <a:lin ang="13500000" scaled="1"/>
                <a:tileRect/>
              </a:gradFill>
              <a:ln w="12700" algn="ctr">
                <a:solidFill>
                  <a:schemeClr val="bg1">
                    <a:lumMod val="85000"/>
                  </a:schemeClr>
                </a:solidFill>
                <a:miter lim="800000"/>
                <a:headEnd/>
                <a:tailEnd/>
              </a:ln>
              <a:effectLst/>
            </p:spPr>
            <p:txBody>
              <a:bodyPr wrap="none" lIns="90000" tIns="46800" rIns="90000" bIns="46800" anchor="ctr"/>
              <a:lstStyle/>
              <a:p>
                <a:pPr algn="ctr" fontAlgn="auto">
                  <a:spcBef>
                    <a:spcPts val="0"/>
                  </a:spcBef>
                  <a:spcAft>
                    <a:spcPts val="0"/>
                  </a:spcAft>
                  <a:buClr>
                    <a:schemeClr val="accent1"/>
                  </a:buClr>
                  <a:buSzPct val="80000"/>
                  <a:buFont typeface="Wingdings" pitchFamily="2" charset="2"/>
                  <a:buNone/>
                  <a:defRPr/>
                </a:pPr>
                <a:endParaRPr lang="de-DE" sz="2400">
                  <a:cs typeface="+mn-cs"/>
                </a:endParaRPr>
              </a:p>
            </p:txBody>
          </p:sp>
          <p:sp>
            <p:nvSpPr>
              <p:cNvPr id="93" name="AutoShape 74"/>
              <p:cNvSpPr>
                <a:spLocks noChangeArrowheads="1"/>
              </p:cNvSpPr>
              <p:nvPr/>
            </p:nvSpPr>
            <p:spPr bwMode="white">
              <a:xfrm>
                <a:off x="7412851" y="3939401"/>
                <a:ext cx="367566" cy="263521"/>
              </a:xfrm>
              <a:prstGeom prst="chevron">
                <a:avLst>
                  <a:gd name="adj" fmla="val 38176"/>
                </a:avLst>
              </a:prstGeom>
              <a:gradFill flip="none" rotWithShape="1">
                <a:gsLst>
                  <a:gs pos="0">
                    <a:srgbClr val="78A5D2">
                      <a:tint val="66000"/>
                      <a:satMod val="160000"/>
                    </a:srgbClr>
                  </a:gs>
                  <a:gs pos="50000">
                    <a:srgbClr val="78A5D2">
                      <a:tint val="44500"/>
                      <a:satMod val="160000"/>
                    </a:srgbClr>
                  </a:gs>
                  <a:gs pos="100000">
                    <a:srgbClr val="78A5D2">
                      <a:tint val="23500"/>
                      <a:satMod val="160000"/>
                    </a:srgbClr>
                  </a:gs>
                </a:gsLst>
                <a:lin ang="13500000" scaled="1"/>
                <a:tileRect/>
              </a:gradFill>
              <a:ln w="12700" algn="ctr">
                <a:solidFill>
                  <a:schemeClr val="bg1">
                    <a:lumMod val="85000"/>
                  </a:schemeClr>
                </a:solidFill>
                <a:miter lim="800000"/>
                <a:headEnd/>
                <a:tailEnd/>
              </a:ln>
              <a:effectLst/>
            </p:spPr>
            <p:txBody>
              <a:bodyPr wrap="none" lIns="90000" tIns="46800" rIns="90000" bIns="46800" anchor="ctr"/>
              <a:lstStyle/>
              <a:p>
                <a:pPr algn="ctr" fontAlgn="auto">
                  <a:spcBef>
                    <a:spcPts val="0"/>
                  </a:spcBef>
                  <a:spcAft>
                    <a:spcPts val="0"/>
                  </a:spcAft>
                  <a:buClr>
                    <a:schemeClr val="accent1"/>
                  </a:buClr>
                  <a:buSzPct val="80000"/>
                  <a:buFont typeface="Wingdings" pitchFamily="2" charset="2"/>
                  <a:buNone/>
                  <a:defRPr/>
                </a:pPr>
                <a:endParaRPr lang="de-DE" sz="2400">
                  <a:cs typeface="+mn-cs"/>
                </a:endParaRPr>
              </a:p>
            </p:txBody>
          </p:sp>
          <p:sp>
            <p:nvSpPr>
              <p:cNvPr id="94" name="AutoShape 74"/>
              <p:cNvSpPr>
                <a:spLocks noChangeArrowheads="1"/>
              </p:cNvSpPr>
              <p:nvPr/>
            </p:nvSpPr>
            <p:spPr bwMode="white">
              <a:xfrm>
                <a:off x="7765386" y="3939401"/>
                <a:ext cx="367566" cy="263521"/>
              </a:xfrm>
              <a:prstGeom prst="chevron">
                <a:avLst>
                  <a:gd name="adj" fmla="val 38176"/>
                </a:avLst>
              </a:prstGeom>
              <a:gradFill flip="none" rotWithShape="1">
                <a:gsLst>
                  <a:gs pos="0">
                    <a:srgbClr val="78A5D2">
                      <a:tint val="66000"/>
                      <a:satMod val="160000"/>
                    </a:srgbClr>
                  </a:gs>
                  <a:gs pos="50000">
                    <a:srgbClr val="78A5D2">
                      <a:tint val="44500"/>
                      <a:satMod val="160000"/>
                    </a:srgbClr>
                  </a:gs>
                  <a:gs pos="100000">
                    <a:srgbClr val="78A5D2">
                      <a:tint val="23500"/>
                      <a:satMod val="160000"/>
                    </a:srgbClr>
                  </a:gs>
                </a:gsLst>
                <a:lin ang="13500000" scaled="1"/>
                <a:tileRect/>
              </a:gradFill>
              <a:ln w="12700" algn="ctr">
                <a:solidFill>
                  <a:schemeClr val="bg1">
                    <a:lumMod val="85000"/>
                  </a:schemeClr>
                </a:solidFill>
                <a:miter lim="800000"/>
                <a:headEnd/>
                <a:tailEnd/>
              </a:ln>
              <a:effectLst/>
            </p:spPr>
            <p:txBody>
              <a:bodyPr wrap="none" lIns="90000" tIns="46800" rIns="90000" bIns="46800" anchor="ctr"/>
              <a:lstStyle/>
              <a:p>
                <a:pPr algn="ctr" fontAlgn="auto">
                  <a:spcBef>
                    <a:spcPts val="0"/>
                  </a:spcBef>
                  <a:spcAft>
                    <a:spcPts val="0"/>
                  </a:spcAft>
                  <a:buClr>
                    <a:schemeClr val="accent1"/>
                  </a:buClr>
                  <a:buSzPct val="80000"/>
                  <a:buFont typeface="Wingdings" pitchFamily="2" charset="2"/>
                  <a:buNone/>
                  <a:defRPr/>
                </a:pPr>
                <a:endParaRPr lang="de-DE" sz="2400">
                  <a:cs typeface="+mn-cs"/>
                </a:endParaRPr>
              </a:p>
            </p:txBody>
          </p:sp>
          <p:sp>
            <p:nvSpPr>
              <p:cNvPr id="95" name="AutoShape 74"/>
              <p:cNvSpPr>
                <a:spLocks noChangeArrowheads="1"/>
              </p:cNvSpPr>
              <p:nvPr/>
            </p:nvSpPr>
            <p:spPr bwMode="white">
              <a:xfrm>
                <a:off x="8117921" y="3939401"/>
                <a:ext cx="368932" cy="263521"/>
              </a:xfrm>
              <a:prstGeom prst="chevron">
                <a:avLst>
                  <a:gd name="adj" fmla="val 38176"/>
                </a:avLst>
              </a:prstGeom>
              <a:gradFill flip="none" rotWithShape="1">
                <a:gsLst>
                  <a:gs pos="0">
                    <a:srgbClr val="78A5D2">
                      <a:tint val="66000"/>
                      <a:satMod val="160000"/>
                    </a:srgbClr>
                  </a:gs>
                  <a:gs pos="50000">
                    <a:srgbClr val="78A5D2">
                      <a:tint val="44500"/>
                      <a:satMod val="160000"/>
                    </a:srgbClr>
                  </a:gs>
                  <a:gs pos="100000">
                    <a:srgbClr val="78A5D2">
                      <a:tint val="23500"/>
                      <a:satMod val="160000"/>
                    </a:srgbClr>
                  </a:gs>
                </a:gsLst>
                <a:lin ang="13500000" scaled="1"/>
                <a:tileRect/>
              </a:gradFill>
              <a:ln w="12700" algn="ctr">
                <a:solidFill>
                  <a:schemeClr val="bg1">
                    <a:lumMod val="85000"/>
                  </a:schemeClr>
                </a:solidFill>
                <a:miter lim="800000"/>
                <a:headEnd/>
                <a:tailEnd/>
              </a:ln>
              <a:effectLst/>
            </p:spPr>
            <p:txBody>
              <a:bodyPr wrap="none" lIns="90000" tIns="46800" rIns="90000" bIns="46800" anchor="ctr"/>
              <a:lstStyle/>
              <a:p>
                <a:pPr algn="ctr" fontAlgn="auto">
                  <a:spcBef>
                    <a:spcPts val="0"/>
                  </a:spcBef>
                  <a:spcAft>
                    <a:spcPts val="0"/>
                  </a:spcAft>
                  <a:buClr>
                    <a:schemeClr val="accent1"/>
                  </a:buClr>
                  <a:buSzPct val="80000"/>
                  <a:buFont typeface="Wingdings" pitchFamily="2" charset="2"/>
                  <a:buNone/>
                  <a:defRPr/>
                </a:pPr>
                <a:endParaRPr lang="de-DE" sz="2400">
                  <a:cs typeface="+mn-cs"/>
                </a:endParaRPr>
              </a:p>
            </p:txBody>
          </p:sp>
          <p:sp>
            <p:nvSpPr>
              <p:cNvPr id="96" name="AutoShape 74"/>
              <p:cNvSpPr>
                <a:spLocks noChangeArrowheads="1"/>
              </p:cNvSpPr>
              <p:nvPr/>
            </p:nvSpPr>
            <p:spPr bwMode="white">
              <a:xfrm>
                <a:off x="8201272" y="3549187"/>
                <a:ext cx="366199" cy="261832"/>
              </a:xfrm>
              <a:prstGeom prst="chevron">
                <a:avLst>
                  <a:gd name="adj" fmla="val 38176"/>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w="9525" algn="ctr">
                <a:solidFill>
                  <a:schemeClr val="bg1">
                    <a:lumMod val="85000"/>
                  </a:schemeClr>
                </a:solidFill>
                <a:miter lim="800000"/>
                <a:headEnd/>
                <a:tailEnd/>
              </a:ln>
              <a:effectLst/>
            </p:spPr>
            <p:txBody>
              <a:bodyPr wrap="none" lIns="90000" tIns="46800" rIns="90000" bIns="46800" anchor="ctr"/>
              <a:lstStyle/>
              <a:p>
                <a:pPr algn="ctr" fontAlgn="auto">
                  <a:spcBef>
                    <a:spcPts val="0"/>
                  </a:spcBef>
                  <a:spcAft>
                    <a:spcPts val="0"/>
                  </a:spcAft>
                  <a:buClr>
                    <a:schemeClr val="accent1"/>
                  </a:buClr>
                  <a:buSzPct val="80000"/>
                  <a:buFont typeface="Wingdings" pitchFamily="2" charset="2"/>
                  <a:buNone/>
                  <a:defRPr/>
                </a:pPr>
                <a:endParaRPr lang="de-DE" sz="2400">
                  <a:cs typeface="+mn-cs"/>
                </a:endParaRPr>
              </a:p>
            </p:txBody>
          </p:sp>
          <p:sp>
            <p:nvSpPr>
              <p:cNvPr id="16452" name="Text Box 5"/>
              <p:cNvSpPr txBox="1">
                <a:spLocks noChangeArrowheads="1"/>
              </p:cNvSpPr>
              <p:nvPr/>
            </p:nvSpPr>
            <p:spPr bwMode="white">
              <a:xfrm>
                <a:off x="6851650" y="4182486"/>
                <a:ext cx="2073275" cy="493573"/>
              </a:xfrm>
              <a:prstGeom prst="rect">
                <a:avLst/>
              </a:prstGeom>
              <a:noFill/>
              <a:ln w="19050" algn="ctr">
                <a:noFill/>
                <a:miter lim="800000"/>
                <a:headEnd/>
                <a:tailEnd/>
              </a:ln>
            </p:spPr>
            <p:txBody>
              <a:bodyPr lIns="90000" tIns="46800" rIns="90000" bIns="46800">
                <a:spAutoFit/>
              </a:bodyPr>
              <a:lstStyle/>
              <a:p>
                <a:pPr marL="244475" indent="-244475" algn="ctr"/>
                <a:r>
                  <a:rPr lang="en-US" sz="1200">
                    <a:solidFill>
                      <a:schemeClr val="bg1"/>
                    </a:solidFill>
                    <a:latin typeface="Arial Black" pitchFamily="34" charset="0"/>
                  </a:rPr>
                  <a:t>SOA-enabled </a:t>
                </a:r>
              </a:p>
              <a:p>
                <a:pPr marL="244475" indent="-244475" algn="ctr"/>
                <a:r>
                  <a:rPr lang="en-US" sz="1200">
                    <a:solidFill>
                      <a:schemeClr val="bg1"/>
                    </a:solidFill>
                    <a:latin typeface="Arial Black" pitchFamily="34" charset="0"/>
                  </a:rPr>
                  <a:t>SAP Business Suite</a:t>
                </a:r>
              </a:p>
            </p:txBody>
          </p:sp>
        </p:grpSp>
        <p:cxnSp>
          <p:nvCxnSpPr>
            <p:cNvPr id="16410" name="Straight Connector 87"/>
            <p:cNvCxnSpPr>
              <a:cxnSpLocks noChangeShapeType="1"/>
            </p:cNvCxnSpPr>
            <p:nvPr/>
          </p:nvCxnSpPr>
          <p:spPr bwMode="auto">
            <a:xfrm flipH="1" flipV="1">
              <a:off x="3414042" y="2478435"/>
              <a:ext cx="892175" cy="407987"/>
            </a:xfrm>
            <a:prstGeom prst="line">
              <a:avLst/>
            </a:prstGeom>
            <a:noFill/>
            <a:ln w="28575" algn="ctr">
              <a:solidFill>
                <a:schemeClr val="accent1"/>
              </a:solidFill>
              <a:round/>
              <a:headEnd/>
              <a:tailEnd/>
            </a:ln>
          </p:spPr>
        </p:cxnSp>
        <p:cxnSp>
          <p:nvCxnSpPr>
            <p:cNvPr id="16411" name="Straight Connector 89"/>
            <p:cNvCxnSpPr>
              <a:cxnSpLocks noChangeShapeType="1"/>
            </p:cNvCxnSpPr>
            <p:nvPr/>
          </p:nvCxnSpPr>
          <p:spPr bwMode="auto">
            <a:xfrm flipH="1" flipV="1">
              <a:off x="4166517" y="2449860"/>
              <a:ext cx="376238" cy="423862"/>
            </a:xfrm>
            <a:prstGeom prst="line">
              <a:avLst/>
            </a:prstGeom>
            <a:noFill/>
            <a:ln w="28575" algn="ctr">
              <a:solidFill>
                <a:schemeClr val="accent1"/>
              </a:solidFill>
              <a:round/>
              <a:headEnd/>
              <a:tailEnd/>
            </a:ln>
          </p:spPr>
        </p:cxnSp>
        <p:cxnSp>
          <p:nvCxnSpPr>
            <p:cNvPr id="16412" name="Straight Connector 92"/>
            <p:cNvCxnSpPr>
              <a:cxnSpLocks noChangeShapeType="1"/>
            </p:cNvCxnSpPr>
            <p:nvPr/>
          </p:nvCxnSpPr>
          <p:spPr bwMode="auto">
            <a:xfrm flipV="1">
              <a:off x="4765005" y="2448272"/>
              <a:ext cx="355600" cy="407988"/>
            </a:xfrm>
            <a:prstGeom prst="line">
              <a:avLst/>
            </a:prstGeom>
            <a:noFill/>
            <a:ln w="28575" algn="ctr">
              <a:solidFill>
                <a:schemeClr val="accent1"/>
              </a:solidFill>
              <a:round/>
              <a:headEnd/>
              <a:tailEnd/>
            </a:ln>
          </p:spPr>
        </p:cxnSp>
        <p:cxnSp>
          <p:nvCxnSpPr>
            <p:cNvPr id="16413" name="Straight Connector 94"/>
            <p:cNvCxnSpPr>
              <a:cxnSpLocks noChangeShapeType="1"/>
            </p:cNvCxnSpPr>
            <p:nvPr/>
          </p:nvCxnSpPr>
          <p:spPr bwMode="auto">
            <a:xfrm flipV="1">
              <a:off x="4895180" y="2468910"/>
              <a:ext cx="1023937" cy="430212"/>
            </a:xfrm>
            <a:prstGeom prst="line">
              <a:avLst/>
            </a:prstGeom>
            <a:noFill/>
            <a:ln w="28575" algn="ctr">
              <a:solidFill>
                <a:schemeClr val="accent1"/>
              </a:solidFill>
              <a:round/>
              <a:headEnd/>
              <a:tailEnd/>
            </a:ln>
          </p:spPr>
        </p:cxnSp>
        <p:grpSp>
          <p:nvGrpSpPr>
            <p:cNvPr id="9" name="Group 34"/>
            <p:cNvGrpSpPr>
              <a:grpSpLocks/>
            </p:cNvGrpSpPr>
            <p:nvPr/>
          </p:nvGrpSpPr>
          <p:grpSpPr bwMode="auto">
            <a:xfrm>
              <a:off x="3876005" y="2532410"/>
              <a:ext cx="1209675" cy="1017587"/>
              <a:chOff x="797" y="696"/>
              <a:chExt cx="453" cy="361"/>
            </a:xfrm>
          </p:grpSpPr>
          <p:pic>
            <p:nvPicPr>
              <p:cNvPr id="16415" name="Picture 35" descr="esr"/>
              <p:cNvPicPr>
                <a:picLocks noChangeAspect="1" noChangeArrowheads="1"/>
              </p:cNvPicPr>
              <p:nvPr/>
            </p:nvPicPr>
            <p:blipFill>
              <a:blip r:embed="rId6" cstate="print"/>
              <a:srcRect/>
              <a:stretch>
                <a:fillRect/>
              </a:stretch>
            </p:blipFill>
            <p:spPr bwMode="auto">
              <a:xfrm>
                <a:off x="799" y="700"/>
                <a:ext cx="451" cy="357"/>
              </a:xfrm>
              <a:prstGeom prst="rect">
                <a:avLst/>
              </a:prstGeom>
              <a:noFill/>
              <a:ln w="9525">
                <a:noFill/>
                <a:miter lim="800000"/>
                <a:headEnd/>
                <a:tailEnd/>
              </a:ln>
            </p:spPr>
          </p:pic>
          <p:grpSp>
            <p:nvGrpSpPr>
              <p:cNvPr id="10" name="Group 36"/>
              <p:cNvGrpSpPr>
                <a:grpSpLocks/>
              </p:cNvGrpSpPr>
              <p:nvPr/>
            </p:nvGrpSpPr>
            <p:grpSpPr bwMode="auto">
              <a:xfrm>
                <a:off x="797" y="696"/>
                <a:ext cx="451" cy="270"/>
                <a:chOff x="3819" y="411"/>
                <a:chExt cx="654" cy="385"/>
              </a:xfrm>
            </p:grpSpPr>
            <p:grpSp>
              <p:nvGrpSpPr>
                <p:cNvPr id="11" name="Group 37"/>
                <p:cNvGrpSpPr>
                  <a:grpSpLocks/>
                </p:cNvGrpSpPr>
                <p:nvPr/>
              </p:nvGrpSpPr>
              <p:grpSpPr bwMode="auto">
                <a:xfrm>
                  <a:off x="3846" y="444"/>
                  <a:ext cx="608" cy="308"/>
                  <a:chOff x="3846" y="444"/>
                  <a:chExt cx="608" cy="308"/>
                </a:xfrm>
              </p:grpSpPr>
              <p:pic>
                <p:nvPicPr>
                  <p:cNvPr id="16419" name="Picture 38" descr="sm red"/>
                  <p:cNvPicPr>
                    <a:picLocks noChangeAspect="1" noChangeArrowheads="1"/>
                  </p:cNvPicPr>
                  <p:nvPr/>
                </p:nvPicPr>
                <p:blipFill>
                  <a:blip r:embed="rId7" cstate="print"/>
                  <a:srcRect/>
                  <a:stretch>
                    <a:fillRect/>
                  </a:stretch>
                </p:blipFill>
                <p:spPr bwMode="auto">
                  <a:xfrm>
                    <a:off x="3961" y="561"/>
                    <a:ext cx="135" cy="82"/>
                  </a:xfrm>
                  <a:prstGeom prst="rect">
                    <a:avLst/>
                  </a:prstGeom>
                  <a:noFill/>
                  <a:ln w="9525">
                    <a:noFill/>
                    <a:miter lim="800000"/>
                    <a:headEnd/>
                    <a:tailEnd/>
                  </a:ln>
                </p:spPr>
              </p:pic>
              <p:pic>
                <p:nvPicPr>
                  <p:cNvPr id="16420" name="Picture 39" descr="sm red"/>
                  <p:cNvPicPr>
                    <a:picLocks noChangeAspect="1" noChangeArrowheads="1"/>
                  </p:cNvPicPr>
                  <p:nvPr/>
                </p:nvPicPr>
                <p:blipFill>
                  <a:blip r:embed="rId7" cstate="print"/>
                  <a:srcRect/>
                  <a:stretch>
                    <a:fillRect/>
                  </a:stretch>
                </p:blipFill>
                <p:spPr bwMode="auto">
                  <a:xfrm>
                    <a:off x="4143" y="483"/>
                    <a:ext cx="136" cy="82"/>
                  </a:xfrm>
                  <a:prstGeom prst="rect">
                    <a:avLst/>
                  </a:prstGeom>
                  <a:noFill/>
                  <a:ln w="9525">
                    <a:noFill/>
                    <a:miter lim="800000"/>
                    <a:headEnd/>
                    <a:tailEnd/>
                  </a:ln>
                </p:spPr>
              </p:pic>
              <p:pic>
                <p:nvPicPr>
                  <p:cNvPr id="16421" name="Picture 40" descr="sm purple"/>
                  <p:cNvPicPr>
                    <a:picLocks noChangeAspect="1" noChangeArrowheads="1"/>
                  </p:cNvPicPr>
                  <p:nvPr/>
                </p:nvPicPr>
                <p:blipFill>
                  <a:blip r:embed="rId8" cstate="print"/>
                  <a:srcRect/>
                  <a:stretch>
                    <a:fillRect/>
                  </a:stretch>
                </p:blipFill>
                <p:spPr bwMode="auto">
                  <a:xfrm>
                    <a:off x="3940" y="483"/>
                    <a:ext cx="136" cy="82"/>
                  </a:xfrm>
                  <a:prstGeom prst="rect">
                    <a:avLst/>
                  </a:prstGeom>
                  <a:noFill/>
                  <a:ln w="9525">
                    <a:noFill/>
                    <a:miter lim="800000"/>
                    <a:headEnd/>
                    <a:tailEnd/>
                  </a:ln>
                </p:spPr>
              </p:pic>
              <p:pic>
                <p:nvPicPr>
                  <p:cNvPr id="16422" name="Picture 41" descr="lt blue sm"/>
                  <p:cNvPicPr>
                    <a:picLocks noChangeAspect="1" noChangeArrowheads="1"/>
                  </p:cNvPicPr>
                  <p:nvPr/>
                </p:nvPicPr>
                <p:blipFill>
                  <a:blip r:embed="rId9" cstate="print"/>
                  <a:srcRect/>
                  <a:stretch>
                    <a:fillRect/>
                  </a:stretch>
                </p:blipFill>
                <p:spPr bwMode="auto">
                  <a:xfrm>
                    <a:off x="4016" y="524"/>
                    <a:ext cx="135" cy="82"/>
                  </a:xfrm>
                  <a:prstGeom prst="rect">
                    <a:avLst/>
                  </a:prstGeom>
                  <a:noFill/>
                  <a:ln w="9525">
                    <a:noFill/>
                    <a:miter lim="800000"/>
                    <a:headEnd/>
                    <a:tailEnd/>
                  </a:ln>
                </p:spPr>
              </p:pic>
              <p:pic>
                <p:nvPicPr>
                  <p:cNvPr id="16423" name="Picture 42" descr="lt blue sm"/>
                  <p:cNvPicPr>
                    <a:picLocks noChangeAspect="1" noChangeArrowheads="1"/>
                  </p:cNvPicPr>
                  <p:nvPr/>
                </p:nvPicPr>
                <p:blipFill>
                  <a:blip r:embed="rId9" cstate="print"/>
                  <a:srcRect/>
                  <a:stretch>
                    <a:fillRect/>
                  </a:stretch>
                </p:blipFill>
                <p:spPr bwMode="auto">
                  <a:xfrm>
                    <a:off x="4157" y="519"/>
                    <a:ext cx="135" cy="82"/>
                  </a:xfrm>
                  <a:prstGeom prst="rect">
                    <a:avLst/>
                  </a:prstGeom>
                  <a:noFill/>
                  <a:ln w="9525">
                    <a:noFill/>
                    <a:miter lim="800000"/>
                    <a:headEnd/>
                    <a:tailEnd/>
                  </a:ln>
                </p:spPr>
              </p:pic>
              <p:pic>
                <p:nvPicPr>
                  <p:cNvPr id="16424" name="Picture 43" descr="lt blue sm"/>
                  <p:cNvPicPr>
                    <a:picLocks noChangeAspect="1" noChangeArrowheads="1"/>
                  </p:cNvPicPr>
                  <p:nvPr/>
                </p:nvPicPr>
                <p:blipFill>
                  <a:blip r:embed="rId9" cstate="print"/>
                  <a:srcRect/>
                  <a:stretch>
                    <a:fillRect/>
                  </a:stretch>
                </p:blipFill>
                <p:spPr bwMode="auto">
                  <a:xfrm>
                    <a:off x="4164" y="670"/>
                    <a:ext cx="135" cy="82"/>
                  </a:xfrm>
                  <a:prstGeom prst="rect">
                    <a:avLst/>
                  </a:prstGeom>
                  <a:noFill/>
                  <a:ln w="9525">
                    <a:noFill/>
                    <a:miter lim="800000"/>
                    <a:headEnd/>
                    <a:tailEnd/>
                  </a:ln>
                </p:spPr>
              </p:pic>
              <p:pic>
                <p:nvPicPr>
                  <p:cNvPr id="16425" name="Picture 44" descr="sm red"/>
                  <p:cNvPicPr>
                    <a:picLocks noChangeAspect="1" noChangeArrowheads="1"/>
                  </p:cNvPicPr>
                  <p:nvPr/>
                </p:nvPicPr>
                <p:blipFill>
                  <a:blip r:embed="rId7" cstate="print"/>
                  <a:srcRect/>
                  <a:stretch>
                    <a:fillRect/>
                  </a:stretch>
                </p:blipFill>
                <p:spPr bwMode="auto">
                  <a:xfrm>
                    <a:off x="4222" y="524"/>
                    <a:ext cx="135" cy="82"/>
                  </a:xfrm>
                  <a:prstGeom prst="rect">
                    <a:avLst/>
                  </a:prstGeom>
                  <a:noFill/>
                  <a:ln w="9525">
                    <a:noFill/>
                    <a:miter lim="800000"/>
                    <a:headEnd/>
                    <a:tailEnd/>
                  </a:ln>
                </p:spPr>
              </p:pic>
              <p:pic>
                <p:nvPicPr>
                  <p:cNvPr id="16426" name="Picture 45" descr="sm red"/>
                  <p:cNvPicPr>
                    <a:picLocks noChangeAspect="1" noChangeArrowheads="1"/>
                  </p:cNvPicPr>
                  <p:nvPr/>
                </p:nvPicPr>
                <p:blipFill>
                  <a:blip r:embed="rId7" cstate="print"/>
                  <a:srcRect/>
                  <a:stretch>
                    <a:fillRect/>
                  </a:stretch>
                </p:blipFill>
                <p:spPr bwMode="auto">
                  <a:xfrm>
                    <a:off x="3942" y="641"/>
                    <a:ext cx="136" cy="82"/>
                  </a:xfrm>
                  <a:prstGeom prst="rect">
                    <a:avLst/>
                  </a:prstGeom>
                  <a:noFill/>
                  <a:ln w="9525">
                    <a:noFill/>
                    <a:miter lim="800000"/>
                    <a:headEnd/>
                    <a:tailEnd/>
                  </a:ln>
                </p:spPr>
              </p:pic>
              <p:pic>
                <p:nvPicPr>
                  <p:cNvPr id="16427" name="Picture 46" descr="sm red"/>
                  <p:cNvPicPr>
                    <a:picLocks noChangeAspect="1" noChangeArrowheads="1"/>
                  </p:cNvPicPr>
                  <p:nvPr/>
                </p:nvPicPr>
                <p:blipFill>
                  <a:blip r:embed="rId7" cstate="print"/>
                  <a:srcRect/>
                  <a:stretch>
                    <a:fillRect/>
                  </a:stretch>
                </p:blipFill>
                <p:spPr bwMode="auto">
                  <a:xfrm>
                    <a:off x="4139" y="605"/>
                    <a:ext cx="136" cy="82"/>
                  </a:xfrm>
                  <a:prstGeom prst="rect">
                    <a:avLst/>
                  </a:prstGeom>
                  <a:noFill/>
                  <a:ln w="9525">
                    <a:noFill/>
                    <a:miter lim="800000"/>
                    <a:headEnd/>
                    <a:tailEnd/>
                  </a:ln>
                </p:spPr>
              </p:pic>
              <p:pic>
                <p:nvPicPr>
                  <p:cNvPr id="16428" name="Picture 47" descr="sm red"/>
                  <p:cNvPicPr>
                    <a:picLocks noChangeAspect="1" noChangeArrowheads="1"/>
                  </p:cNvPicPr>
                  <p:nvPr/>
                </p:nvPicPr>
                <p:blipFill>
                  <a:blip r:embed="rId7" cstate="print"/>
                  <a:srcRect/>
                  <a:stretch>
                    <a:fillRect/>
                  </a:stretch>
                </p:blipFill>
                <p:spPr bwMode="auto">
                  <a:xfrm>
                    <a:off x="3846" y="524"/>
                    <a:ext cx="136" cy="82"/>
                  </a:xfrm>
                  <a:prstGeom prst="rect">
                    <a:avLst/>
                  </a:prstGeom>
                  <a:noFill/>
                  <a:ln w="9525">
                    <a:noFill/>
                    <a:miter lim="800000"/>
                    <a:headEnd/>
                    <a:tailEnd/>
                  </a:ln>
                </p:spPr>
              </p:pic>
              <p:pic>
                <p:nvPicPr>
                  <p:cNvPr id="16429" name="Picture 48" descr="sm purple"/>
                  <p:cNvPicPr>
                    <a:picLocks noChangeAspect="1" noChangeArrowheads="1"/>
                  </p:cNvPicPr>
                  <p:nvPr/>
                </p:nvPicPr>
                <p:blipFill>
                  <a:blip r:embed="rId8" cstate="print"/>
                  <a:srcRect/>
                  <a:stretch>
                    <a:fillRect/>
                  </a:stretch>
                </p:blipFill>
                <p:spPr bwMode="auto">
                  <a:xfrm>
                    <a:off x="4082" y="573"/>
                    <a:ext cx="136" cy="82"/>
                  </a:xfrm>
                  <a:prstGeom prst="rect">
                    <a:avLst/>
                  </a:prstGeom>
                  <a:noFill/>
                  <a:ln w="9525">
                    <a:noFill/>
                    <a:miter lim="800000"/>
                    <a:headEnd/>
                    <a:tailEnd/>
                  </a:ln>
                </p:spPr>
              </p:pic>
              <p:pic>
                <p:nvPicPr>
                  <p:cNvPr id="16430" name="Picture 49" descr="sm purple"/>
                  <p:cNvPicPr>
                    <a:picLocks noChangeAspect="1" noChangeArrowheads="1"/>
                  </p:cNvPicPr>
                  <p:nvPr/>
                </p:nvPicPr>
                <p:blipFill>
                  <a:blip r:embed="rId8" cstate="print"/>
                  <a:srcRect/>
                  <a:stretch>
                    <a:fillRect/>
                  </a:stretch>
                </p:blipFill>
                <p:spPr bwMode="auto">
                  <a:xfrm>
                    <a:off x="4041" y="664"/>
                    <a:ext cx="136" cy="82"/>
                  </a:xfrm>
                  <a:prstGeom prst="rect">
                    <a:avLst/>
                  </a:prstGeom>
                  <a:noFill/>
                  <a:ln w="9525">
                    <a:noFill/>
                    <a:miter lim="800000"/>
                    <a:headEnd/>
                    <a:tailEnd/>
                  </a:ln>
                </p:spPr>
              </p:pic>
              <p:pic>
                <p:nvPicPr>
                  <p:cNvPr id="16431" name="Picture 50" descr="sm purple"/>
                  <p:cNvPicPr>
                    <a:picLocks noChangeAspect="1" noChangeArrowheads="1"/>
                  </p:cNvPicPr>
                  <p:nvPr/>
                </p:nvPicPr>
                <p:blipFill>
                  <a:blip r:embed="rId8" cstate="print"/>
                  <a:srcRect/>
                  <a:stretch>
                    <a:fillRect/>
                  </a:stretch>
                </p:blipFill>
                <p:spPr bwMode="auto">
                  <a:xfrm>
                    <a:off x="4248" y="602"/>
                    <a:ext cx="136" cy="82"/>
                  </a:xfrm>
                  <a:prstGeom prst="rect">
                    <a:avLst/>
                  </a:prstGeom>
                  <a:noFill/>
                  <a:ln w="9525">
                    <a:noFill/>
                    <a:miter lim="800000"/>
                    <a:headEnd/>
                    <a:tailEnd/>
                  </a:ln>
                </p:spPr>
              </p:pic>
              <p:pic>
                <p:nvPicPr>
                  <p:cNvPr id="16432" name="Picture 51" descr="sm purple"/>
                  <p:cNvPicPr>
                    <a:picLocks noChangeAspect="1" noChangeArrowheads="1"/>
                  </p:cNvPicPr>
                  <p:nvPr/>
                </p:nvPicPr>
                <p:blipFill>
                  <a:blip r:embed="rId8" cstate="print"/>
                  <a:srcRect/>
                  <a:stretch>
                    <a:fillRect/>
                  </a:stretch>
                </p:blipFill>
                <p:spPr bwMode="auto">
                  <a:xfrm>
                    <a:off x="4016" y="458"/>
                    <a:ext cx="136" cy="82"/>
                  </a:xfrm>
                  <a:prstGeom prst="rect">
                    <a:avLst/>
                  </a:prstGeom>
                  <a:noFill/>
                  <a:ln w="9525">
                    <a:noFill/>
                    <a:miter lim="800000"/>
                    <a:headEnd/>
                    <a:tailEnd/>
                  </a:ln>
                </p:spPr>
              </p:pic>
              <p:pic>
                <p:nvPicPr>
                  <p:cNvPr id="16433" name="Picture 52" descr="lt blue sm"/>
                  <p:cNvPicPr>
                    <a:picLocks noChangeAspect="1" noChangeArrowheads="1"/>
                  </p:cNvPicPr>
                  <p:nvPr/>
                </p:nvPicPr>
                <p:blipFill>
                  <a:blip r:embed="rId9" cstate="print"/>
                  <a:srcRect/>
                  <a:stretch>
                    <a:fillRect/>
                  </a:stretch>
                </p:blipFill>
                <p:spPr bwMode="auto">
                  <a:xfrm>
                    <a:off x="3879" y="607"/>
                    <a:ext cx="135" cy="82"/>
                  </a:xfrm>
                  <a:prstGeom prst="rect">
                    <a:avLst/>
                  </a:prstGeom>
                  <a:noFill/>
                  <a:ln w="9525">
                    <a:noFill/>
                    <a:miter lim="800000"/>
                    <a:headEnd/>
                    <a:tailEnd/>
                  </a:ln>
                </p:spPr>
              </p:pic>
              <p:pic>
                <p:nvPicPr>
                  <p:cNvPr id="16434" name="Picture 53" descr="lt blue sm"/>
                  <p:cNvPicPr>
                    <a:picLocks noChangeAspect="1" noChangeArrowheads="1"/>
                  </p:cNvPicPr>
                  <p:nvPr/>
                </p:nvPicPr>
                <p:blipFill>
                  <a:blip r:embed="rId9" cstate="print"/>
                  <a:srcRect/>
                  <a:stretch>
                    <a:fillRect/>
                  </a:stretch>
                </p:blipFill>
                <p:spPr bwMode="auto">
                  <a:xfrm>
                    <a:off x="3920" y="477"/>
                    <a:ext cx="135" cy="82"/>
                  </a:xfrm>
                  <a:prstGeom prst="rect">
                    <a:avLst/>
                  </a:prstGeom>
                  <a:noFill/>
                  <a:ln w="9525">
                    <a:noFill/>
                    <a:miter lim="800000"/>
                    <a:headEnd/>
                    <a:tailEnd/>
                  </a:ln>
                </p:spPr>
              </p:pic>
              <p:pic>
                <p:nvPicPr>
                  <p:cNvPr id="16435" name="Picture 54" descr="lt blue sm"/>
                  <p:cNvPicPr>
                    <a:picLocks noChangeAspect="1" noChangeArrowheads="1"/>
                  </p:cNvPicPr>
                  <p:nvPr/>
                </p:nvPicPr>
                <p:blipFill>
                  <a:blip r:embed="rId9" cstate="print"/>
                  <a:srcRect/>
                  <a:stretch>
                    <a:fillRect/>
                  </a:stretch>
                </p:blipFill>
                <p:spPr bwMode="auto">
                  <a:xfrm>
                    <a:off x="4319" y="545"/>
                    <a:ext cx="135" cy="82"/>
                  </a:xfrm>
                  <a:prstGeom prst="rect">
                    <a:avLst/>
                  </a:prstGeom>
                  <a:noFill/>
                  <a:ln w="9525">
                    <a:noFill/>
                    <a:miter lim="800000"/>
                    <a:headEnd/>
                    <a:tailEnd/>
                  </a:ln>
                </p:spPr>
              </p:pic>
              <p:pic>
                <p:nvPicPr>
                  <p:cNvPr id="16436" name="Picture 55" descr="sm red"/>
                  <p:cNvPicPr>
                    <a:picLocks noChangeAspect="1" noChangeArrowheads="1"/>
                  </p:cNvPicPr>
                  <p:nvPr/>
                </p:nvPicPr>
                <p:blipFill>
                  <a:blip r:embed="rId7" cstate="print"/>
                  <a:srcRect/>
                  <a:stretch>
                    <a:fillRect/>
                  </a:stretch>
                </p:blipFill>
                <p:spPr bwMode="auto">
                  <a:xfrm>
                    <a:off x="4234" y="644"/>
                    <a:ext cx="136" cy="82"/>
                  </a:xfrm>
                  <a:prstGeom prst="rect">
                    <a:avLst/>
                  </a:prstGeom>
                  <a:noFill/>
                  <a:ln w="9525">
                    <a:noFill/>
                    <a:miter lim="800000"/>
                    <a:headEnd/>
                    <a:tailEnd/>
                  </a:ln>
                </p:spPr>
              </p:pic>
              <p:pic>
                <p:nvPicPr>
                  <p:cNvPr id="16437" name="Picture 56" descr="sm purple"/>
                  <p:cNvPicPr>
                    <a:picLocks noChangeAspect="1" noChangeArrowheads="1"/>
                  </p:cNvPicPr>
                  <p:nvPr/>
                </p:nvPicPr>
                <p:blipFill>
                  <a:blip r:embed="rId8" cstate="print"/>
                  <a:srcRect/>
                  <a:stretch>
                    <a:fillRect/>
                  </a:stretch>
                </p:blipFill>
                <p:spPr bwMode="auto">
                  <a:xfrm>
                    <a:off x="4235" y="476"/>
                    <a:ext cx="136" cy="82"/>
                  </a:xfrm>
                  <a:prstGeom prst="rect">
                    <a:avLst/>
                  </a:prstGeom>
                  <a:noFill/>
                  <a:ln w="9525">
                    <a:noFill/>
                    <a:miter lim="800000"/>
                    <a:headEnd/>
                    <a:tailEnd/>
                  </a:ln>
                </p:spPr>
              </p:pic>
              <p:pic>
                <p:nvPicPr>
                  <p:cNvPr id="16438" name="Picture 57" descr="sm red"/>
                  <p:cNvPicPr>
                    <a:picLocks noChangeAspect="1" noChangeArrowheads="1"/>
                  </p:cNvPicPr>
                  <p:nvPr/>
                </p:nvPicPr>
                <p:blipFill>
                  <a:blip r:embed="rId7" cstate="print"/>
                  <a:srcRect/>
                  <a:stretch>
                    <a:fillRect/>
                  </a:stretch>
                </p:blipFill>
                <p:spPr bwMode="auto">
                  <a:xfrm>
                    <a:off x="4143" y="444"/>
                    <a:ext cx="136" cy="82"/>
                  </a:xfrm>
                  <a:prstGeom prst="rect">
                    <a:avLst/>
                  </a:prstGeom>
                  <a:noFill/>
                  <a:ln w="9525">
                    <a:noFill/>
                    <a:miter lim="800000"/>
                    <a:headEnd/>
                    <a:tailEnd/>
                  </a:ln>
                </p:spPr>
              </p:pic>
            </p:grpSp>
            <p:pic>
              <p:nvPicPr>
                <p:cNvPr id="16418" name="Picture 58" descr="top of ESR"/>
                <p:cNvPicPr>
                  <a:picLocks noChangeAspect="1" noChangeArrowheads="1"/>
                </p:cNvPicPr>
                <p:nvPr/>
              </p:nvPicPr>
              <p:blipFill>
                <a:blip r:embed="rId10" cstate="print"/>
                <a:srcRect/>
                <a:stretch>
                  <a:fillRect/>
                </a:stretch>
              </p:blipFill>
              <p:spPr bwMode="auto">
                <a:xfrm>
                  <a:off x="3819" y="411"/>
                  <a:ext cx="654" cy="385"/>
                </a:xfrm>
                <a:prstGeom prst="rect">
                  <a:avLst/>
                </a:prstGeom>
                <a:noFill/>
                <a:ln w="9525">
                  <a:noFill/>
                  <a:miter lim="800000"/>
                  <a:headEnd/>
                  <a:tailEnd/>
                </a:ln>
              </p:spPr>
            </p:pic>
          </p:grpSp>
        </p:grpSp>
      </p:grpSp>
      <p:sp>
        <p:nvSpPr>
          <p:cNvPr id="71" name="Rectangle 70"/>
          <p:cNvSpPr/>
          <p:nvPr/>
        </p:nvSpPr>
        <p:spPr>
          <a:xfrm>
            <a:off x="2268538" y="4797425"/>
            <a:ext cx="6875462" cy="2058988"/>
          </a:xfrm>
          <a:prstGeom prst="rect">
            <a:avLst/>
          </a:prstGeom>
          <a:solidFill>
            <a:schemeClr val="bg1">
              <a:lumMod val="95000"/>
            </a:schemeClr>
          </a:solidFill>
        </p:spPr>
        <p:txBody>
          <a:bodyPr>
            <a:spAutoFit/>
          </a:bodyPr>
          <a:lstStyle/>
          <a:p>
            <a:pPr marL="800100" lvl="2" indent="-342900" algn="just">
              <a:spcBef>
                <a:spcPct val="20000"/>
              </a:spcBef>
              <a:buClr>
                <a:schemeClr val="accent5"/>
              </a:buClr>
              <a:buFont typeface="Arial" pitchFamily="34" charset="0"/>
              <a:buChar char="•"/>
              <a:defRPr/>
            </a:pPr>
            <a:endParaRPr lang="en-GB" sz="1600" dirty="0">
              <a:latin typeface="+mn-lt"/>
              <a:cs typeface="+mn-cs"/>
            </a:endParaRPr>
          </a:p>
          <a:p>
            <a:pPr marL="800100" lvl="2" indent="-342900" algn="just">
              <a:spcBef>
                <a:spcPct val="20000"/>
              </a:spcBef>
              <a:buClr>
                <a:schemeClr val="accent5"/>
              </a:buClr>
              <a:buFont typeface="Arial" pitchFamily="34" charset="0"/>
              <a:buChar char="•"/>
              <a:defRPr/>
            </a:pPr>
            <a:r>
              <a:rPr lang="en-GB" sz="1600" dirty="0">
                <a:latin typeface="+mn-lt"/>
                <a:cs typeface="+mn-cs"/>
              </a:rPr>
              <a:t>Definition and requirements specification for a enterprise scale service based business process</a:t>
            </a:r>
          </a:p>
          <a:p>
            <a:pPr marL="800100" lvl="2" indent="-342900" algn="just">
              <a:spcBef>
                <a:spcPct val="20000"/>
              </a:spcBef>
              <a:buClr>
                <a:schemeClr val="accent5"/>
              </a:buClr>
              <a:buFont typeface="Wingdings" pitchFamily="2" charset="2"/>
              <a:buChar char="§"/>
              <a:defRPr/>
            </a:pPr>
            <a:r>
              <a:rPr lang="en-GB" sz="1600" dirty="0">
                <a:latin typeface="+mn-lt"/>
                <a:cs typeface="+mn-cs"/>
              </a:rPr>
              <a:t>Use case being defined and requirements for digital preservation being provided</a:t>
            </a:r>
          </a:p>
          <a:p>
            <a:pPr marL="800100" lvl="2" indent="-342900" algn="just">
              <a:spcBef>
                <a:spcPct val="20000"/>
              </a:spcBef>
              <a:buClr>
                <a:schemeClr val="accent5"/>
              </a:buClr>
              <a:buFont typeface="Wingdings" pitchFamily="2" charset="2"/>
              <a:buChar char="§"/>
              <a:defRPr/>
            </a:pPr>
            <a:endParaRPr lang="en-GB" sz="800" dirty="0">
              <a:latin typeface="+mn-lt"/>
              <a:cs typeface="+mn-cs"/>
            </a:endParaRPr>
          </a:p>
          <a:p>
            <a:pPr marL="800100" lvl="2" indent="-342900" algn="just">
              <a:spcBef>
                <a:spcPct val="20000"/>
              </a:spcBef>
              <a:buClr>
                <a:schemeClr val="accent5"/>
              </a:buClr>
              <a:buFont typeface="Wingdings" pitchFamily="2" charset="2"/>
              <a:buChar char="§"/>
              <a:defRPr/>
            </a:pPr>
            <a:endParaRPr lang="en-GB" sz="1600" dirty="0">
              <a:latin typeface="+mn-lt"/>
              <a:cs typeface="+mn-cs"/>
            </a:endParaRPr>
          </a:p>
          <a:p>
            <a:pPr marL="800100" lvl="2" indent="-342900" algn="just">
              <a:spcBef>
                <a:spcPct val="20000"/>
              </a:spcBef>
              <a:buClr>
                <a:schemeClr val="accent5"/>
              </a:buClr>
              <a:buFont typeface="Wingdings" pitchFamily="2" charset="2"/>
              <a:buChar char="§"/>
              <a:defRPr/>
            </a:pPr>
            <a:endParaRPr lang="en-GB" sz="1050" dirty="0"/>
          </a:p>
        </p:txBody>
      </p:sp>
      <p:sp>
        <p:nvSpPr>
          <p:cNvPr id="14" name="Rounded Rectangle 13"/>
          <p:cNvSpPr/>
          <p:nvPr/>
        </p:nvSpPr>
        <p:spPr>
          <a:xfrm>
            <a:off x="107950" y="4868863"/>
            <a:ext cx="2951163" cy="1439862"/>
          </a:xfrm>
          <a:prstGeom prst="roundRect">
            <a:avLst/>
          </a:prstGeom>
          <a:solidFill>
            <a:schemeClr val="accent5"/>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 name="Rounded Rectangle 4"/>
          <p:cNvSpPr/>
          <p:nvPr/>
        </p:nvSpPr>
        <p:spPr>
          <a:xfrm>
            <a:off x="0" y="4751388"/>
            <a:ext cx="3203575" cy="1630362"/>
          </a:xfrm>
          <a:prstGeom prst="rect">
            <a:avLst/>
          </a:prstGeom>
        </p:spPr>
        <p:style>
          <a:lnRef idx="0">
            <a:scrgbClr r="0" g="0" b="0"/>
          </a:lnRef>
          <a:fillRef idx="0">
            <a:scrgbClr r="0" g="0" b="0"/>
          </a:fillRef>
          <a:effectRef idx="0">
            <a:scrgbClr r="0" g="0" b="0"/>
          </a:effectRef>
          <a:fontRef idx="minor">
            <a:schemeClr val="lt1"/>
          </a:fontRef>
        </p:style>
        <p:txBody>
          <a:bodyPr lIns="76200" tIns="38100" rIns="76200" bIns="38100" spcCol="1270" anchor="ctr"/>
          <a:lstStyle/>
          <a:p>
            <a:pPr algn="ctr" defTabSz="889000">
              <a:lnSpc>
                <a:spcPct val="90000"/>
              </a:lnSpc>
              <a:spcAft>
                <a:spcPct val="35000"/>
              </a:spcAft>
              <a:defRPr/>
            </a:pPr>
            <a:r>
              <a:rPr lang="en-US" sz="2000" dirty="0"/>
              <a:t>Engineering Services and Systems for DP</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lgn="ctr">
              <a:buNone/>
            </a:pPr>
            <a:r>
              <a:rPr lang="en-GB" sz="4000" dirty="0" smtClean="0"/>
              <a:t>Thank you!</a:t>
            </a:r>
          </a:p>
          <a:p>
            <a:pPr marL="0" indent="0" algn="ctr">
              <a:buNone/>
            </a:pPr>
            <a:endParaRPr lang="en-GB" sz="1800" dirty="0" smtClean="0"/>
          </a:p>
          <a:p>
            <a:pPr marL="0" indent="0" algn="ctr">
              <a:buNone/>
            </a:pPr>
            <a:endParaRPr lang="en-GB" sz="1800" dirty="0"/>
          </a:p>
          <a:p>
            <a:pPr marL="0" indent="0" algn="ctr">
              <a:buNone/>
            </a:pPr>
            <a:endParaRPr lang="en-GB" sz="1800" dirty="0" smtClean="0"/>
          </a:p>
          <a:p>
            <a:pPr marL="0" indent="0" algn="ctr">
              <a:buNone/>
            </a:pPr>
            <a:endParaRPr lang="en-GB" sz="1800" dirty="0"/>
          </a:p>
          <a:p>
            <a:pPr marL="0" indent="0" algn="ctr">
              <a:buNone/>
            </a:pPr>
            <a:endParaRPr lang="en-GB" sz="1800" dirty="0" smtClean="0"/>
          </a:p>
          <a:p>
            <a:pPr marL="0" indent="0" algn="ctr">
              <a:buNone/>
            </a:pPr>
            <a:endParaRPr lang="en-GB" sz="1800" dirty="0"/>
          </a:p>
          <a:p>
            <a:pPr marL="0" indent="0" algn="ctr">
              <a:buNone/>
            </a:pPr>
            <a:endParaRPr lang="en-GB" sz="1800" dirty="0" smtClean="0"/>
          </a:p>
          <a:p>
            <a:pPr marL="0" indent="0" algn="ctr">
              <a:buNone/>
            </a:pPr>
            <a:endParaRPr lang="en-GB" sz="1800" dirty="0" smtClean="0"/>
          </a:p>
          <a:p>
            <a:pPr marL="0" indent="0" algn="ctr">
              <a:buNone/>
            </a:pPr>
            <a:endParaRPr lang="en-GB" sz="1800" dirty="0" smtClean="0"/>
          </a:p>
          <a:p>
            <a:pPr marL="0" indent="0" algn="ctr">
              <a:buNone/>
            </a:pPr>
            <a:endParaRPr lang="en-GB" sz="1800" dirty="0"/>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68889" y="3969060"/>
            <a:ext cx="5667277" cy="1944216"/>
          </a:xfrm>
          <a:prstGeom prst="rect">
            <a:avLst/>
          </a:prstGeom>
        </p:spPr>
      </p:pic>
    </p:spTree>
    <p:extLst>
      <p:ext uri="{BB962C8B-B14F-4D97-AF65-F5344CB8AC3E}">
        <p14:creationId xmlns="" xmlns:p14="http://schemas.microsoft.com/office/powerpoint/2010/main" val="223480559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dirty="0" smtClean="0"/>
              <a:t>The TIMBUS Consortium</a:t>
            </a:r>
            <a:endParaRPr lang="en-GB" sz="4000" dirty="0"/>
          </a:p>
        </p:txBody>
      </p:sp>
      <p:sp>
        <p:nvSpPr>
          <p:cNvPr id="5123" name="Rectangle 3"/>
          <p:cNvSpPr>
            <a:spLocks noGrp="1" noChangeArrowheads="1"/>
          </p:cNvSpPr>
          <p:nvPr>
            <p:ph idx="1"/>
          </p:nvPr>
        </p:nvSpPr>
        <p:spPr>
          <a:xfrm>
            <a:off x="1979713" y="1556792"/>
            <a:ext cx="6165626" cy="1129382"/>
          </a:xfrm>
          <a:gradFill flip="none" rotWithShape="1">
            <a:gsLst>
              <a:gs pos="0">
                <a:schemeClr val="accent5">
                  <a:tint val="50000"/>
                  <a:satMod val="300000"/>
                </a:schemeClr>
              </a:gs>
              <a:gs pos="6000">
                <a:schemeClr val="accent1"/>
              </a:gs>
              <a:gs pos="100000">
                <a:schemeClr val="accent5">
                  <a:tint val="15000"/>
                  <a:satMod val="350000"/>
                </a:schemeClr>
              </a:gs>
            </a:gsLst>
            <a:lin ang="2700000" scaled="1"/>
            <a:tileRect/>
          </a:gradFill>
          <a:ln>
            <a:solidFill>
              <a:schemeClr val="accent2"/>
            </a:solidFill>
            <a:headEnd/>
            <a:tailEnd/>
          </a:ln>
        </p:spPr>
        <p:style>
          <a:lnRef idx="1">
            <a:schemeClr val="accent5"/>
          </a:lnRef>
          <a:fillRef idx="2">
            <a:schemeClr val="accent5"/>
          </a:fillRef>
          <a:effectRef idx="1">
            <a:schemeClr val="accent5"/>
          </a:effectRef>
          <a:fontRef idx="minor">
            <a:schemeClr val="dk1"/>
          </a:fontRef>
        </p:style>
        <p:txBody>
          <a:bodyPr vert="horz" lIns="72000" tIns="180000" rIns="0" bIns="0" rtlCol="0" anchor="t" anchorCtr="0">
            <a:normAutofit fontScale="62500" lnSpcReduction="20000"/>
          </a:bodyPr>
          <a:lstStyle/>
          <a:p>
            <a:pPr>
              <a:spcBef>
                <a:spcPts val="0"/>
              </a:spcBef>
              <a:spcAft>
                <a:spcPts val="600"/>
              </a:spcAft>
              <a:buClr>
                <a:schemeClr val="accent2"/>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SAP – Lead partner                                 </a:t>
            </a:r>
            <a:r>
              <a:rPr lang="en-GB" dirty="0" smtClean="0"/>
              <a:t>          </a:t>
            </a:r>
            <a:r>
              <a:rPr lang="en-GB" dirty="0"/>
              <a:t>(NI, CH)</a:t>
            </a:r>
          </a:p>
          <a:p>
            <a:pPr>
              <a:spcBef>
                <a:spcPts val="0"/>
              </a:spcBef>
              <a:spcAft>
                <a:spcPts val="600"/>
              </a:spcAft>
              <a:buClr>
                <a:schemeClr val="accent2"/>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Intel                                                    </a:t>
            </a:r>
            <a:r>
              <a:rPr lang="en-GB" dirty="0" smtClean="0"/>
              <a:t>           </a:t>
            </a:r>
            <a:r>
              <a:rPr lang="en-GB" dirty="0"/>
              <a:t>(Ireland)</a:t>
            </a:r>
          </a:p>
          <a:p>
            <a:pPr>
              <a:spcBef>
                <a:spcPts val="0"/>
              </a:spcBef>
              <a:spcAft>
                <a:spcPts val="600"/>
              </a:spcAft>
              <a:buClr>
                <a:schemeClr val="accent2"/>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Software Quality Systems                   </a:t>
            </a:r>
            <a:r>
              <a:rPr lang="en-GB" dirty="0" smtClean="0"/>
              <a:t>          </a:t>
            </a:r>
            <a:r>
              <a:rPr lang="en-GB" dirty="0"/>
              <a:t>(Germany)</a:t>
            </a:r>
          </a:p>
        </p:txBody>
      </p:sp>
      <p:sp>
        <p:nvSpPr>
          <p:cNvPr id="12" name="Rectangle 3"/>
          <p:cNvSpPr txBox="1">
            <a:spLocks noChangeArrowheads="1"/>
          </p:cNvSpPr>
          <p:nvPr/>
        </p:nvSpPr>
        <p:spPr bwMode="auto">
          <a:xfrm>
            <a:off x="1979712" y="2945607"/>
            <a:ext cx="6165627" cy="2139577"/>
          </a:xfrm>
          <a:prstGeom prst="rect">
            <a:avLst/>
          </a:prstGeom>
          <a:gradFill flip="none" rotWithShape="1">
            <a:gsLst>
              <a:gs pos="0">
                <a:schemeClr val="accent5">
                  <a:tint val="50000"/>
                  <a:satMod val="300000"/>
                </a:schemeClr>
              </a:gs>
              <a:gs pos="6000">
                <a:schemeClr val="accent1"/>
              </a:gs>
              <a:gs pos="100000">
                <a:schemeClr val="accent5">
                  <a:tint val="15000"/>
                  <a:satMod val="350000"/>
                </a:schemeClr>
              </a:gs>
            </a:gsLst>
            <a:lin ang="2700000" scaled="1"/>
            <a:tileRect/>
          </a:gradFill>
          <a:ln>
            <a:solidFill>
              <a:schemeClr val="accent2"/>
            </a:solidFill>
            <a:headEnd/>
            <a:tailEnd/>
          </a:ln>
        </p:spPr>
        <p:style>
          <a:lnRef idx="1">
            <a:schemeClr val="accent5"/>
          </a:lnRef>
          <a:fillRef idx="2">
            <a:schemeClr val="accent5"/>
          </a:fillRef>
          <a:effectRef idx="1">
            <a:schemeClr val="accent5"/>
          </a:effectRef>
          <a:fontRef idx="minor">
            <a:schemeClr val="dk1"/>
          </a:fontRef>
        </p:style>
        <p:txBody>
          <a:bodyPr vert="horz" lIns="72000" tIns="180000" rIns="0" bIns="0" rtlCol="0" anchor="t" anchorCtr="0">
            <a:normAutofit fontScale="62500" lnSpcReduction="20000"/>
          </a:bodyPr>
          <a:lstStyle>
            <a:lvl1pPr indent="0" algn="ctr">
              <a:spcBef>
                <a:spcPct val="20000"/>
              </a:spcBef>
              <a:buClr>
                <a:schemeClr val="accent1"/>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lvl1pPr>
            <a:lvl2pPr marL="742950" indent="-285750">
              <a:spcBef>
                <a:spcPct val="20000"/>
              </a:spcBef>
              <a:buClr>
                <a:schemeClr val="accent2"/>
              </a:buClr>
              <a:buFont typeface="Wingdings" pitchFamily="2" charset="2"/>
              <a:buChar char="§"/>
              <a:defRPr sz="2400"/>
            </a:lvl2pPr>
            <a:lvl3pPr marL="1143000" indent="-228600">
              <a:spcBef>
                <a:spcPct val="20000"/>
              </a:spcBef>
              <a:buClr>
                <a:schemeClr val="accent3"/>
              </a:buClr>
              <a:buFont typeface="Wingdings" pitchFamily="2" charset="2"/>
              <a:buChar char="§"/>
              <a:defRPr sz="2000"/>
            </a:lvl3pPr>
            <a:lvl4pPr marL="1600200" indent="-228600">
              <a:spcBef>
                <a:spcPct val="20000"/>
              </a:spcBef>
              <a:buClr>
                <a:schemeClr val="accent4"/>
              </a:buClr>
              <a:buFont typeface="Wingdings" pitchFamily="2" charset="2"/>
              <a:buChar char="§"/>
            </a:lvl4pPr>
            <a:lvl5pPr marL="2057400" indent="-228600">
              <a:spcBef>
                <a:spcPct val="20000"/>
              </a:spcBef>
              <a:buClr>
                <a:schemeClr val="accent5"/>
              </a:buClr>
              <a:buFont typeface="Wingdings" pitchFamily="2" charset="2"/>
              <a:buChar cha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457200" indent="-457200" algn="l">
              <a:spcBef>
                <a:spcPts val="0"/>
              </a:spcBef>
              <a:spcAft>
                <a:spcPts val="600"/>
              </a:spcAft>
              <a:buClr>
                <a:schemeClr val="accent2"/>
              </a:buClr>
              <a:buFont typeface="Arial" pitchFamily="34" charset="0"/>
              <a:buChar char="•"/>
            </a:pPr>
            <a:r>
              <a:rPr lang="en-GB" dirty="0"/>
              <a:t>Digital Preservation Coalition                 </a:t>
            </a:r>
            <a:r>
              <a:rPr lang="en-GB" dirty="0" smtClean="0"/>
              <a:t>               </a:t>
            </a:r>
            <a:r>
              <a:rPr lang="en-GB" dirty="0"/>
              <a:t>(UK)</a:t>
            </a:r>
          </a:p>
          <a:p>
            <a:pPr marL="457200" indent="-457200" algn="l">
              <a:spcBef>
                <a:spcPts val="0"/>
              </a:spcBef>
              <a:spcAft>
                <a:spcPts val="600"/>
              </a:spcAft>
              <a:buClr>
                <a:schemeClr val="accent2"/>
              </a:buClr>
              <a:buFont typeface="Arial" pitchFamily="34" charset="0"/>
              <a:buChar char="•"/>
            </a:pPr>
            <a:r>
              <a:rPr lang="en-GB" dirty="0"/>
              <a:t>INESC – ID                                           </a:t>
            </a:r>
            <a:r>
              <a:rPr lang="en-GB" dirty="0" smtClean="0"/>
              <a:t>         </a:t>
            </a:r>
            <a:r>
              <a:rPr lang="en-GB" dirty="0"/>
              <a:t>(Portugal)</a:t>
            </a:r>
          </a:p>
          <a:p>
            <a:pPr marL="457200" indent="-457200" algn="l">
              <a:spcBef>
                <a:spcPts val="0"/>
              </a:spcBef>
              <a:spcAft>
                <a:spcPts val="600"/>
              </a:spcAft>
              <a:buClr>
                <a:schemeClr val="accent2"/>
              </a:buClr>
              <a:buFont typeface="Arial" pitchFamily="34" charset="0"/>
              <a:buChar char="•"/>
            </a:pPr>
            <a:r>
              <a:rPr lang="en-GB" dirty="0"/>
              <a:t>Karlsruhe Institute for Technology      </a:t>
            </a:r>
            <a:r>
              <a:rPr lang="en-GB" dirty="0" smtClean="0"/>
              <a:t>         </a:t>
            </a:r>
            <a:r>
              <a:rPr lang="en-GB" dirty="0"/>
              <a:t>(Germany)</a:t>
            </a:r>
          </a:p>
          <a:p>
            <a:pPr marL="457200" indent="-457200" algn="l">
              <a:spcBef>
                <a:spcPts val="0"/>
              </a:spcBef>
              <a:spcAft>
                <a:spcPts val="600"/>
              </a:spcAft>
              <a:buClr>
                <a:schemeClr val="accent2"/>
              </a:buClr>
              <a:buFont typeface="Arial" pitchFamily="34" charset="0"/>
              <a:buChar char="•"/>
            </a:pPr>
            <a:r>
              <a:rPr lang="pt-BR" dirty="0"/>
              <a:t>Laboratório de Instrumentação e </a:t>
            </a:r>
            <a:br>
              <a:rPr lang="pt-BR" dirty="0"/>
            </a:br>
            <a:r>
              <a:rPr lang="pt-BR" dirty="0"/>
              <a:t>Física Experimental de Partículas </a:t>
            </a:r>
            <a:r>
              <a:rPr lang="pt-BR" dirty="0" smtClean="0"/>
              <a:t>                </a:t>
            </a:r>
            <a:r>
              <a:rPr lang="en-GB" dirty="0" smtClean="0"/>
              <a:t>(Portugal</a:t>
            </a:r>
            <a:r>
              <a:rPr lang="en-GB" dirty="0"/>
              <a:t>)</a:t>
            </a:r>
          </a:p>
          <a:p>
            <a:pPr marL="457200" indent="-457200" algn="l">
              <a:spcBef>
                <a:spcPts val="0"/>
              </a:spcBef>
              <a:spcAft>
                <a:spcPts val="600"/>
              </a:spcAft>
              <a:buClr>
                <a:schemeClr val="accent2"/>
              </a:buClr>
              <a:buFont typeface="Arial" pitchFamily="34" charset="0"/>
              <a:buChar char="•"/>
            </a:pPr>
            <a:r>
              <a:rPr lang="pt-BR" dirty="0"/>
              <a:t>Laboratório Nacional de Engenharia Civil </a:t>
            </a:r>
            <a:r>
              <a:rPr lang="pt-BR" dirty="0" smtClean="0"/>
              <a:t>     </a:t>
            </a:r>
            <a:r>
              <a:rPr lang="en-GB" dirty="0" smtClean="0"/>
              <a:t>(Portugal</a:t>
            </a:r>
            <a:r>
              <a:rPr lang="en-GB" dirty="0"/>
              <a:t>)</a:t>
            </a:r>
          </a:p>
          <a:p>
            <a:pPr marL="457200" indent="-457200" algn="l">
              <a:spcBef>
                <a:spcPts val="0"/>
              </a:spcBef>
              <a:spcAft>
                <a:spcPts val="600"/>
              </a:spcAft>
              <a:buClr>
                <a:schemeClr val="accent2"/>
              </a:buClr>
              <a:buFont typeface="Arial" pitchFamily="34" charset="0"/>
              <a:buChar char="•"/>
            </a:pPr>
            <a:r>
              <a:rPr lang="en-GB" dirty="0" err="1"/>
              <a:t>Münster</a:t>
            </a:r>
            <a:r>
              <a:rPr lang="en-GB" dirty="0"/>
              <a:t> </a:t>
            </a:r>
            <a:r>
              <a:rPr lang="en-GB" dirty="0" smtClean="0"/>
              <a:t>University                                      (</a:t>
            </a:r>
            <a:r>
              <a:rPr lang="en-GB" dirty="0"/>
              <a:t>Germany)</a:t>
            </a:r>
          </a:p>
        </p:txBody>
      </p:sp>
      <p:sp>
        <p:nvSpPr>
          <p:cNvPr id="13" name="Rectangle 3"/>
          <p:cNvSpPr txBox="1">
            <a:spLocks noChangeArrowheads="1"/>
          </p:cNvSpPr>
          <p:nvPr/>
        </p:nvSpPr>
        <p:spPr bwMode="auto">
          <a:xfrm>
            <a:off x="1979713" y="5301207"/>
            <a:ext cx="6165626" cy="864096"/>
          </a:xfrm>
          <a:prstGeom prst="rect">
            <a:avLst/>
          </a:prstGeom>
          <a:gradFill flip="none" rotWithShape="1">
            <a:gsLst>
              <a:gs pos="0">
                <a:schemeClr val="accent5">
                  <a:tint val="50000"/>
                  <a:satMod val="300000"/>
                </a:schemeClr>
              </a:gs>
              <a:gs pos="6000">
                <a:schemeClr val="accent1"/>
              </a:gs>
              <a:gs pos="100000">
                <a:schemeClr val="accent5">
                  <a:tint val="15000"/>
                  <a:satMod val="350000"/>
                </a:schemeClr>
              </a:gs>
            </a:gsLst>
            <a:lin ang="2700000" scaled="1"/>
            <a:tileRect/>
          </a:gradFill>
          <a:ln>
            <a:solidFill>
              <a:schemeClr val="accent2"/>
            </a:solidFill>
            <a:headEnd/>
            <a:tailEnd/>
          </a:ln>
        </p:spPr>
        <p:style>
          <a:lnRef idx="1">
            <a:schemeClr val="accent5"/>
          </a:lnRef>
          <a:fillRef idx="2">
            <a:schemeClr val="accent5"/>
          </a:fillRef>
          <a:effectRef idx="1">
            <a:schemeClr val="accent5"/>
          </a:effectRef>
          <a:fontRef idx="minor">
            <a:schemeClr val="dk1"/>
          </a:fontRef>
        </p:style>
        <p:txBody>
          <a:bodyPr vert="horz" lIns="72000" tIns="180000" rIns="0" bIns="0" rtlCol="0" anchor="t" anchorCtr="0">
            <a:noAutofit/>
          </a:bodyPr>
          <a:lstStyle>
            <a:defPPr>
              <a:defRPr lang="en-US"/>
            </a:defPPr>
            <a:lvl1pPr indent="0" algn="ctr">
              <a:spcBef>
                <a:spcPct val="20000"/>
              </a:spcBef>
              <a:buClr>
                <a:schemeClr val="accent1"/>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lvl1pPr>
            <a:lvl2pPr marL="742950" indent="-285750">
              <a:spcBef>
                <a:spcPct val="20000"/>
              </a:spcBef>
              <a:buClr>
                <a:schemeClr val="accent2"/>
              </a:buClr>
              <a:buFont typeface="Wingdings" pitchFamily="2" charset="2"/>
              <a:buChar char="§"/>
              <a:defRPr sz="2400"/>
            </a:lvl2pPr>
            <a:lvl3pPr marL="1143000" indent="-228600">
              <a:spcBef>
                <a:spcPct val="20000"/>
              </a:spcBef>
              <a:buClr>
                <a:schemeClr val="accent3"/>
              </a:buClr>
              <a:buFont typeface="Wingdings" pitchFamily="2" charset="2"/>
              <a:buChar char="§"/>
              <a:defRPr sz="2000"/>
            </a:lvl3pPr>
            <a:lvl4pPr marL="1600200" indent="-228600">
              <a:spcBef>
                <a:spcPct val="20000"/>
              </a:spcBef>
              <a:buClr>
                <a:schemeClr val="accent4"/>
              </a:buClr>
              <a:buFont typeface="Wingdings" pitchFamily="2" charset="2"/>
              <a:buChar char="§"/>
            </a:lvl4pPr>
            <a:lvl5pPr marL="2057400" indent="-228600">
              <a:spcBef>
                <a:spcPct val="20000"/>
              </a:spcBef>
              <a:buClr>
                <a:schemeClr val="accent5"/>
              </a:buClr>
              <a:buFont typeface="Wingdings" pitchFamily="2" charset="2"/>
              <a:buChar cha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457200" indent="-457200" algn="l">
              <a:spcBef>
                <a:spcPts val="0"/>
              </a:spcBef>
              <a:spcAft>
                <a:spcPts val="600"/>
              </a:spcAft>
              <a:buClr>
                <a:schemeClr val="accent2"/>
              </a:buClr>
              <a:buFont typeface="Arial" pitchFamily="34" charset="0"/>
              <a:buChar char="•"/>
            </a:pPr>
            <a:r>
              <a:rPr lang="en-GB" sz="1800" dirty="0" err="1"/>
              <a:t>Caixa</a:t>
            </a:r>
            <a:r>
              <a:rPr lang="en-GB" sz="1800" dirty="0"/>
              <a:t> </a:t>
            </a:r>
            <a:r>
              <a:rPr lang="en-GB" sz="1800" dirty="0" err="1"/>
              <a:t>Magica</a:t>
            </a:r>
            <a:r>
              <a:rPr lang="en-GB" sz="1800" dirty="0"/>
              <a:t> Software                        </a:t>
            </a:r>
            <a:r>
              <a:rPr lang="en-GB" sz="1800" dirty="0" smtClean="0"/>
              <a:t>         </a:t>
            </a:r>
            <a:r>
              <a:rPr lang="en-GB" sz="1800" dirty="0"/>
              <a:t>(Portugal)</a:t>
            </a:r>
          </a:p>
          <a:p>
            <a:pPr marL="457200" indent="-457200" algn="l">
              <a:spcBef>
                <a:spcPts val="0"/>
              </a:spcBef>
              <a:spcAft>
                <a:spcPts val="600"/>
              </a:spcAft>
              <a:buClr>
                <a:schemeClr val="accent2"/>
              </a:buClr>
              <a:buFont typeface="Arial" pitchFamily="34" charset="0"/>
              <a:buChar char="•"/>
            </a:pPr>
            <a:r>
              <a:rPr lang="en-GB" sz="1800" dirty="0" smtClean="0"/>
              <a:t>Secure </a:t>
            </a:r>
            <a:r>
              <a:rPr lang="en-GB" sz="1800" dirty="0"/>
              <a:t>Business Austria                      </a:t>
            </a:r>
            <a:r>
              <a:rPr lang="en-GB" sz="1800" dirty="0" smtClean="0"/>
              <a:t>            </a:t>
            </a:r>
            <a:r>
              <a:rPr lang="en-GB" sz="1800" dirty="0"/>
              <a:t>(Austria)</a:t>
            </a:r>
          </a:p>
        </p:txBody>
      </p:sp>
      <p:sp>
        <p:nvSpPr>
          <p:cNvPr id="14" name="Rectangle 3"/>
          <p:cNvSpPr txBox="1">
            <a:spLocks noChangeArrowheads="1"/>
          </p:cNvSpPr>
          <p:nvPr/>
        </p:nvSpPr>
        <p:spPr bwMode="auto">
          <a:xfrm>
            <a:off x="8145338" y="1577454"/>
            <a:ext cx="387102" cy="1100782"/>
          </a:xfrm>
          <a:prstGeom prst="rect">
            <a:avLst/>
          </a:prstGeom>
          <a:noFill/>
          <a:ln w="19050">
            <a:solidFill>
              <a:schemeClr val="accent1"/>
            </a:solidFill>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vert270" wrap="square" lIns="90000" tIns="46800" rIns="90000" bIns="46800" numCol="1" anchor="t" anchorCtr="0" compatLnSpc="1">
            <a:prstTxWarp prst="textNoShape">
              <a:avLst/>
            </a:prstTxWarp>
          </a:bodyPr>
          <a:lstStyle>
            <a:lvl1pPr marL="342900" indent="-342900" algn="l" defTabSz="449263" rtl="0" eaLnBrk="0" fontAlgn="base" hangingPunct="0">
              <a:spcBef>
                <a:spcPts val="8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18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18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18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18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18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1800">
                <a:solidFill>
                  <a:srgbClr val="000000"/>
                </a:solidFill>
                <a:latin typeface="+mn-lt"/>
                <a:ea typeface="+mn-ea"/>
              </a:defRPr>
            </a:lvl9pPr>
          </a:lstStyle>
          <a:p>
            <a:pPr marL="0" indent="0" algn="ct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dirty="0" smtClean="0"/>
              <a:t>Industry</a:t>
            </a:r>
            <a:endParaRPr lang="en-GB" sz="1800" dirty="0"/>
          </a:p>
        </p:txBody>
      </p:sp>
      <p:sp>
        <p:nvSpPr>
          <p:cNvPr id="15" name="Rectangle 3"/>
          <p:cNvSpPr txBox="1">
            <a:spLocks noChangeArrowheads="1"/>
          </p:cNvSpPr>
          <p:nvPr/>
        </p:nvSpPr>
        <p:spPr bwMode="auto">
          <a:xfrm>
            <a:off x="8145338" y="2956742"/>
            <a:ext cx="387102" cy="2128442"/>
          </a:xfrm>
          <a:prstGeom prst="rect">
            <a:avLst/>
          </a:prstGeom>
          <a:noFill/>
          <a:ln w="19050">
            <a:solidFill>
              <a:schemeClr val="accent1"/>
            </a:solidFill>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vert270" wrap="square" lIns="90000" tIns="46800" rIns="90000" bIns="46800" numCol="1" anchor="t" anchorCtr="0" compatLnSpc="1">
            <a:prstTxWarp prst="textNoShape">
              <a:avLst/>
            </a:prstTxWarp>
          </a:bodyPr>
          <a:lstStyle>
            <a:lvl1pPr marL="342900" indent="-342900" algn="l" defTabSz="449263" rtl="0" eaLnBrk="0" fontAlgn="base" hangingPunct="0">
              <a:spcBef>
                <a:spcPts val="8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18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18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18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18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18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1800">
                <a:solidFill>
                  <a:srgbClr val="000000"/>
                </a:solidFill>
                <a:latin typeface="+mn-lt"/>
                <a:ea typeface="+mn-ea"/>
              </a:defRPr>
            </a:lvl9pPr>
          </a:lstStyle>
          <a:p>
            <a:pPr marL="0" indent="0" algn="ct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dirty="0" smtClean="0"/>
              <a:t>Research</a:t>
            </a:r>
            <a:endParaRPr lang="en-GB" sz="1800" dirty="0"/>
          </a:p>
        </p:txBody>
      </p:sp>
      <p:sp>
        <p:nvSpPr>
          <p:cNvPr id="16" name="Rectangle 3"/>
          <p:cNvSpPr txBox="1">
            <a:spLocks noChangeArrowheads="1"/>
          </p:cNvSpPr>
          <p:nvPr/>
        </p:nvSpPr>
        <p:spPr bwMode="auto">
          <a:xfrm>
            <a:off x="8145338" y="5301208"/>
            <a:ext cx="387102" cy="864096"/>
          </a:xfrm>
          <a:prstGeom prst="rect">
            <a:avLst/>
          </a:prstGeom>
          <a:noFill/>
          <a:ln w="19050">
            <a:solidFill>
              <a:schemeClr val="accent1"/>
            </a:solidFill>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vert270" wrap="square" lIns="90000" tIns="46800" rIns="90000" bIns="46800" numCol="1" anchor="t" anchorCtr="0" compatLnSpc="1">
            <a:prstTxWarp prst="textNoShape">
              <a:avLst/>
            </a:prstTxWarp>
          </a:bodyPr>
          <a:lstStyle>
            <a:lvl1pPr marL="342900" indent="-342900" algn="l" defTabSz="449263" rtl="0" eaLnBrk="0" fontAlgn="base" hangingPunct="0">
              <a:spcBef>
                <a:spcPts val="8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18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18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18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18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18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1800">
                <a:solidFill>
                  <a:srgbClr val="000000"/>
                </a:solidFill>
                <a:latin typeface="+mn-lt"/>
                <a:ea typeface="+mn-ea"/>
              </a:defRPr>
            </a:lvl9pPr>
          </a:lstStyle>
          <a:p>
            <a:pPr marL="0" indent="0" algn="ct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dirty="0" smtClean="0"/>
              <a:t>SMEs</a:t>
            </a:r>
            <a:endParaRPr lang="en-GB" sz="1800" dirty="0"/>
          </a:p>
        </p:txBody>
      </p:sp>
      <p:sp>
        <p:nvSpPr>
          <p:cNvPr id="20" name="Slide Number Placeholder 2"/>
          <p:cNvSpPr>
            <a:spLocks noGrp="1"/>
          </p:cNvSpPr>
          <p:nvPr>
            <p:ph type="sldNum" sz="quarter" idx="4294967295"/>
          </p:nvPr>
        </p:nvSpPr>
        <p:spPr>
          <a:xfrm>
            <a:off x="4257369" y="6548284"/>
            <a:ext cx="526025" cy="309716"/>
          </a:xfrm>
          <a:prstGeom prst="rect">
            <a:avLst/>
          </a:prstGeom>
        </p:spPr>
        <p:txBody>
          <a:bodyPr/>
          <a:lstStyle/>
          <a:p>
            <a:fld id="{D818CD3E-13E3-4AD0-A53E-93145F52A757}" type="slidenum">
              <a:rPr lang="en-GB" smtClean="0"/>
              <a:pPr/>
              <a:t>3</a:t>
            </a:fld>
            <a:endParaRPr lang="en-GB" dirty="0"/>
          </a:p>
        </p:txBody>
      </p:sp>
      <p:pic>
        <p:nvPicPr>
          <p:cNvPr id="41" name="Picture 40"/>
          <p:cNvPicPr>
            <a:picLocks noChangeAspect="1"/>
          </p:cNvPicPr>
          <p:nvPr/>
        </p:nvPicPr>
        <p:blipFill>
          <a:blip r:embed="rId3" cstate="email">
            <a:extLst>
              <a:ext uri="{28A0092B-C50C-407E-A947-70E740481C1C}">
                <a14:useLocalDpi xmlns="" xmlns:a14="http://schemas.microsoft.com/office/drawing/2010/main" val="0"/>
              </a:ext>
            </a:extLst>
          </a:blip>
          <a:srcRect/>
          <a:stretch>
            <a:fillRect/>
          </a:stretch>
        </p:blipFill>
        <p:spPr bwMode="white">
          <a:xfrm>
            <a:off x="926776" y="2420629"/>
            <a:ext cx="820892" cy="36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pic>
      <p:pic>
        <p:nvPicPr>
          <p:cNvPr id="42" name="Picture 41"/>
          <p:cNvPicPr>
            <a:picLocks noChangeAspect="1"/>
          </p:cNvPicPr>
          <p:nvPr/>
        </p:nvPicPr>
        <p:blipFill>
          <a:blip r:embed="rId4" cstate="email">
            <a:extLst>
              <a:ext uri="{28A0092B-C50C-407E-A947-70E740481C1C}">
                <a14:useLocalDpi xmlns="" xmlns:a14="http://schemas.microsoft.com/office/drawing/2010/main" val="0"/>
              </a:ext>
            </a:extLst>
          </a:blip>
          <a:srcRect/>
          <a:stretch>
            <a:fillRect/>
          </a:stretch>
        </p:blipFill>
        <p:spPr bwMode="white">
          <a:xfrm>
            <a:off x="806236" y="5819441"/>
            <a:ext cx="941432" cy="36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pic>
      <p:pic>
        <p:nvPicPr>
          <p:cNvPr id="43" name="Picture 42"/>
          <p:cNvPicPr>
            <a:picLocks noChangeAspect="1"/>
          </p:cNvPicPr>
          <p:nvPr/>
        </p:nvPicPr>
        <p:blipFill>
          <a:blip r:embed="rId5" cstate="email">
            <a:extLst>
              <a:ext uri="{28A0092B-C50C-407E-A947-70E740481C1C}">
                <a14:useLocalDpi xmlns="" xmlns:a14="http://schemas.microsoft.com/office/drawing/2010/main" val="0"/>
              </a:ext>
            </a:extLst>
          </a:blip>
          <a:srcRect/>
          <a:stretch>
            <a:fillRect/>
          </a:stretch>
        </p:blipFill>
        <p:spPr bwMode="white">
          <a:xfrm>
            <a:off x="992112" y="3270331"/>
            <a:ext cx="755556" cy="36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pic>
      <p:pic>
        <p:nvPicPr>
          <p:cNvPr id="45" name="Picture 44"/>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white">
          <a:xfrm>
            <a:off x="1272197" y="1872424"/>
            <a:ext cx="475471" cy="36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pic>
      <p:grpSp>
        <p:nvGrpSpPr>
          <p:cNvPr id="2" name="Group 1"/>
          <p:cNvGrpSpPr/>
          <p:nvPr/>
        </p:nvGrpSpPr>
        <p:grpSpPr>
          <a:xfrm>
            <a:off x="721590" y="5394586"/>
            <a:ext cx="1026078" cy="360000"/>
            <a:chOff x="281283" y="4830461"/>
            <a:chExt cx="1026078" cy="360000"/>
          </a:xfrm>
        </p:grpSpPr>
        <p:pic>
          <p:nvPicPr>
            <p:cNvPr id="46" name="Picture 45"/>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bwMode="white">
            <a:xfrm>
              <a:off x="281283" y="4830461"/>
              <a:ext cx="430434" cy="36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pic>
        <p:pic>
          <p:nvPicPr>
            <p:cNvPr id="47" name="Picture 46"/>
            <p:cNvPicPr/>
            <p:nvPr/>
          </p:nvPicPr>
          <p:blipFill>
            <a:blip r:embed="rId8" cstate="print">
              <a:extLst>
                <a:ext uri="{28A0092B-C50C-407E-A947-70E740481C1C}">
                  <a14:useLocalDpi xmlns="" xmlns:a14="http://schemas.microsoft.com/office/drawing/2010/main" val="0"/>
                </a:ext>
              </a:extLst>
            </a:blip>
            <a:srcRect/>
            <a:stretch>
              <a:fillRect/>
            </a:stretch>
          </p:blipFill>
          <p:spPr bwMode="white">
            <a:xfrm>
              <a:off x="664201" y="4928461"/>
              <a:ext cx="643160" cy="16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pic>
      </p:grpSp>
      <p:pic>
        <p:nvPicPr>
          <p:cNvPr id="48" name="Picture 47"/>
          <p:cNvPicPr>
            <a:picLocks noChangeAspect="1"/>
          </p:cNvPicPr>
          <p:nvPr/>
        </p:nvPicPr>
        <p:blipFill>
          <a:blip r:embed="rId9" cstate="email">
            <a:extLst>
              <a:ext uri="{28A0092B-C50C-407E-A947-70E740481C1C}">
                <a14:useLocalDpi xmlns="" xmlns:a14="http://schemas.microsoft.com/office/drawing/2010/main" val="0"/>
              </a:ext>
            </a:extLst>
          </a:blip>
          <a:srcRect/>
          <a:stretch>
            <a:fillRect/>
          </a:stretch>
        </p:blipFill>
        <p:spPr bwMode="white">
          <a:xfrm>
            <a:off x="1246083" y="4544884"/>
            <a:ext cx="501585" cy="36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pic>
      <p:pic>
        <p:nvPicPr>
          <p:cNvPr id="49" name="Picture 48"/>
          <p:cNvPicPr>
            <a:picLocks noChangeAspect="1"/>
          </p:cNvPicPr>
          <p:nvPr/>
        </p:nvPicPr>
        <p:blipFill>
          <a:blip r:embed="rId10" cstate="email">
            <a:extLst>
              <a:ext uri="{28A0092B-C50C-407E-A947-70E740481C1C}">
                <a14:useLocalDpi xmlns="" xmlns:a14="http://schemas.microsoft.com/office/drawing/2010/main" val="0"/>
              </a:ext>
            </a:extLst>
          </a:blip>
          <a:srcRect/>
          <a:stretch>
            <a:fillRect/>
          </a:stretch>
        </p:blipFill>
        <p:spPr bwMode="white">
          <a:xfrm>
            <a:off x="1060198" y="3695182"/>
            <a:ext cx="687470" cy="36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pic>
      <p:pic>
        <p:nvPicPr>
          <p:cNvPr id="50" name="Picture 49"/>
          <p:cNvPicPr>
            <a:picLocks noChangeAspect="1"/>
          </p:cNvPicPr>
          <p:nvPr/>
        </p:nvPicPr>
        <p:blipFill>
          <a:blip r:embed="rId11" cstate="email">
            <a:extLst>
              <a:ext uri="{28A0092B-C50C-407E-A947-70E740481C1C}">
                <a14:useLocalDpi xmlns="" xmlns:a14="http://schemas.microsoft.com/office/drawing/2010/main" val="0"/>
              </a:ext>
            </a:extLst>
          </a:blip>
          <a:srcRect/>
          <a:stretch>
            <a:fillRect/>
          </a:stretch>
        </p:blipFill>
        <p:spPr bwMode="white">
          <a:xfrm>
            <a:off x="1328314" y="4120033"/>
            <a:ext cx="419354" cy="36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pic>
      <p:pic>
        <p:nvPicPr>
          <p:cNvPr id="51" name="Picture 50"/>
          <p:cNvPicPr>
            <a:picLocks noChangeAspect="1"/>
          </p:cNvPicPr>
          <p:nvPr/>
        </p:nvPicPr>
        <p:blipFill>
          <a:blip r:embed="rId12" cstate="email">
            <a:extLst>
              <a:ext uri="{28A0092B-C50C-407E-A947-70E740481C1C}">
                <a14:useLocalDpi xmlns="" xmlns:a14="http://schemas.microsoft.com/office/drawing/2010/main" val="0"/>
              </a:ext>
            </a:extLst>
          </a:blip>
          <a:srcRect/>
          <a:stretch>
            <a:fillRect/>
          </a:stretch>
        </p:blipFill>
        <p:spPr bwMode="white">
          <a:xfrm>
            <a:off x="251520" y="2845480"/>
            <a:ext cx="1496148" cy="36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pic>
      <p:pic>
        <p:nvPicPr>
          <p:cNvPr id="53" name="Picture 52"/>
          <p:cNvPicPr>
            <a:picLocks noChangeAspect="1"/>
          </p:cNvPicPr>
          <p:nvPr/>
        </p:nvPicPr>
        <p:blipFill>
          <a:blip r:embed="rId13" cstate="email">
            <a:extLst>
              <a:ext uri="{28A0092B-C50C-407E-A947-70E740481C1C}">
                <a14:useLocalDpi xmlns="" xmlns:a14="http://schemas.microsoft.com/office/drawing/2010/main" val="0"/>
              </a:ext>
            </a:extLst>
          </a:blip>
          <a:srcRect/>
          <a:stretch>
            <a:fillRect/>
          </a:stretch>
        </p:blipFill>
        <p:spPr bwMode="white">
          <a:xfrm>
            <a:off x="273331" y="4969735"/>
            <a:ext cx="1474337" cy="36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pic>
      <p:pic>
        <p:nvPicPr>
          <p:cNvPr id="1026" name="Picture 2" descr="C:\Users\angela\Documents\Timbus\Logos\Partners\Logos from Partners\SAP_grad_R_min.png"/>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1104508" y="1509648"/>
            <a:ext cx="685800" cy="33813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1926282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 name="Text Placeholder 2"/>
          <p:cNvSpPr txBox="1">
            <a:spLocks/>
          </p:cNvSpPr>
          <p:nvPr/>
        </p:nvSpPr>
        <p:spPr bwMode="auto">
          <a:xfrm>
            <a:off x="7380312" y="6080305"/>
            <a:ext cx="1763688" cy="445039"/>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wrap="square" lIns="90000" tIns="46800" rIns="90000" bIns="46800" numCol="1" anchor="ctr" anchorCtr="0" compatLnSpc="1">
            <a:prstTxWarp prst="textNoShape">
              <a:avLst/>
            </a:prstTxWarp>
          </a:bodyPr>
          <a:lstStyle>
            <a:lvl1pPr marL="0" indent="0" algn="l" defTabSz="449263" rtl="0" eaLnBrk="0" fontAlgn="base" hangingPunct="0">
              <a:spcBef>
                <a:spcPts val="800"/>
              </a:spcBef>
              <a:spcAft>
                <a:spcPct val="0"/>
              </a:spcAft>
              <a:buClr>
                <a:srgbClr val="000000"/>
              </a:buClr>
              <a:buSzPct val="100000"/>
              <a:buFont typeface="Times New Roman" pitchFamily="16" charset="0"/>
              <a:buNone/>
              <a:defRPr sz="2400" b="1">
                <a:solidFill>
                  <a:schemeClr val="dk1"/>
                </a:solidFill>
                <a:latin typeface="+mn-lt"/>
                <a:ea typeface="+mn-ea"/>
                <a:cs typeface="+mn-cs"/>
              </a:defRPr>
            </a:lvl1pPr>
            <a:lvl2pPr marL="457200" indent="0" algn="l" defTabSz="449263" rtl="0" eaLnBrk="0" fontAlgn="base" hangingPunct="0">
              <a:spcBef>
                <a:spcPts val="700"/>
              </a:spcBef>
              <a:spcAft>
                <a:spcPct val="0"/>
              </a:spcAft>
              <a:buClr>
                <a:srgbClr val="000000"/>
              </a:buClr>
              <a:buSzPct val="100000"/>
              <a:buFont typeface="Times New Roman" pitchFamily="16" charset="0"/>
              <a:buNone/>
              <a:defRPr sz="2000" b="1">
                <a:solidFill>
                  <a:schemeClr val="dk1"/>
                </a:solidFill>
                <a:latin typeface="+mn-lt"/>
                <a:ea typeface="+mn-ea"/>
                <a:cs typeface="+mn-cs"/>
              </a:defRPr>
            </a:lvl2pPr>
            <a:lvl3pPr marL="914400" indent="0" algn="l" defTabSz="449263" rtl="0" eaLnBrk="0" fontAlgn="base" hangingPunct="0">
              <a:spcBef>
                <a:spcPts val="600"/>
              </a:spcBef>
              <a:spcAft>
                <a:spcPct val="0"/>
              </a:spcAft>
              <a:buClr>
                <a:srgbClr val="000000"/>
              </a:buClr>
              <a:buSzPct val="100000"/>
              <a:buFont typeface="Times New Roman" pitchFamily="16" charset="0"/>
              <a:buNone/>
              <a:defRPr sz="1800" b="1">
                <a:solidFill>
                  <a:schemeClr val="dk1"/>
                </a:solidFill>
                <a:latin typeface="+mn-lt"/>
                <a:ea typeface="+mn-ea"/>
                <a:cs typeface="+mn-cs"/>
              </a:defRPr>
            </a:lvl3pPr>
            <a:lvl4pPr marL="13716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4pPr>
            <a:lvl5pPr marL="18288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5pPr>
            <a:lvl6pPr marL="22860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6pPr>
            <a:lvl7pPr marL="27432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7pPr>
            <a:lvl8pPr marL="32004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8pPr>
            <a:lvl9pPr marL="36576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9pPr>
          </a:lstStyle>
          <a:p>
            <a:pPr algn="ctr"/>
            <a:r>
              <a:rPr lang="en-GB" sz="2000" dirty="0" smtClean="0"/>
              <a:t>Complexity</a:t>
            </a:r>
            <a:endParaRPr lang="en-GB" dirty="0"/>
          </a:p>
        </p:txBody>
      </p:sp>
      <p:sp>
        <p:nvSpPr>
          <p:cNvPr id="32" name="Text Placeholder 2"/>
          <p:cNvSpPr txBox="1">
            <a:spLocks/>
          </p:cNvSpPr>
          <p:nvPr/>
        </p:nvSpPr>
        <p:spPr bwMode="auto">
          <a:xfrm>
            <a:off x="-252536" y="1287839"/>
            <a:ext cx="1488110" cy="435869"/>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wrap="square" lIns="90000" tIns="46800" rIns="90000" bIns="46800" numCol="1" anchor="ctr" anchorCtr="0" compatLnSpc="1">
            <a:prstTxWarp prst="textNoShape">
              <a:avLst/>
            </a:prstTxWarp>
          </a:bodyPr>
          <a:lstStyle>
            <a:lvl1pPr marL="0" indent="0" algn="l" defTabSz="449263" rtl="0" eaLnBrk="0" fontAlgn="base" hangingPunct="0">
              <a:spcBef>
                <a:spcPts val="800"/>
              </a:spcBef>
              <a:spcAft>
                <a:spcPct val="0"/>
              </a:spcAft>
              <a:buClr>
                <a:srgbClr val="000000"/>
              </a:buClr>
              <a:buSzPct val="100000"/>
              <a:buFont typeface="Times New Roman" pitchFamily="16" charset="0"/>
              <a:buNone/>
              <a:defRPr sz="2400" b="1">
                <a:solidFill>
                  <a:schemeClr val="dk1"/>
                </a:solidFill>
                <a:latin typeface="+mn-lt"/>
                <a:ea typeface="+mn-ea"/>
                <a:cs typeface="+mn-cs"/>
              </a:defRPr>
            </a:lvl1pPr>
            <a:lvl2pPr marL="457200" indent="0" algn="l" defTabSz="449263" rtl="0" eaLnBrk="0" fontAlgn="base" hangingPunct="0">
              <a:spcBef>
                <a:spcPts val="700"/>
              </a:spcBef>
              <a:spcAft>
                <a:spcPct val="0"/>
              </a:spcAft>
              <a:buClr>
                <a:srgbClr val="000000"/>
              </a:buClr>
              <a:buSzPct val="100000"/>
              <a:buFont typeface="Times New Roman" pitchFamily="16" charset="0"/>
              <a:buNone/>
              <a:defRPr sz="2000" b="1">
                <a:solidFill>
                  <a:schemeClr val="dk1"/>
                </a:solidFill>
                <a:latin typeface="+mn-lt"/>
                <a:ea typeface="+mn-ea"/>
                <a:cs typeface="+mn-cs"/>
              </a:defRPr>
            </a:lvl2pPr>
            <a:lvl3pPr marL="914400" indent="0" algn="l" defTabSz="449263" rtl="0" eaLnBrk="0" fontAlgn="base" hangingPunct="0">
              <a:spcBef>
                <a:spcPts val="600"/>
              </a:spcBef>
              <a:spcAft>
                <a:spcPct val="0"/>
              </a:spcAft>
              <a:buClr>
                <a:srgbClr val="000000"/>
              </a:buClr>
              <a:buSzPct val="100000"/>
              <a:buFont typeface="Times New Roman" pitchFamily="16" charset="0"/>
              <a:buNone/>
              <a:defRPr sz="1800" b="1">
                <a:solidFill>
                  <a:schemeClr val="dk1"/>
                </a:solidFill>
                <a:latin typeface="+mn-lt"/>
                <a:ea typeface="+mn-ea"/>
                <a:cs typeface="+mn-cs"/>
              </a:defRPr>
            </a:lvl3pPr>
            <a:lvl4pPr marL="13716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4pPr>
            <a:lvl5pPr marL="18288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5pPr>
            <a:lvl6pPr marL="22860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6pPr>
            <a:lvl7pPr marL="27432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7pPr>
            <a:lvl8pPr marL="32004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8pPr>
            <a:lvl9pPr marL="36576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9pPr>
          </a:lstStyle>
          <a:p>
            <a:pPr algn="ctr"/>
            <a:r>
              <a:rPr lang="en-GB" sz="2000" dirty="0" smtClean="0"/>
              <a:t> Longevity</a:t>
            </a:r>
            <a:endParaRPr lang="en-GB" dirty="0"/>
          </a:p>
        </p:txBody>
      </p:sp>
      <p:sp>
        <p:nvSpPr>
          <p:cNvPr id="614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A Preservation Continuum</a:t>
            </a:r>
            <a:endParaRPr lang="en-GB" dirty="0"/>
          </a:p>
        </p:txBody>
      </p:sp>
      <p:sp>
        <p:nvSpPr>
          <p:cNvPr id="6146" name="Rectangle 2"/>
          <p:cNvSpPr>
            <a:spLocks noGrp="1" noChangeArrowheads="1"/>
          </p:cNvSpPr>
          <p:nvPr>
            <p:ph idx="1"/>
          </p:nvPr>
        </p:nvSpPr>
        <p:spPr bwMode="auto">
          <a:xfrm>
            <a:off x="611559" y="1797373"/>
            <a:ext cx="4773933" cy="3649763"/>
          </a:xfrm>
          <a:prstGeom prst="rect">
            <a:avLst/>
          </a:prstGeom>
          <a:gradFill flip="none" rotWithShape="1">
            <a:gsLst>
              <a:gs pos="0">
                <a:schemeClr val="accent5">
                  <a:tint val="50000"/>
                  <a:satMod val="300000"/>
                </a:schemeClr>
              </a:gs>
              <a:gs pos="6000">
                <a:schemeClr val="accent1"/>
              </a:gs>
              <a:gs pos="100000">
                <a:schemeClr val="accent5">
                  <a:tint val="15000"/>
                  <a:satMod val="350000"/>
                </a:schemeClr>
              </a:gs>
            </a:gsLst>
            <a:lin ang="2700000" scaled="1"/>
            <a:tileRect/>
          </a:gradFill>
          <a:ln>
            <a:noFill/>
            <a:headEnd/>
            <a:tailEnd/>
          </a:ln>
        </p:spPr>
        <p:style>
          <a:lnRef idx="1">
            <a:schemeClr val="accent5"/>
          </a:lnRef>
          <a:fillRef idx="2">
            <a:schemeClr val="accent5"/>
          </a:fillRef>
          <a:effectRef idx="1">
            <a:schemeClr val="accent5"/>
          </a:effectRef>
          <a:fontRef idx="minor">
            <a:schemeClr val="dk1"/>
          </a:fontRef>
        </p:style>
        <p:txBody>
          <a:bodyPr lIns="0" tIns="0" rIns="0" bIns="0" anchor="t" anchorCtr="0"/>
          <a:lstStyle/>
          <a:p>
            <a:pPr marL="0" indent="0" algn="ct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Digital </a:t>
            </a:r>
            <a:r>
              <a:rPr lang="en-GB" dirty="0" smtClean="0"/>
              <a:t>Preservation</a:t>
            </a:r>
            <a:endParaRPr lang="en-GB" dirty="0"/>
          </a:p>
        </p:txBody>
      </p:sp>
      <p:sp>
        <p:nvSpPr>
          <p:cNvPr id="3" name="Text Placeholder 2"/>
          <p:cNvSpPr>
            <a:spLocks noGrp="1"/>
          </p:cNvSpPr>
          <p:nvPr>
            <p:ph type="body" sz="quarter" idx="4294967295"/>
          </p:nvPr>
        </p:nvSpPr>
        <p:spPr>
          <a:xfrm>
            <a:off x="3851920" y="3386138"/>
            <a:ext cx="5195223" cy="2779166"/>
          </a:xfrm>
          <a:gradFill flip="none" rotWithShape="1">
            <a:gsLst>
              <a:gs pos="0">
                <a:schemeClr val="accent5">
                  <a:tint val="50000"/>
                  <a:satMod val="300000"/>
                </a:schemeClr>
              </a:gs>
              <a:gs pos="6000">
                <a:schemeClr val="accent1"/>
              </a:gs>
              <a:gs pos="100000">
                <a:schemeClr val="accent5">
                  <a:tint val="15000"/>
                  <a:satMod val="350000"/>
                </a:schemeClr>
              </a:gs>
            </a:gsLst>
            <a:lin ang="13500000" scaled="1"/>
            <a:tileRect/>
          </a:gradFill>
          <a:ln>
            <a:noFill/>
            <a:headEnd/>
            <a:tailEnd/>
          </a:ln>
          <a:effectLst/>
        </p:spPr>
        <p:style>
          <a:lnRef idx="1">
            <a:schemeClr val="accent5"/>
          </a:lnRef>
          <a:fillRef idx="2">
            <a:schemeClr val="accent5"/>
          </a:fillRef>
          <a:effectRef idx="1">
            <a:schemeClr val="accent5"/>
          </a:effectRef>
          <a:fontRef idx="minor">
            <a:schemeClr val="dk1"/>
          </a:fontRef>
        </p:style>
        <p:txBody>
          <a:bodyPr vert="horz" wrap="square" lIns="0" tIns="0" rIns="0" bIns="0" numCol="1" anchor="t" anchorCtr="0" compatLnSpc="1">
            <a:prstTxWarp prst="textNoShape">
              <a:avLst/>
            </a:prstTxWarp>
            <a:normAutofit/>
          </a:bodyPr>
          <a:lstStyle/>
          <a:p>
            <a:pPr marL="0" indent="0" algn="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a:t>Business Continuity </a:t>
            </a:r>
          </a:p>
          <a:p>
            <a:pPr marL="0" indent="0" algn="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a:t>Management</a:t>
            </a:r>
          </a:p>
        </p:txBody>
      </p:sp>
      <p:sp>
        <p:nvSpPr>
          <p:cNvPr id="10" name="Text Placeholder 2"/>
          <p:cNvSpPr txBox="1">
            <a:spLocks/>
          </p:cNvSpPr>
          <p:nvPr/>
        </p:nvSpPr>
        <p:spPr bwMode="auto">
          <a:xfrm>
            <a:off x="2347844" y="2494808"/>
            <a:ext cx="1294317" cy="67123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vert="horz" wrap="square" lIns="90000" tIns="46800" rIns="90000" bIns="46800" numCol="1" anchor="ctr" anchorCtr="0" compatLnSpc="1">
            <a:prstTxWarp prst="textNoShape">
              <a:avLst/>
            </a:prstTxWarp>
          </a:bodyPr>
          <a:lstStyle>
            <a:lvl1pPr marL="0" indent="0" algn="l" defTabSz="449263" rtl="0" eaLnBrk="0" fontAlgn="base" hangingPunct="0">
              <a:spcBef>
                <a:spcPts val="800"/>
              </a:spcBef>
              <a:spcAft>
                <a:spcPct val="0"/>
              </a:spcAft>
              <a:buClr>
                <a:srgbClr val="000000"/>
              </a:buClr>
              <a:buSzPct val="100000"/>
              <a:buFont typeface="Times New Roman" pitchFamily="16" charset="0"/>
              <a:buNone/>
              <a:defRPr sz="2400" b="1">
                <a:solidFill>
                  <a:schemeClr val="dk1"/>
                </a:solidFill>
                <a:latin typeface="+mn-lt"/>
                <a:ea typeface="+mn-ea"/>
                <a:cs typeface="+mn-cs"/>
              </a:defRPr>
            </a:lvl1pPr>
            <a:lvl2pPr marL="457200" indent="0" algn="l" defTabSz="449263" rtl="0" eaLnBrk="0" fontAlgn="base" hangingPunct="0">
              <a:spcBef>
                <a:spcPts val="700"/>
              </a:spcBef>
              <a:spcAft>
                <a:spcPct val="0"/>
              </a:spcAft>
              <a:buClr>
                <a:srgbClr val="000000"/>
              </a:buClr>
              <a:buSzPct val="100000"/>
              <a:buFont typeface="Times New Roman" pitchFamily="16" charset="0"/>
              <a:buNone/>
              <a:defRPr sz="2000" b="1">
                <a:solidFill>
                  <a:schemeClr val="dk1"/>
                </a:solidFill>
                <a:latin typeface="+mn-lt"/>
                <a:ea typeface="+mn-ea"/>
                <a:cs typeface="+mn-cs"/>
              </a:defRPr>
            </a:lvl2pPr>
            <a:lvl3pPr marL="914400" indent="0" algn="l" defTabSz="449263" rtl="0" eaLnBrk="0" fontAlgn="base" hangingPunct="0">
              <a:spcBef>
                <a:spcPts val="600"/>
              </a:spcBef>
              <a:spcAft>
                <a:spcPct val="0"/>
              </a:spcAft>
              <a:buClr>
                <a:srgbClr val="000000"/>
              </a:buClr>
              <a:buSzPct val="100000"/>
              <a:buFont typeface="Times New Roman" pitchFamily="16" charset="0"/>
              <a:buNone/>
              <a:defRPr sz="1800" b="1">
                <a:solidFill>
                  <a:schemeClr val="dk1"/>
                </a:solidFill>
                <a:latin typeface="+mn-lt"/>
                <a:ea typeface="+mn-ea"/>
                <a:cs typeface="+mn-cs"/>
              </a:defRPr>
            </a:lvl3pPr>
            <a:lvl4pPr marL="13716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4pPr>
            <a:lvl5pPr marL="18288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5pPr>
            <a:lvl6pPr marL="22860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6pPr>
            <a:lvl7pPr marL="27432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7pPr>
            <a:lvl8pPr marL="32004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8pPr>
            <a:lvl9pPr marL="36576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9pPr>
          </a:lstStyle>
          <a:p>
            <a:pPr algn="ctr"/>
            <a:r>
              <a:rPr lang="en-GB" sz="2000" dirty="0" smtClean="0"/>
              <a:t>Data</a:t>
            </a:r>
            <a:endParaRPr lang="en-GB" dirty="0"/>
          </a:p>
        </p:txBody>
      </p:sp>
      <p:sp>
        <p:nvSpPr>
          <p:cNvPr id="11" name="Text Placeholder 2"/>
          <p:cNvSpPr txBox="1">
            <a:spLocks/>
          </p:cNvSpPr>
          <p:nvPr/>
        </p:nvSpPr>
        <p:spPr bwMode="auto">
          <a:xfrm>
            <a:off x="1701336" y="4362414"/>
            <a:ext cx="1488110" cy="43586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wrap="square" lIns="90000" tIns="46800" rIns="90000" bIns="46800" numCol="1" anchor="ctr" anchorCtr="0" compatLnSpc="1">
            <a:prstTxWarp prst="textNoShape">
              <a:avLst/>
            </a:prstTxWarp>
          </a:bodyPr>
          <a:lstStyle>
            <a:lvl1pPr marL="0" indent="0" algn="l" defTabSz="449263" rtl="0" eaLnBrk="0" fontAlgn="base" hangingPunct="0">
              <a:spcBef>
                <a:spcPts val="800"/>
              </a:spcBef>
              <a:spcAft>
                <a:spcPct val="0"/>
              </a:spcAft>
              <a:buClr>
                <a:srgbClr val="000000"/>
              </a:buClr>
              <a:buSzPct val="100000"/>
              <a:buFont typeface="Times New Roman" pitchFamily="16" charset="0"/>
              <a:buNone/>
              <a:defRPr sz="2400" b="1">
                <a:solidFill>
                  <a:schemeClr val="dk1"/>
                </a:solidFill>
                <a:latin typeface="+mn-lt"/>
                <a:ea typeface="+mn-ea"/>
                <a:cs typeface="+mn-cs"/>
              </a:defRPr>
            </a:lvl1pPr>
            <a:lvl2pPr marL="457200" indent="0" algn="l" defTabSz="449263" rtl="0" eaLnBrk="0" fontAlgn="base" hangingPunct="0">
              <a:spcBef>
                <a:spcPts val="700"/>
              </a:spcBef>
              <a:spcAft>
                <a:spcPct val="0"/>
              </a:spcAft>
              <a:buClr>
                <a:srgbClr val="000000"/>
              </a:buClr>
              <a:buSzPct val="100000"/>
              <a:buFont typeface="Times New Roman" pitchFamily="16" charset="0"/>
              <a:buNone/>
              <a:defRPr sz="2000" b="1">
                <a:solidFill>
                  <a:schemeClr val="dk1"/>
                </a:solidFill>
                <a:latin typeface="+mn-lt"/>
                <a:ea typeface="+mn-ea"/>
                <a:cs typeface="+mn-cs"/>
              </a:defRPr>
            </a:lvl2pPr>
            <a:lvl3pPr marL="914400" indent="0" algn="l" defTabSz="449263" rtl="0" eaLnBrk="0" fontAlgn="base" hangingPunct="0">
              <a:spcBef>
                <a:spcPts val="600"/>
              </a:spcBef>
              <a:spcAft>
                <a:spcPct val="0"/>
              </a:spcAft>
              <a:buClr>
                <a:srgbClr val="000000"/>
              </a:buClr>
              <a:buSzPct val="100000"/>
              <a:buFont typeface="Times New Roman" pitchFamily="16" charset="0"/>
              <a:buNone/>
              <a:defRPr sz="1800" b="1">
                <a:solidFill>
                  <a:schemeClr val="dk1"/>
                </a:solidFill>
                <a:latin typeface="+mn-lt"/>
                <a:ea typeface="+mn-ea"/>
                <a:cs typeface="+mn-cs"/>
              </a:defRPr>
            </a:lvl3pPr>
            <a:lvl4pPr marL="13716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4pPr>
            <a:lvl5pPr marL="18288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5pPr>
            <a:lvl6pPr marL="22860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6pPr>
            <a:lvl7pPr marL="27432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7pPr>
            <a:lvl8pPr marL="32004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8pPr>
            <a:lvl9pPr marL="36576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9pPr>
          </a:lstStyle>
          <a:p>
            <a:pPr algn="ctr"/>
            <a:r>
              <a:rPr lang="en-GB" sz="2000" dirty="0" smtClean="0"/>
              <a:t>Semantics</a:t>
            </a:r>
            <a:endParaRPr lang="en-GB" dirty="0"/>
          </a:p>
        </p:txBody>
      </p:sp>
      <p:sp>
        <p:nvSpPr>
          <p:cNvPr id="12" name="Text Placeholder 2"/>
          <p:cNvSpPr txBox="1">
            <a:spLocks/>
          </p:cNvSpPr>
          <p:nvPr/>
        </p:nvSpPr>
        <p:spPr bwMode="auto">
          <a:xfrm>
            <a:off x="1455457" y="3581512"/>
            <a:ext cx="2135172" cy="69643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vert="horz" wrap="square" lIns="90000" tIns="46800" rIns="90000" bIns="46800" numCol="1" anchor="ctr" anchorCtr="0" compatLnSpc="1">
            <a:prstTxWarp prst="textNoShape">
              <a:avLst/>
            </a:prstTxWarp>
          </a:bodyPr>
          <a:lstStyle>
            <a:lvl1pPr marL="0" indent="0" algn="l" defTabSz="449263" rtl="0" eaLnBrk="0" fontAlgn="base" hangingPunct="0">
              <a:spcBef>
                <a:spcPts val="800"/>
              </a:spcBef>
              <a:spcAft>
                <a:spcPct val="0"/>
              </a:spcAft>
              <a:buClr>
                <a:srgbClr val="000000"/>
              </a:buClr>
              <a:buSzPct val="100000"/>
              <a:buFont typeface="Times New Roman" pitchFamily="16" charset="0"/>
              <a:buNone/>
              <a:defRPr sz="2400" b="1">
                <a:solidFill>
                  <a:schemeClr val="dk1"/>
                </a:solidFill>
                <a:latin typeface="+mn-lt"/>
                <a:ea typeface="+mn-ea"/>
                <a:cs typeface="+mn-cs"/>
              </a:defRPr>
            </a:lvl1pPr>
            <a:lvl2pPr marL="457200" indent="0" algn="l" defTabSz="449263" rtl="0" eaLnBrk="0" fontAlgn="base" hangingPunct="0">
              <a:spcBef>
                <a:spcPts val="700"/>
              </a:spcBef>
              <a:spcAft>
                <a:spcPct val="0"/>
              </a:spcAft>
              <a:buClr>
                <a:srgbClr val="000000"/>
              </a:buClr>
              <a:buSzPct val="100000"/>
              <a:buFont typeface="Times New Roman" pitchFamily="16" charset="0"/>
              <a:buNone/>
              <a:defRPr sz="2000" b="1">
                <a:solidFill>
                  <a:schemeClr val="dk1"/>
                </a:solidFill>
                <a:latin typeface="+mn-lt"/>
                <a:ea typeface="+mn-ea"/>
                <a:cs typeface="+mn-cs"/>
              </a:defRPr>
            </a:lvl2pPr>
            <a:lvl3pPr marL="914400" indent="0" algn="l" defTabSz="449263" rtl="0" eaLnBrk="0" fontAlgn="base" hangingPunct="0">
              <a:spcBef>
                <a:spcPts val="600"/>
              </a:spcBef>
              <a:spcAft>
                <a:spcPct val="0"/>
              </a:spcAft>
              <a:buClr>
                <a:srgbClr val="000000"/>
              </a:buClr>
              <a:buSzPct val="100000"/>
              <a:buFont typeface="Times New Roman" pitchFamily="16" charset="0"/>
              <a:buNone/>
              <a:defRPr sz="1800" b="1">
                <a:solidFill>
                  <a:schemeClr val="dk1"/>
                </a:solidFill>
                <a:latin typeface="+mn-lt"/>
                <a:ea typeface="+mn-ea"/>
                <a:cs typeface="+mn-cs"/>
              </a:defRPr>
            </a:lvl3pPr>
            <a:lvl4pPr marL="13716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4pPr>
            <a:lvl5pPr marL="18288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5pPr>
            <a:lvl6pPr marL="22860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6pPr>
            <a:lvl7pPr marL="27432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7pPr>
            <a:lvl8pPr marL="32004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8pPr>
            <a:lvl9pPr marL="36576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9pPr>
          </a:lstStyle>
          <a:p>
            <a:pPr algn="ctr"/>
            <a:r>
              <a:rPr lang="en-GB" sz="2000" dirty="0" smtClean="0"/>
              <a:t>Representation Information</a:t>
            </a:r>
            <a:endParaRPr lang="en-GB" sz="2000" dirty="0"/>
          </a:p>
        </p:txBody>
      </p:sp>
      <p:sp>
        <p:nvSpPr>
          <p:cNvPr id="13" name="Text Placeholder 2"/>
          <p:cNvSpPr txBox="1">
            <a:spLocks/>
          </p:cNvSpPr>
          <p:nvPr/>
        </p:nvSpPr>
        <p:spPr bwMode="auto">
          <a:xfrm>
            <a:off x="3972448" y="4068978"/>
            <a:ext cx="1344249" cy="58687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vert="horz" wrap="square" lIns="90000" tIns="46800" rIns="90000" bIns="46800" numCol="1" anchor="ctr" anchorCtr="0" compatLnSpc="1">
            <a:prstTxWarp prst="textNoShape">
              <a:avLst/>
            </a:prstTxWarp>
          </a:bodyPr>
          <a:lstStyle>
            <a:lvl1pPr marL="0" indent="0" algn="l" defTabSz="449263" rtl="0" eaLnBrk="0" fontAlgn="base" hangingPunct="0">
              <a:spcBef>
                <a:spcPts val="800"/>
              </a:spcBef>
              <a:spcAft>
                <a:spcPct val="0"/>
              </a:spcAft>
              <a:buClr>
                <a:srgbClr val="000000"/>
              </a:buClr>
              <a:buSzPct val="100000"/>
              <a:buFont typeface="Times New Roman" pitchFamily="16" charset="0"/>
              <a:buNone/>
              <a:defRPr sz="2400" b="1">
                <a:solidFill>
                  <a:schemeClr val="dk1"/>
                </a:solidFill>
                <a:latin typeface="+mn-lt"/>
                <a:ea typeface="+mn-ea"/>
                <a:cs typeface="+mn-cs"/>
              </a:defRPr>
            </a:lvl1pPr>
            <a:lvl2pPr marL="457200" indent="0" algn="l" defTabSz="449263" rtl="0" eaLnBrk="0" fontAlgn="base" hangingPunct="0">
              <a:spcBef>
                <a:spcPts val="700"/>
              </a:spcBef>
              <a:spcAft>
                <a:spcPct val="0"/>
              </a:spcAft>
              <a:buClr>
                <a:srgbClr val="000000"/>
              </a:buClr>
              <a:buSzPct val="100000"/>
              <a:buFont typeface="Times New Roman" pitchFamily="16" charset="0"/>
              <a:buNone/>
              <a:defRPr sz="2000" b="1">
                <a:solidFill>
                  <a:schemeClr val="dk1"/>
                </a:solidFill>
                <a:latin typeface="+mn-lt"/>
                <a:ea typeface="+mn-ea"/>
                <a:cs typeface="+mn-cs"/>
              </a:defRPr>
            </a:lvl2pPr>
            <a:lvl3pPr marL="914400" indent="0" algn="l" defTabSz="449263" rtl="0" eaLnBrk="0" fontAlgn="base" hangingPunct="0">
              <a:spcBef>
                <a:spcPts val="600"/>
              </a:spcBef>
              <a:spcAft>
                <a:spcPct val="0"/>
              </a:spcAft>
              <a:buClr>
                <a:srgbClr val="000000"/>
              </a:buClr>
              <a:buSzPct val="100000"/>
              <a:buFont typeface="Times New Roman" pitchFamily="16" charset="0"/>
              <a:buNone/>
              <a:defRPr sz="1800" b="1">
                <a:solidFill>
                  <a:schemeClr val="dk1"/>
                </a:solidFill>
                <a:latin typeface="+mn-lt"/>
                <a:ea typeface="+mn-ea"/>
                <a:cs typeface="+mn-cs"/>
              </a:defRPr>
            </a:lvl3pPr>
            <a:lvl4pPr marL="13716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4pPr>
            <a:lvl5pPr marL="18288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5pPr>
            <a:lvl6pPr marL="22860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6pPr>
            <a:lvl7pPr marL="27432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7pPr>
            <a:lvl8pPr marL="32004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8pPr>
            <a:lvl9pPr marL="36576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9pPr>
          </a:lstStyle>
          <a:p>
            <a:pPr algn="ctr"/>
            <a:r>
              <a:rPr lang="en-GB" sz="2000" dirty="0" smtClean="0"/>
              <a:t>Software</a:t>
            </a:r>
            <a:endParaRPr lang="en-GB" dirty="0"/>
          </a:p>
        </p:txBody>
      </p:sp>
      <p:sp>
        <p:nvSpPr>
          <p:cNvPr id="14" name="Text Placeholder 2"/>
          <p:cNvSpPr txBox="1">
            <a:spLocks/>
          </p:cNvSpPr>
          <p:nvPr/>
        </p:nvSpPr>
        <p:spPr bwMode="auto">
          <a:xfrm>
            <a:off x="3972448" y="4794558"/>
            <a:ext cx="1344249" cy="58057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vert="horz" wrap="square" lIns="90000" tIns="46800" rIns="90000" bIns="46800" numCol="1" anchor="ctr" anchorCtr="0" compatLnSpc="1">
            <a:prstTxWarp prst="textNoShape">
              <a:avLst/>
            </a:prstTxWarp>
          </a:bodyPr>
          <a:lstStyle>
            <a:lvl1pPr marL="0" indent="0" algn="l" defTabSz="449263" rtl="0" eaLnBrk="0" fontAlgn="base" hangingPunct="0">
              <a:spcBef>
                <a:spcPts val="800"/>
              </a:spcBef>
              <a:spcAft>
                <a:spcPct val="0"/>
              </a:spcAft>
              <a:buClr>
                <a:srgbClr val="000000"/>
              </a:buClr>
              <a:buSzPct val="100000"/>
              <a:buFont typeface="Times New Roman" pitchFamily="16" charset="0"/>
              <a:buNone/>
              <a:defRPr sz="2400" b="1">
                <a:solidFill>
                  <a:schemeClr val="dk1"/>
                </a:solidFill>
                <a:latin typeface="+mn-lt"/>
                <a:ea typeface="+mn-ea"/>
                <a:cs typeface="+mn-cs"/>
              </a:defRPr>
            </a:lvl1pPr>
            <a:lvl2pPr marL="457200" indent="0" algn="l" defTabSz="449263" rtl="0" eaLnBrk="0" fontAlgn="base" hangingPunct="0">
              <a:spcBef>
                <a:spcPts val="700"/>
              </a:spcBef>
              <a:spcAft>
                <a:spcPct val="0"/>
              </a:spcAft>
              <a:buClr>
                <a:srgbClr val="000000"/>
              </a:buClr>
              <a:buSzPct val="100000"/>
              <a:buFont typeface="Times New Roman" pitchFamily="16" charset="0"/>
              <a:buNone/>
              <a:defRPr sz="2000" b="1">
                <a:solidFill>
                  <a:schemeClr val="dk1"/>
                </a:solidFill>
                <a:latin typeface="+mn-lt"/>
                <a:ea typeface="+mn-ea"/>
                <a:cs typeface="+mn-cs"/>
              </a:defRPr>
            </a:lvl2pPr>
            <a:lvl3pPr marL="914400" indent="0" algn="l" defTabSz="449263" rtl="0" eaLnBrk="0" fontAlgn="base" hangingPunct="0">
              <a:spcBef>
                <a:spcPts val="600"/>
              </a:spcBef>
              <a:spcAft>
                <a:spcPct val="0"/>
              </a:spcAft>
              <a:buClr>
                <a:srgbClr val="000000"/>
              </a:buClr>
              <a:buSzPct val="100000"/>
              <a:buFont typeface="Times New Roman" pitchFamily="16" charset="0"/>
              <a:buNone/>
              <a:defRPr sz="1800" b="1">
                <a:solidFill>
                  <a:schemeClr val="dk1"/>
                </a:solidFill>
                <a:latin typeface="+mn-lt"/>
                <a:ea typeface="+mn-ea"/>
                <a:cs typeface="+mn-cs"/>
              </a:defRPr>
            </a:lvl3pPr>
            <a:lvl4pPr marL="13716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4pPr>
            <a:lvl5pPr marL="18288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5pPr>
            <a:lvl6pPr marL="22860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6pPr>
            <a:lvl7pPr marL="27432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7pPr>
            <a:lvl8pPr marL="32004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8pPr>
            <a:lvl9pPr marL="36576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9pPr>
          </a:lstStyle>
          <a:p>
            <a:pPr algn="ctr"/>
            <a:r>
              <a:rPr lang="en-GB" sz="2000" dirty="0" smtClean="0"/>
              <a:t>Hardware</a:t>
            </a:r>
            <a:endParaRPr lang="en-GB" dirty="0"/>
          </a:p>
        </p:txBody>
      </p:sp>
      <p:sp>
        <p:nvSpPr>
          <p:cNvPr id="16" name="Text Placeholder 2"/>
          <p:cNvSpPr txBox="1">
            <a:spLocks/>
          </p:cNvSpPr>
          <p:nvPr/>
        </p:nvSpPr>
        <p:spPr bwMode="auto">
          <a:xfrm>
            <a:off x="7507040" y="5117224"/>
            <a:ext cx="1457448" cy="61794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vert="horz" wrap="square" lIns="90000" tIns="46800" rIns="90000" bIns="46800" numCol="1" anchor="ctr" anchorCtr="0" compatLnSpc="1">
            <a:prstTxWarp prst="textNoShape">
              <a:avLst/>
            </a:prstTxWarp>
          </a:bodyPr>
          <a:lstStyle>
            <a:lvl1pPr marL="0" indent="0" algn="l" defTabSz="449263" rtl="0" eaLnBrk="0" fontAlgn="base" hangingPunct="0">
              <a:spcBef>
                <a:spcPts val="800"/>
              </a:spcBef>
              <a:spcAft>
                <a:spcPct val="0"/>
              </a:spcAft>
              <a:buClr>
                <a:srgbClr val="000000"/>
              </a:buClr>
              <a:buSzPct val="100000"/>
              <a:buFont typeface="Times New Roman" pitchFamily="16" charset="0"/>
              <a:buNone/>
              <a:defRPr sz="2400" b="1">
                <a:solidFill>
                  <a:schemeClr val="dk1"/>
                </a:solidFill>
                <a:latin typeface="+mn-lt"/>
                <a:ea typeface="+mn-ea"/>
                <a:cs typeface="+mn-cs"/>
              </a:defRPr>
            </a:lvl1pPr>
            <a:lvl2pPr marL="457200" indent="0" algn="l" defTabSz="449263" rtl="0" eaLnBrk="0" fontAlgn="base" hangingPunct="0">
              <a:spcBef>
                <a:spcPts val="700"/>
              </a:spcBef>
              <a:spcAft>
                <a:spcPct val="0"/>
              </a:spcAft>
              <a:buClr>
                <a:srgbClr val="000000"/>
              </a:buClr>
              <a:buSzPct val="100000"/>
              <a:buFont typeface="Times New Roman" pitchFamily="16" charset="0"/>
              <a:buNone/>
              <a:defRPr sz="2000" b="1">
                <a:solidFill>
                  <a:schemeClr val="dk1"/>
                </a:solidFill>
                <a:latin typeface="+mn-lt"/>
                <a:ea typeface="+mn-ea"/>
                <a:cs typeface="+mn-cs"/>
              </a:defRPr>
            </a:lvl2pPr>
            <a:lvl3pPr marL="914400" indent="0" algn="l" defTabSz="449263" rtl="0" eaLnBrk="0" fontAlgn="base" hangingPunct="0">
              <a:spcBef>
                <a:spcPts val="600"/>
              </a:spcBef>
              <a:spcAft>
                <a:spcPct val="0"/>
              </a:spcAft>
              <a:buClr>
                <a:srgbClr val="000000"/>
              </a:buClr>
              <a:buSzPct val="100000"/>
              <a:buFont typeface="Times New Roman" pitchFamily="16" charset="0"/>
              <a:buNone/>
              <a:defRPr sz="1800" b="1">
                <a:solidFill>
                  <a:schemeClr val="dk1"/>
                </a:solidFill>
                <a:latin typeface="+mn-lt"/>
                <a:ea typeface="+mn-ea"/>
                <a:cs typeface="+mn-cs"/>
              </a:defRPr>
            </a:lvl3pPr>
            <a:lvl4pPr marL="13716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4pPr>
            <a:lvl5pPr marL="18288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5pPr>
            <a:lvl6pPr marL="22860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6pPr>
            <a:lvl7pPr marL="27432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7pPr>
            <a:lvl8pPr marL="32004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8pPr>
            <a:lvl9pPr marL="36576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9pPr>
          </a:lstStyle>
          <a:p>
            <a:pPr algn="ctr"/>
            <a:r>
              <a:rPr lang="en-GB" sz="2000" dirty="0" smtClean="0"/>
              <a:t>Processes</a:t>
            </a:r>
            <a:endParaRPr lang="en-GB" dirty="0"/>
          </a:p>
        </p:txBody>
      </p:sp>
      <p:sp>
        <p:nvSpPr>
          <p:cNvPr id="5" name="Right Arrow 4"/>
          <p:cNvSpPr/>
          <p:nvPr/>
        </p:nvSpPr>
        <p:spPr bwMode="auto">
          <a:xfrm rot="2692600">
            <a:off x="1462726" y="3322820"/>
            <a:ext cx="426225" cy="196617"/>
          </a:xfrm>
          <a:prstGeom prst="rightArrow">
            <a:avLst/>
          </a:prstGeom>
          <a:solidFill>
            <a:srgbClr val="D4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smtClean="0">
              <a:ln>
                <a:noFill/>
              </a:ln>
              <a:solidFill>
                <a:schemeClr val="bg1"/>
              </a:solidFill>
              <a:effectLst/>
              <a:latin typeface="Arial" charset="0"/>
              <a:cs typeface="Arial" charset="0"/>
            </a:endParaRPr>
          </a:p>
        </p:txBody>
      </p:sp>
      <p:sp>
        <p:nvSpPr>
          <p:cNvPr id="6" name="Up Arrow 5"/>
          <p:cNvSpPr/>
          <p:nvPr/>
        </p:nvSpPr>
        <p:spPr bwMode="auto">
          <a:xfrm flipV="1">
            <a:off x="2798284" y="3180951"/>
            <a:ext cx="196719" cy="409319"/>
          </a:xfrm>
          <a:prstGeom prst="upArrow">
            <a:avLst/>
          </a:prstGeom>
          <a:solidFill>
            <a:srgbClr val="D4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smtClean="0">
              <a:ln>
                <a:noFill/>
              </a:ln>
              <a:solidFill>
                <a:schemeClr val="bg1"/>
              </a:solidFill>
              <a:effectLst/>
              <a:latin typeface="Arial" charset="0"/>
              <a:cs typeface="Arial" charset="0"/>
            </a:endParaRPr>
          </a:p>
        </p:txBody>
      </p:sp>
      <p:sp>
        <p:nvSpPr>
          <p:cNvPr id="21" name="Right Arrow 20"/>
          <p:cNvSpPr/>
          <p:nvPr/>
        </p:nvSpPr>
        <p:spPr bwMode="auto">
          <a:xfrm rot="734129">
            <a:off x="7106855" y="5169321"/>
            <a:ext cx="426225" cy="196617"/>
          </a:xfrm>
          <a:prstGeom prst="rightArrow">
            <a:avLst/>
          </a:prstGeom>
          <a:solidFill>
            <a:srgbClr val="D4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smtClean="0">
              <a:ln>
                <a:noFill/>
              </a:ln>
              <a:solidFill>
                <a:schemeClr val="bg1"/>
              </a:solidFill>
              <a:effectLst/>
              <a:latin typeface="Arial" charset="0"/>
              <a:cs typeface="Arial" charset="0"/>
            </a:endParaRPr>
          </a:p>
        </p:txBody>
      </p:sp>
      <p:sp>
        <p:nvSpPr>
          <p:cNvPr id="30" name="Down Arrow 29"/>
          <p:cNvSpPr/>
          <p:nvPr/>
        </p:nvSpPr>
        <p:spPr bwMode="auto">
          <a:xfrm rot="18000000">
            <a:off x="5492506" y="4587453"/>
            <a:ext cx="196617" cy="360652"/>
          </a:xfrm>
          <a:prstGeom prst="downArrow">
            <a:avLst/>
          </a:prstGeom>
          <a:solidFill>
            <a:srgbClr val="D4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smtClean="0">
              <a:ln>
                <a:noFill/>
              </a:ln>
              <a:solidFill>
                <a:schemeClr val="bg1"/>
              </a:solidFill>
              <a:effectLst/>
              <a:latin typeface="Arial" charset="0"/>
              <a:cs typeface="Arial" charset="0"/>
            </a:endParaRPr>
          </a:p>
        </p:txBody>
      </p:sp>
      <p:sp>
        <p:nvSpPr>
          <p:cNvPr id="31" name="Up Arrow 30"/>
          <p:cNvSpPr/>
          <p:nvPr/>
        </p:nvSpPr>
        <p:spPr bwMode="auto">
          <a:xfrm rot="3600000">
            <a:off x="5437933" y="4925191"/>
            <a:ext cx="196617" cy="393439"/>
          </a:xfrm>
          <a:prstGeom prst="upArrow">
            <a:avLst/>
          </a:prstGeom>
          <a:solidFill>
            <a:srgbClr val="D4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smtClean="0">
              <a:ln>
                <a:noFill/>
              </a:ln>
              <a:solidFill>
                <a:schemeClr val="bg1"/>
              </a:solidFill>
              <a:effectLst/>
              <a:latin typeface="Arial" charset="0"/>
              <a:cs typeface="Arial" charset="0"/>
            </a:endParaRPr>
          </a:p>
        </p:txBody>
      </p:sp>
      <p:sp>
        <p:nvSpPr>
          <p:cNvPr id="33" name="Text Placeholder 2"/>
          <p:cNvSpPr txBox="1">
            <a:spLocks/>
          </p:cNvSpPr>
          <p:nvPr/>
        </p:nvSpPr>
        <p:spPr bwMode="auto">
          <a:xfrm>
            <a:off x="5643778" y="5445224"/>
            <a:ext cx="1488110" cy="72008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wrap="square" lIns="90000" tIns="46800" rIns="90000" bIns="46800" numCol="1" anchor="ctr" anchorCtr="0" compatLnSpc="1">
            <a:prstTxWarp prst="textNoShape">
              <a:avLst/>
            </a:prstTxWarp>
          </a:bodyPr>
          <a:lstStyle>
            <a:lvl1pPr marL="0" indent="0" algn="l" defTabSz="449263" rtl="0" eaLnBrk="0" fontAlgn="base" hangingPunct="0">
              <a:spcBef>
                <a:spcPts val="800"/>
              </a:spcBef>
              <a:spcAft>
                <a:spcPct val="0"/>
              </a:spcAft>
              <a:buClr>
                <a:srgbClr val="000000"/>
              </a:buClr>
              <a:buSzPct val="100000"/>
              <a:buFont typeface="Times New Roman" pitchFamily="16" charset="0"/>
              <a:buNone/>
              <a:defRPr sz="2400" b="1">
                <a:solidFill>
                  <a:schemeClr val="dk1"/>
                </a:solidFill>
                <a:latin typeface="+mn-lt"/>
                <a:ea typeface="+mn-ea"/>
                <a:cs typeface="+mn-cs"/>
              </a:defRPr>
            </a:lvl1pPr>
            <a:lvl2pPr marL="457200" indent="0" algn="l" defTabSz="449263" rtl="0" eaLnBrk="0" fontAlgn="base" hangingPunct="0">
              <a:spcBef>
                <a:spcPts val="700"/>
              </a:spcBef>
              <a:spcAft>
                <a:spcPct val="0"/>
              </a:spcAft>
              <a:buClr>
                <a:srgbClr val="000000"/>
              </a:buClr>
              <a:buSzPct val="100000"/>
              <a:buFont typeface="Times New Roman" pitchFamily="16" charset="0"/>
              <a:buNone/>
              <a:defRPr sz="2000" b="1">
                <a:solidFill>
                  <a:schemeClr val="dk1"/>
                </a:solidFill>
                <a:latin typeface="+mn-lt"/>
                <a:ea typeface="+mn-ea"/>
                <a:cs typeface="+mn-cs"/>
              </a:defRPr>
            </a:lvl2pPr>
            <a:lvl3pPr marL="914400" indent="0" algn="l" defTabSz="449263" rtl="0" eaLnBrk="0" fontAlgn="base" hangingPunct="0">
              <a:spcBef>
                <a:spcPts val="600"/>
              </a:spcBef>
              <a:spcAft>
                <a:spcPct val="0"/>
              </a:spcAft>
              <a:buClr>
                <a:srgbClr val="000000"/>
              </a:buClr>
              <a:buSzPct val="100000"/>
              <a:buFont typeface="Times New Roman" pitchFamily="16" charset="0"/>
              <a:buNone/>
              <a:defRPr sz="1800" b="1">
                <a:solidFill>
                  <a:schemeClr val="dk1"/>
                </a:solidFill>
                <a:latin typeface="+mn-lt"/>
                <a:ea typeface="+mn-ea"/>
                <a:cs typeface="+mn-cs"/>
              </a:defRPr>
            </a:lvl3pPr>
            <a:lvl4pPr marL="13716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4pPr>
            <a:lvl5pPr marL="18288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5pPr>
            <a:lvl6pPr marL="22860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6pPr>
            <a:lvl7pPr marL="27432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7pPr>
            <a:lvl8pPr marL="32004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8pPr>
            <a:lvl9pPr marL="36576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9pPr>
          </a:lstStyle>
          <a:p>
            <a:pPr algn="ctr"/>
            <a:r>
              <a:rPr lang="en-GB" sz="2000" dirty="0"/>
              <a:t>Cloud </a:t>
            </a:r>
            <a:r>
              <a:rPr lang="en-GB" sz="2000" dirty="0" smtClean="0"/>
              <a:t>computing</a:t>
            </a:r>
            <a:endParaRPr lang="en-GB" sz="2000" dirty="0"/>
          </a:p>
        </p:txBody>
      </p:sp>
      <p:cxnSp>
        <p:nvCxnSpPr>
          <p:cNvPr id="4" name="Straight Arrow Connector 3"/>
          <p:cNvCxnSpPr/>
          <p:nvPr/>
        </p:nvCxnSpPr>
        <p:spPr bwMode="auto">
          <a:xfrm>
            <a:off x="467544" y="6453336"/>
            <a:ext cx="7272808" cy="0"/>
          </a:xfrm>
          <a:prstGeom prst="straightConnector1">
            <a:avLst/>
          </a:prstGeom>
          <a:solidFill>
            <a:srgbClr val="00B8FF"/>
          </a:solidFill>
          <a:ln w="57150" cap="flat" cmpd="sng" algn="ctr">
            <a:solidFill>
              <a:schemeClr val="tx1"/>
            </a:solidFill>
            <a:prstDash val="solid"/>
            <a:round/>
            <a:headEnd type="none" w="med" len="med"/>
            <a:tailEnd type="arrow" w="lg" len="lg"/>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6" name="Straight Arrow Connector 25"/>
          <p:cNvCxnSpPr>
            <a:endCxn id="32" idx="2"/>
          </p:cNvCxnSpPr>
          <p:nvPr/>
        </p:nvCxnSpPr>
        <p:spPr bwMode="auto">
          <a:xfrm flipV="1">
            <a:off x="490088" y="1723708"/>
            <a:ext cx="1431" cy="4733804"/>
          </a:xfrm>
          <a:prstGeom prst="straightConnector1">
            <a:avLst/>
          </a:prstGeom>
          <a:solidFill>
            <a:srgbClr val="00B8FF"/>
          </a:solidFill>
          <a:ln w="57150" cap="flat" cmpd="sng" algn="ctr">
            <a:solidFill>
              <a:schemeClr val="tx1"/>
            </a:solidFill>
            <a:prstDash val="solid"/>
            <a:round/>
            <a:headEnd type="none" w="med" len="med"/>
            <a:tailEnd type="arrow" w="lg" len="lg"/>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5" name="Right Arrow 34"/>
          <p:cNvSpPr/>
          <p:nvPr/>
        </p:nvSpPr>
        <p:spPr bwMode="auto">
          <a:xfrm>
            <a:off x="1921061" y="2782403"/>
            <a:ext cx="426225" cy="196617"/>
          </a:xfrm>
          <a:prstGeom prst="rightArrow">
            <a:avLst/>
          </a:prstGeom>
          <a:solidFill>
            <a:srgbClr val="D4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smtClean="0">
              <a:ln>
                <a:noFill/>
              </a:ln>
              <a:solidFill>
                <a:schemeClr val="bg1"/>
              </a:solidFill>
              <a:effectLst/>
              <a:latin typeface="Arial" charset="0"/>
              <a:cs typeface="Arial" charset="0"/>
            </a:endParaRPr>
          </a:p>
        </p:txBody>
      </p:sp>
      <p:sp>
        <p:nvSpPr>
          <p:cNvPr id="15" name="Text Placeholder 2"/>
          <p:cNvSpPr txBox="1">
            <a:spLocks/>
          </p:cNvSpPr>
          <p:nvPr/>
        </p:nvSpPr>
        <p:spPr bwMode="auto">
          <a:xfrm>
            <a:off x="5736566" y="4851249"/>
            <a:ext cx="1350607" cy="59588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vert="horz" wrap="square" lIns="90000" tIns="46800" rIns="90000" bIns="46800" numCol="1" anchor="ctr" anchorCtr="0" compatLnSpc="1">
            <a:prstTxWarp prst="textNoShape">
              <a:avLst/>
            </a:prstTxWarp>
          </a:bodyPr>
          <a:lstStyle>
            <a:lvl1pPr marL="0" indent="0" algn="l" defTabSz="449263" rtl="0" eaLnBrk="0" fontAlgn="base" hangingPunct="0">
              <a:spcBef>
                <a:spcPts val="800"/>
              </a:spcBef>
              <a:spcAft>
                <a:spcPct val="0"/>
              </a:spcAft>
              <a:buClr>
                <a:srgbClr val="000000"/>
              </a:buClr>
              <a:buSzPct val="100000"/>
              <a:buFont typeface="Times New Roman" pitchFamily="16" charset="0"/>
              <a:buNone/>
              <a:defRPr sz="2400" b="1">
                <a:solidFill>
                  <a:schemeClr val="dk1"/>
                </a:solidFill>
                <a:latin typeface="+mn-lt"/>
                <a:ea typeface="+mn-ea"/>
                <a:cs typeface="+mn-cs"/>
              </a:defRPr>
            </a:lvl1pPr>
            <a:lvl2pPr marL="457200" indent="0" algn="l" defTabSz="449263" rtl="0" eaLnBrk="0" fontAlgn="base" hangingPunct="0">
              <a:spcBef>
                <a:spcPts val="700"/>
              </a:spcBef>
              <a:spcAft>
                <a:spcPct val="0"/>
              </a:spcAft>
              <a:buClr>
                <a:srgbClr val="000000"/>
              </a:buClr>
              <a:buSzPct val="100000"/>
              <a:buFont typeface="Times New Roman" pitchFamily="16" charset="0"/>
              <a:buNone/>
              <a:defRPr sz="2000" b="1">
                <a:solidFill>
                  <a:schemeClr val="dk1"/>
                </a:solidFill>
                <a:latin typeface="+mn-lt"/>
                <a:ea typeface="+mn-ea"/>
                <a:cs typeface="+mn-cs"/>
              </a:defRPr>
            </a:lvl2pPr>
            <a:lvl3pPr marL="914400" indent="0" algn="l" defTabSz="449263" rtl="0" eaLnBrk="0" fontAlgn="base" hangingPunct="0">
              <a:spcBef>
                <a:spcPts val="600"/>
              </a:spcBef>
              <a:spcAft>
                <a:spcPct val="0"/>
              </a:spcAft>
              <a:buClr>
                <a:srgbClr val="000000"/>
              </a:buClr>
              <a:buSzPct val="100000"/>
              <a:buFont typeface="Times New Roman" pitchFamily="16" charset="0"/>
              <a:buNone/>
              <a:defRPr sz="1800" b="1">
                <a:solidFill>
                  <a:schemeClr val="dk1"/>
                </a:solidFill>
                <a:latin typeface="+mn-lt"/>
                <a:ea typeface="+mn-ea"/>
                <a:cs typeface="+mn-cs"/>
              </a:defRPr>
            </a:lvl3pPr>
            <a:lvl4pPr marL="13716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4pPr>
            <a:lvl5pPr marL="18288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5pPr>
            <a:lvl6pPr marL="22860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6pPr>
            <a:lvl7pPr marL="27432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7pPr>
            <a:lvl8pPr marL="32004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8pPr>
            <a:lvl9pPr marL="36576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9pPr>
          </a:lstStyle>
          <a:p>
            <a:pPr algn="ctr"/>
            <a:r>
              <a:rPr lang="en-GB" sz="2000" dirty="0" smtClean="0"/>
              <a:t>Services</a:t>
            </a:r>
            <a:endParaRPr lang="en-GB" dirty="0"/>
          </a:p>
        </p:txBody>
      </p:sp>
      <p:sp>
        <p:nvSpPr>
          <p:cNvPr id="36" name="Right Arrow 35"/>
          <p:cNvSpPr/>
          <p:nvPr/>
        </p:nvSpPr>
        <p:spPr bwMode="auto">
          <a:xfrm rot="1277001">
            <a:off x="3597898" y="4100664"/>
            <a:ext cx="426225" cy="196617"/>
          </a:xfrm>
          <a:prstGeom prst="rightArrow">
            <a:avLst/>
          </a:prstGeom>
          <a:solidFill>
            <a:srgbClr val="D4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smtClean="0">
              <a:ln>
                <a:noFill/>
              </a:ln>
              <a:solidFill>
                <a:schemeClr val="bg1"/>
              </a:solidFill>
              <a:effectLst/>
              <a:latin typeface="Arial" charset="0"/>
              <a:cs typeface="Arial" charset="0"/>
            </a:endParaRPr>
          </a:p>
        </p:txBody>
      </p:sp>
      <p:sp>
        <p:nvSpPr>
          <p:cNvPr id="37" name="Right Arrow 36"/>
          <p:cNvSpPr/>
          <p:nvPr/>
        </p:nvSpPr>
        <p:spPr bwMode="auto">
          <a:xfrm rot="2692600">
            <a:off x="3220422" y="4499276"/>
            <a:ext cx="771931" cy="195252"/>
          </a:xfrm>
          <a:prstGeom prst="rightArrow">
            <a:avLst/>
          </a:prstGeom>
          <a:solidFill>
            <a:srgbClr val="D4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smtClean="0">
              <a:ln>
                <a:noFill/>
              </a:ln>
              <a:solidFill>
                <a:schemeClr val="bg1"/>
              </a:solidFill>
              <a:effectLst/>
              <a:latin typeface="Arial" charset="0"/>
              <a:cs typeface="Arial" charset="0"/>
            </a:endParaRPr>
          </a:p>
        </p:txBody>
      </p:sp>
      <p:sp>
        <p:nvSpPr>
          <p:cNvPr id="9" name="Text Placeholder 2"/>
          <p:cNvSpPr txBox="1">
            <a:spLocks/>
          </p:cNvSpPr>
          <p:nvPr/>
        </p:nvSpPr>
        <p:spPr bwMode="auto">
          <a:xfrm>
            <a:off x="905356" y="2527759"/>
            <a:ext cx="983596" cy="67123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vert="horz" wrap="square" lIns="90000" tIns="46800" rIns="90000" bIns="46800" numCol="1" anchor="ctr" anchorCtr="0" compatLnSpc="1">
            <a:prstTxWarp prst="textNoShape">
              <a:avLst/>
            </a:prstTxWarp>
          </a:bodyPr>
          <a:lstStyle>
            <a:lvl1pPr marL="0" indent="0" algn="l" defTabSz="449263" rtl="0" eaLnBrk="0" fontAlgn="base" hangingPunct="0">
              <a:spcBef>
                <a:spcPts val="800"/>
              </a:spcBef>
              <a:spcAft>
                <a:spcPct val="0"/>
              </a:spcAft>
              <a:buClr>
                <a:srgbClr val="000000"/>
              </a:buClr>
              <a:buSzPct val="100000"/>
              <a:buFont typeface="Times New Roman" pitchFamily="16" charset="0"/>
              <a:buNone/>
              <a:defRPr sz="2400" b="1">
                <a:solidFill>
                  <a:schemeClr val="dk1"/>
                </a:solidFill>
                <a:latin typeface="+mn-lt"/>
                <a:ea typeface="+mn-ea"/>
                <a:cs typeface="+mn-cs"/>
              </a:defRPr>
            </a:lvl1pPr>
            <a:lvl2pPr marL="457200" indent="0" algn="l" defTabSz="449263" rtl="0" eaLnBrk="0" fontAlgn="base" hangingPunct="0">
              <a:spcBef>
                <a:spcPts val="700"/>
              </a:spcBef>
              <a:spcAft>
                <a:spcPct val="0"/>
              </a:spcAft>
              <a:buClr>
                <a:srgbClr val="000000"/>
              </a:buClr>
              <a:buSzPct val="100000"/>
              <a:buFont typeface="Times New Roman" pitchFamily="16" charset="0"/>
              <a:buNone/>
              <a:defRPr sz="2000" b="1">
                <a:solidFill>
                  <a:schemeClr val="dk1"/>
                </a:solidFill>
                <a:latin typeface="+mn-lt"/>
                <a:ea typeface="+mn-ea"/>
                <a:cs typeface="+mn-cs"/>
              </a:defRPr>
            </a:lvl2pPr>
            <a:lvl3pPr marL="914400" indent="0" algn="l" defTabSz="449263" rtl="0" eaLnBrk="0" fontAlgn="base" hangingPunct="0">
              <a:spcBef>
                <a:spcPts val="600"/>
              </a:spcBef>
              <a:spcAft>
                <a:spcPct val="0"/>
              </a:spcAft>
              <a:buClr>
                <a:srgbClr val="000000"/>
              </a:buClr>
              <a:buSzPct val="100000"/>
              <a:buFont typeface="Times New Roman" pitchFamily="16" charset="0"/>
              <a:buNone/>
              <a:defRPr sz="1800" b="1">
                <a:solidFill>
                  <a:schemeClr val="dk1"/>
                </a:solidFill>
                <a:latin typeface="+mn-lt"/>
                <a:ea typeface="+mn-ea"/>
                <a:cs typeface="+mn-cs"/>
              </a:defRPr>
            </a:lvl3pPr>
            <a:lvl4pPr marL="13716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4pPr>
            <a:lvl5pPr marL="18288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5pPr>
            <a:lvl6pPr marL="22860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6pPr>
            <a:lvl7pPr marL="27432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7pPr>
            <a:lvl8pPr marL="32004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8pPr>
            <a:lvl9pPr marL="36576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9pPr>
          </a:lstStyle>
          <a:p>
            <a:pPr algn="ctr"/>
            <a:r>
              <a:rPr lang="en-GB" sz="2000" dirty="0" smtClean="0"/>
              <a:t>Files</a:t>
            </a:r>
            <a:endParaRPr lang="en-GB" dirty="0"/>
          </a:p>
        </p:txBody>
      </p:sp>
      <p:pic>
        <p:nvPicPr>
          <p:cNvPr id="4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63776" y="1797373"/>
            <a:ext cx="2016125" cy="730386"/>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3" name="Right Arrow 42"/>
          <p:cNvSpPr/>
          <p:nvPr/>
        </p:nvSpPr>
        <p:spPr bwMode="auto">
          <a:xfrm>
            <a:off x="5385493" y="1916832"/>
            <a:ext cx="1020192" cy="385100"/>
          </a:xfrm>
          <a:prstGeom prst="rightArrow">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smtClean="0">
              <a:ln>
                <a:noFill/>
              </a:ln>
              <a:solidFill>
                <a:schemeClr val="bg1"/>
              </a:solidFill>
              <a:effectLst/>
              <a:latin typeface="Arial" charset="0"/>
              <a:cs typeface="Arial" charset="0"/>
            </a:endParaRPr>
          </a:p>
        </p:txBody>
      </p:sp>
      <p:sp>
        <p:nvSpPr>
          <p:cNvPr id="44" name="Right Arrow 43"/>
          <p:cNvSpPr/>
          <p:nvPr/>
        </p:nvSpPr>
        <p:spPr bwMode="auto">
          <a:xfrm rot="16200000">
            <a:off x="7153471" y="2705758"/>
            <a:ext cx="836778" cy="3851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smtClean="0">
              <a:ln>
                <a:noFill/>
              </a:ln>
              <a:solidFill>
                <a:schemeClr val="bg1"/>
              </a:solidFill>
              <a:effectLst/>
              <a:latin typeface="Arial" charset="0"/>
              <a:cs typeface="Arial" charset="0"/>
            </a:endParaRPr>
          </a:p>
        </p:txBody>
      </p:sp>
    </p:spTree>
    <p:extLst>
      <p:ext uri="{BB962C8B-B14F-4D97-AF65-F5344CB8AC3E}">
        <p14:creationId xmlns="" xmlns:p14="http://schemas.microsoft.com/office/powerpoint/2010/main" val="12945886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GB" sz="3200" dirty="0" smtClean="0"/>
              <a:t>TIMBUS Approach</a:t>
            </a:r>
            <a:r>
              <a:rPr lang="en-GB" sz="3200" dirty="0"/>
              <a:t/>
            </a:r>
            <a:br>
              <a:rPr lang="en-GB" sz="3200" dirty="0"/>
            </a:br>
            <a:endParaRPr lang="en-GB" sz="1100" dirty="0" smtClean="0"/>
          </a:p>
        </p:txBody>
      </p:sp>
      <p:sp>
        <p:nvSpPr>
          <p:cNvPr id="14339" name="Content Placeholder 2"/>
          <p:cNvSpPr>
            <a:spLocks noGrp="1"/>
          </p:cNvSpPr>
          <p:nvPr>
            <p:ph idx="1"/>
          </p:nvPr>
        </p:nvSpPr>
        <p:spPr/>
        <p:txBody>
          <a:bodyPr>
            <a:normAutofit/>
          </a:bodyPr>
          <a:lstStyle/>
          <a:p>
            <a:pPr>
              <a:defRPr/>
            </a:pPr>
            <a:r>
              <a:rPr lang="en-GB" dirty="0" smtClean="0"/>
              <a:t>Methods, processes, architecture </a:t>
            </a:r>
            <a:r>
              <a:rPr lang="en-GB" dirty="0"/>
              <a:t>and tools </a:t>
            </a:r>
            <a:endParaRPr lang="en-GB" dirty="0" smtClean="0"/>
          </a:p>
          <a:p>
            <a:pPr lvl="1">
              <a:defRPr/>
            </a:pPr>
            <a:r>
              <a:rPr lang="en-GB" dirty="0" smtClean="0"/>
              <a:t>ensure </a:t>
            </a:r>
            <a:r>
              <a:rPr lang="en-GB" dirty="0"/>
              <a:t>continued access </a:t>
            </a:r>
            <a:r>
              <a:rPr lang="en-GB" dirty="0" smtClean="0"/>
              <a:t>to</a:t>
            </a:r>
          </a:p>
          <a:p>
            <a:pPr lvl="1">
              <a:defRPr/>
            </a:pPr>
            <a:r>
              <a:rPr lang="en-GB" dirty="0" smtClean="0"/>
              <a:t>business </a:t>
            </a:r>
            <a:r>
              <a:rPr lang="en-GB" dirty="0"/>
              <a:t>processes and </a:t>
            </a:r>
            <a:endParaRPr lang="en-GB" dirty="0" smtClean="0"/>
          </a:p>
          <a:p>
            <a:pPr lvl="1">
              <a:defRPr/>
            </a:pPr>
            <a:r>
              <a:rPr lang="en-GB" dirty="0" smtClean="0"/>
              <a:t>supporting </a:t>
            </a:r>
            <a:r>
              <a:rPr lang="en-GB" dirty="0"/>
              <a:t>services and </a:t>
            </a:r>
            <a:r>
              <a:rPr lang="en-GB" dirty="0" smtClean="0"/>
              <a:t>infrastructure.</a:t>
            </a:r>
          </a:p>
          <a:p>
            <a:pPr lvl="1">
              <a:defRPr/>
            </a:pPr>
            <a:endParaRPr lang="en-GB" dirty="0" smtClean="0"/>
          </a:p>
          <a:p>
            <a:pPr marL="2160000">
              <a:defRPr/>
            </a:pPr>
            <a:r>
              <a:rPr lang="en-GB" dirty="0" smtClean="0"/>
              <a:t>Align </a:t>
            </a:r>
          </a:p>
          <a:p>
            <a:pPr marL="2520000" lvl="1">
              <a:defRPr/>
            </a:pPr>
            <a:r>
              <a:rPr lang="en-GB" dirty="0" smtClean="0"/>
              <a:t>digital preservation (DP) with </a:t>
            </a:r>
          </a:p>
          <a:p>
            <a:pPr marL="2520000" lvl="1">
              <a:defRPr/>
            </a:pPr>
            <a:r>
              <a:rPr lang="en-GB" dirty="0" smtClean="0"/>
              <a:t>enterprise </a:t>
            </a:r>
            <a:r>
              <a:rPr lang="en-GB" dirty="0"/>
              <a:t>risk management (ERM) and </a:t>
            </a:r>
            <a:endParaRPr lang="en-GB" dirty="0" smtClean="0"/>
          </a:p>
          <a:p>
            <a:pPr marL="2520000" lvl="1">
              <a:defRPr/>
            </a:pPr>
            <a:r>
              <a:rPr lang="en-GB" dirty="0" smtClean="0"/>
              <a:t>business </a:t>
            </a:r>
            <a:r>
              <a:rPr lang="en-GB" dirty="0"/>
              <a:t>continuity management (BCM</a:t>
            </a:r>
            <a:r>
              <a:rPr lang="en-GB" dirty="0" smtClean="0"/>
              <a:t>).</a:t>
            </a:r>
          </a:p>
          <a:p>
            <a:pPr marL="2160000" lvl="1">
              <a:defRPr/>
            </a:pPr>
            <a:endParaRPr lang="en-GB" dirty="0" smtClean="0"/>
          </a:p>
          <a:p>
            <a:pPr>
              <a:defRPr/>
            </a:pPr>
            <a:endParaRPr lang="en-GB" dirty="0"/>
          </a:p>
        </p:txBody>
      </p:sp>
      <p:sp>
        <p:nvSpPr>
          <p:cNvPr id="4" name="Date Placeholder 3"/>
          <p:cNvSpPr>
            <a:spLocks noGrp="1"/>
          </p:cNvSpPr>
          <p:nvPr>
            <p:ph type="dt" sz="half" idx="10"/>
          </p:nvPr>
        </p:nvSpPr>
        <p:spPr/>
        <p:txBody>
          <a:bodyPr/>
          <a:lstStyle/>
          <a:p>
            <a:pPr>
              <a:defRPr/>
            </a:pPr>
            <a:fld id="{42B8003D-6EA2-41B8-BC1E-B98A8B17C5FC}" type="datetime3">
              <a:rPr lang="en-US"/>
              <a:pPr>
                <a:defRPr/>
              </a:pPr>
              <a:t>6 November 2012</a:t>
            </a:fld>
            <a:endParaRPr lang="en-GB" dirty="0"/>
          </a:p>
        </p:txBody>
      </p:sp>
      <p:sp>
        <p:nvSpPr>
          <p:cNvPr id="5" name="Footer Placeholder 4"/>
          <p:cNvSpPr>
            <a:spLocks noGrp="1"/>
          </p:cNvSpPr>
          <p:nvPr>
            <p:ph type="ftr" sz="quarter" idx="11"/>
          </p:nvPr>
        </p:nvSpPr>
        <p:spPr/>
        <p:txBody>
          <a:bodyPr/>
          <a:lstStyle/>
          <a:p>
            <a:pPr>
              <a:defRPr/>
            </a:pPr>
            <a:r>
              <a:rPr lang="en-GB"/>
              <a:t>timbusproject.net © 2011</a:t>
            </a:r>
          </a:p>
        </p:txBody>
      </p:sp>
      <p:sp>
        <p:nvSpPr>
          <p:cNvPr id="6" name="Slide Number Placeholder 5"/>
          <p:cNvSpPr>
            <a:spLocks noGrp="1"/>
          </p:cNvSpPr>
          <p:nvPr>
            <p:ph type="sldNum" sz="quarter" idx="12"/>
          </p:nvPr>
        </p:nvSpPr>
        <p:spPr/>
        <p:txBody>
          <a:bodyPr/>
          <a:lstStyle/>
          <a:p>
            <a:pPr>
              <a:defRPr/>
            </a:pPr>
            <a:fld id="{9BD34EA5-9627-4594-BE4D-97AC528FAFF6}" type="slidenum">
              <a:rPr lang="en-GB"/>
              <a:pPr>
                <a:defRPr/>
              </a:pPr>
              <a:t>5</a:t>
            </a:fld>
            <a:endParaRPr lang="en-GB" dirty="0"/>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5576" y="3356992"/>
            <a:ext cx="1296144" cy="1296144"/>
          </a:xfrm>
          <a:prstGeom prst="rect">
            <a:avLst/>
          </a:prstGeom>
          <a:noFill/>
          <a:ln>
            <a:noFill/>
          </a:ln>
          <a:effectLst/>
          <a:scene3d>
            <a:camera prst="orthographicFront">
              <a:rot lat="0" lon="20999997" rev="0"/>
            </a:camera>
            <a:lightRig rig="threePt" dir="t"/>
          </a:scene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895892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43808" y="1484784"/>
            <a:ext cx="6156176" cy="5016758"/>
          </a:xfrm>
          <a:prstGeom prst="rect">
            <a:avLst/>
          </a:prstGeom>
          <a:noFill/>
        </p:spPr>
        <p:txBody>
          <a:bodyPr wrap="square" rtlCol="0">
            <a:spAutoFit/>
          </a:bodyPr>
          <a:lstStyle/>
          <a:p>
            <a:pPr marL="171450" indent="-171450">
              <a:buFont typeface="Arial" pitchFamily="34" charset="0"/>
              <a:buChar char="•"/>
            </a:pPr>
            <a:r>
              <a:rPr lang="en-GB" sz="2000" b="1" dirty="0" smtClean="0"/>
              <a:t>Provenance information</a:t>
            </a:r>
            <a:r>
              <a:rPr lang="en-GB" sz="2000" dirty="0" smtClean="0"/>
              <a:t>:</a:t>
            </a:r>
            <a:endParaRPr lang="en-GB" sz="2000" dirty="0"/>
          </a:p>
          <a:p>
            <a:pPr marL="742950" lvl="1" indent="-285750">
              <a:buFont typeface="Wingdings" pitchFamily="2" charset="2"/>
              <a:buChar char="Ø"/>
            </a:pPr>
            <a:r>
              <a:rPr lang="en-GB" sz="2000" dirty="0" smtClean="0">
                <a:solidFill>
                  <a:schemeClr val="bg1"/>
                </a:solidFill>
              </a:rPr>
              <a:t>Evidence for </a:t>
            </a:r>
            <a:r>
              <a:rPr lang="en-GB" sz="2000" dirty="0">
                <a:solidFill>
                  <a:schemeClr val="bg1"/>
                </a:solidFill>
              </a:rPr>
              <a:t>litigation</a:t>
            </a:r>
          </a:p>
          <a:p>
            <a:pPr marL="742950" lvl="1" indent="-285750">
              <a:buFont typeface="Wingdings" pitchFamily="2" charset="2"/>
              <a:buChar char="Ø"/>
            </a:pPr>
            <a:r>
              <a:rPr lang="en-GB" sz="2000" dirty="0">
                <a:solidFill>
                  <a:schemeClr val="bg1"/>
                </a:solidFill>
              </a:rPr>
              <a:t>Prove authenticity </a:t>
            </a:r>
          </a:p>
          <a:p>
            <a:pPr marL="742950" lvl="1" indent="-285750">
              <a:spcAft>
                <a:spcPts val="1200"/>
              </a:spcAft>
              <a:buFont typeface="Wingdings" pitchFamily="2" charset="2"/>
              <a:buChar char="Ø"/>
            </a:pPr>
            <a:r>
              <a:rPr lang="en-GB" sz="2000" dirty="0" smtClean="0">
                <a:solidFill>
                  <a:schemeClr val="bg1"/>
                </a:solidFill>
              </a:rPr>
              <a:t>Prove quality of </a:t>
            </a:r>
            <a:r>
              <a:rPr lang="en-GB" sz="2000" dirty="0">
                <a:solidFill>
                  <a:schemeClr val="bg1"/>
                </a:solidFill>
              </a:rPr>
              <a:t>process products</a:t>
            </a:r>
          </a:p>
          <a:p>
            <a:pPr marL="171450" indent="-171450">
              <a:buFont typeface="Arial" pitchFamily="34" charset="0"/>
              <a:buChar char="•"/>
            </a:pPr>
            <a:r>
              <a:rPr lang="en-GB" sz="2000" b="1" dirty="0" smtClean="0"/>
              <a:t>Regulated industries</a:t>
            </a:r>
            <a:r>
              <a:rPr lang="en-GB" sz="2000" dirty="0" smtClean="0"/>
              <a:t>: </a:t>
            </a:r>
            <a:r>
              <a:rPr lang="en-GB" sz="2000" dirty="0"/>
              <a:t>fully document </a:t>
            </a:r>
            <a:r>
              <a:rPr lang="en-GB" sz="2000" dirty="0" smtClean="0"/>
              <a:t>processes </a:t>
            </a:r>
          </a:p>
          <a:p>
            <a:pPr marL="742950" lvl="1" indent="-285750">
              <a:buFont typeface="Wingdings" pitchFamily="2" charset="2"/>
              <a:buChar char="Ø"/>
            </a:pPr>
            <a:r>
              <a:rPr lang="en-GB" sz="2000" dirty="0" smtClean="0">
                <a:solidFill>
                  <a:schemeClr val="bg1"/>
                </a:solidFill>
              </a:rPr>
              <a:t>Compliance</a:t>
            </a:r>
          </a:p>
          <a:p>
            <a:pPr marL="742950" lvl="1" indent="-285750">
              <a:spcAft>
                <a:spcPts val="1200"/>
              </a:spcAft>
              <a:buFont typeface="Wingdings" pitchFamily="2" charset="2"/>
              <a:buChar char="Ø"/>
            </a:pPr>
            <a:r>
              <a:rPr lang="en-GB" sz="2000" dirty="0" smtClean="0">
                <a:solidFill>
                  <a:schemeClr val="bg1"/>
                </a:solidFill>
              </a:rPr>
              <a:t>Audit, reproduce, </a:t>
            </a:r>
            <a:r>
              <a:rPr lang="en-GB" sz="2000" dirty="0">
                <a:solidFill>
                  <a:schemeClr val="bg1"/>
                </a:solidFill>
              </a:rPr>
              <a:t>or </a:t>
            </a:r>
            <a:r>
              <a:rPr lang="en-GB" sz="2000" dirty="0" smtClean="0">
                <a:solidFill>
                  <a:schemeClr val="bg1"/>
                </a:solidFill>
              </a:rPr>
              <a:t>diagnose</a:t>
            </a:r>
            <a:endParaRPr lang="en-GB" sz="2000" dirty="0">
              <a:solidFill>
                <a:schemeClr val="bg1"/>
              </a:solidFill>
            </a:endParaRPr>
          </a:p>
          <a:p>
            <a:pPr marL="171450" indent="-171450">
              <a:buFont typeface="Arial" pitchFamily="34" charset="0"/>
              <a:buChar char="•"/>
            </a:pPr>
            <a:r>
              <a:rPr lang="en-GB" sz="2000" b="1" dirty="0" smtClean="0"/>
              <a:t>Academia</a:t>
            </a:r>
            <a:r>
              <a:rPr lang="en-GB" sz="2000" dirty="0" smtClean="0"/>
              <a:t>: </a:t>
            </a:r>
            <a:br>
              <a:rPr lang="en-GB" sz="2000" dirty="0" smtClean="0"/>
            </a:br>
            <a:r>
              <a:rPr lang="en-GB" sz="2000" dirty="0" smtClean="0"/>
              <a:t>software </a:t>
            </a:r>
            <a:r>
              <a:rPr lang="en-GB" sz="2000" dirty="0"/>
              <a:t>and processes </a:t>
            </a:r>
            <a:r>
              <a:rPr lang="en-GB" sz="2000" dirty="0" smtClean="0"/>
              <a:t>that produce data</a:t>
            </a:r>
            <a:endParaRPr lang="en-GB" sz="2000" dirty="0"/>
          </a:p>
          <a:p>
            <a:pPr marL="742950" lvl="1" indent="-285750">
              <a:buFont typeface="Wingdings" pitchFamily="2" charset="2"/>
              <a:buChar char="Ø"/>
            </a:pPr>
            <a:r>
              <a:rPr lang="en-GB" sz="2000" dirty="0" smtClean="0">
                <a:solidFill>
                  <a:schemeClr val="bg1"/>
                </a:solidFill>
              </a:rPr>
              <a:t>Assess validity </a:t>
            </a:r>
            <a:r>
              <a:rPr lang="en-GB" sz="2000" dirty="0">
                <a:solidFill>
                  <a:schemeClr val="bg1"/>
                </a:solidFill>
              </a:rPr>
              <a:t>of data </a:t>
            </a:r>
            <a:r>
              <a:rPr lang="en-GB" sz="2000" dirty="0" smtClean="0">
                <a:solidFill>
                  <a:schemeClr val="bg1"/>
                </a:solidFill>
              </a:rPr>
              <a:t/>
            </a:r>
            <a:br>
              <a:rPr lang="en-GB" sz="2000" dirty="0" smtClean="0">
                <a:solidFill>
                  <a:schemeClr val="bg1"/>
                </a:solidFill>
              </a:rPr>
            </a:br>
            <a:r>
              <a:rPr lang="en-GB" sz="2000" dirty="0" smtClean="0">
                <a:solidFill>
                  <a:schemeClr val="bg1"/>
                </a:solidFill>
              </a:rPr>
              <a:t>&amp; derived </a:t>
            </a:r>
            <a:r>
              <a:rPr lang="en-GB" sz="2000" dirty="0">
                <a:solidFill>
                  <a:schemeClr val="bg1"/>
                </a:solidFill>
              </a:rPr>
              <a:t>scientific claims</a:t>
            </a:r>
          </a:p>
          <a:p>
            <a:pPr marL="742950" lvl="1" indent="-285750">
              <a:spcAft>
                <a:spcPts val="1200"/>
              </a:spcAft>
              <a:buFont typeface="Wingdings" pitchFamily="2" charset="2"/>
              <a:buChar char="Ø"/>
            </a:pPr>
            <a:r>
              <a:rPr lang="en-GB" sz="2000" dirty="0" smtClean="0">
                <a:solidFill>
                  <a:schemeClr val="bg1"/>
                </a:solidFill>
              </a:rPr>
              <a:t>Credit assignment </a:t>
            </a:r>
          </a:p>
          <a:p>
            <a:pPr marL="171450" indent="-171450">
              <a:buFont typeface="Arial" pitchFamily="34" charset="0"/>
              <a:buChar char="•"/>
            </a:pPr>
            <a:r>
              <a:rPr lang="en-GB" sz="2000" dirty="0" smtClean="0"/>
              <a:t>A</a:t>
            </a:r>
            <a:r>
              <a:rPr lang="en-GB" sz="2000" b="1" dirty="0" smtClean="0"/>
              <a:t>nalysis </a:t>
            </a:r>
            <a:r>
              <a:rPr lang="en-GB" sz="2000" b="1" dirty="0"/>
              <a:t>of </a:t>
            </a:r>
            <a:r>
              <a:rPr lang="en-GB" sz="2000" b="1" dirty="0" smtClean="0"/>
              <a:t>processes:</a:t>
            </a:r>
            <a:endParaRPr lang="en-GB" sz="2000" b="1" dirty="0"/>
          </a:p>
          <a:p>
            <a:pPr marL="742950" lvl="1" indent="-285750">
              <a:spcAft>
                <a:spcPts val="1200"/>
              </a:spcAft>
              <a:buFont typeface="Wingdings" pitchFamily="2" charset="2"/>
              <a:buChar char="Ø"/>
            </a:pPr>
            <a:r>
              <a:rPr lang="en-GB" sz="2000" dirty="0">
                <a:solidFill>
                  <a:schemeClr val="bg1"/>
                </a:solidFill>
              </a:rPr>
              <a:t>Continuous improvement </a:t>
            </a:r>
          </a:p>
        </p:txBody>
      </p:sp>
      <p:sp>
        <p:nvSpPr>
          <p:cNvPr id="9" name="TextBox 8"/>
          <p:cNvSpPr txBox="1"/>
          <p:nvPr/>
        </p:nvSpPr>
        <p:spPr>
          <a:xfrm>
            <a:off x="2843808" y="1484784"/>
            <a:ext cx="6156176" cy="5016758"/>
          </a:xfrm>
          <a:prstGeom prst="rect">
            <a:avLst/>
          </a:prstGeom>
          <a:noFill/>
        </p:spPr>
        <p:txBody>
          <a:bodyPr wrap="square" rtlCol="0">
            <a:spAutoFit/>
          </a:bodyPr>
          <a:lstStyle/>
          <a:p>
            <a:pPr marL="171450" indent="-171450">
              <a:buFont typeface="Arial" pitchFamily="34" charset="0"/>
              <a:buChar char="•"/>
            </a:pPr>
            <a:r>
              <a:rPr lang="en-GB" sz="2000" b="1" dirty="0" smtClean="0">
                <a:solidFill>
                  <a:schemeClr val="bg1"/>
                </a:solidFill>
              </a:rPr>
              <a:t>Provenance information</a:t>
            </a:r>
            <a:r>
              <a:rPr lang="en-GB" sz="2000" dirty="0" smtClean="0">
                <a:solidFill>
                  <a:schemeClr val="bg1"/>
                </a:solidFill>
              </a:rPr>
              <a:t>:</a:t>
            </a:r>
            <a:endParaRPr lang="en-GB" sz="2000" dirty="0">
              <a:solidFill>
                <a:schemeClr val="bg1"/>
              </a:solidFill>
            </a:endParaRPr>
          </a:p>
          <a:p>
            <a:pPr marL="742950" lvl="1" indent="-285750">
              <a:buFont typeface="Wingdings" pitchFamily="2" charset="2"/>
              <a:buChar char="Ø"/>
            </a:pPr>
            <a:r>
              <a:rPr lang="en-GB" sz="2000" dirty="0" smtClean="0">
                <a:solidFill>
                  <a:schemeClr val="bg1"/>
                </a:solidFill>
              </a:rPr>
              <a:t>Evidence for </a:t>
            </a:r>
            <a:r>
              <a:rPr lang="en-GB" sz="2000" dirty="0">
                <a:solidFill>
                  <a:schemeClr val="bg1"/>
                </a:solidFill>
              </a:rPr>
              <a:t>litigation</a:t>
            </a:r>
          </a:p>
          <a:p>
            <a:pPr marL="742950" lvl="1" indent="-285750">
              <a:buFont typeface="Wingdings" pitchFamily="2" charset="2"/>
              <a:buChar char="Ø"/>
            </a:pPr>
            <a:r>
              <a:rPr lang="en-GB" sz="2000" dirty="0">
                <a:solidFill>
                  <a:schemeClr val="bg1"/>
                </a:solidFill>
              </a:rPr>
              <a:t>Prove authenticity </a:t>
            </a:r>
          </a:p>
          <a:p>
            <a:pPr marL="742950" lvl="1" indent="-285750">
              <a:spcAft>
                <a:spcPts val="1200"/>
              </a:spcAft>
              <a:buFont typeface="Wingdings" pitchFamily="2" charset="2"/>
              <a:buChar char="Ø"/>
            </a:pPr>
            <a:r>
              <a:rPr lang="en-GB" sz="2000" dirty="0" smtClean="0">
                <a:solidFill>
                  <a:schemeClr val="bg1"/>
                </a:solidFill>
              </a:rPr>
              <a:t>Prove quality of </a:t>
            </a:r>
            <a:r>
              <a:rPr lang="en-GB" sz="2000" dirty="0">
                <a:solidFill>
                  <a:schemeClr val="bg1"/>
                </a:solidFill>
              </a:rPr>
              <a:t>process products</a:t>
            </a:r>
          </a:p>
          <a:p>
            <a:pPr marL="171450" indent="-171450">
              <a:buFont typeface="Arial" pitchFamily="34" charset="0"/>
              <a:buChar char="•"/>
            </a:pPr>
            <a:r>
              <a:rPr lang="en-GB" sz="2000" b="1" dirty="0" smtClean="0">
                <a:solidFill>
                  <a:schemeClr val="bg1"/>
                </a:solidFill>
              </a:rPr>
              <a:t>Regulated industries</a:t>
            </a:r>
            <a:r>
              <a:rPr lang="en-GB" sz="2000" dirty="0" smtClean="0">
                <a:solidFill>
                  <a:schemeClr val="bg1"/>
                </a:solidFill>
              </a:rPr>
              <a:t>: </a:t>
            </a:r>
            <a:r>
              <a:rPr lang="en-GB" sz="2000" dirty="0">
                <a:solidFill>
                  <a:schemeClr val="bg1"/>
                </a:solidFill>
              </a:rPr>
              <a:t>fully document </a:t>
            </a:r>
            <a:r>
              <a:rPr lang="en-GB" sz="2000" dirty="0" smtClean="0">
                <a:solidFill>
                  <a:schemeClr val="bg1"/>
                </a:solidFill>
              </a:rPr>
              <a:t>processes </a:t>
            </a:r>
          </a:p>
          <a:p>
            <a:pPr marL="742950" lvl="1" indent="-285750">
              <a:buFont typeface="Wingdings" pitchFamily="2" charset="2"/>
              <a:buChar char="Ø"/>
            </a:pPr>
            <a:r>
              <a:rPr lang="en-GB" sz="2000" dirty="0" smtClean="0">
                <a:solidFill>
                  <a:schemeClr val="bg1"/>
                </a:solidFill>
              </a:rPr>
              <a:t>Compliance</a:t>
            </a:r>
          </a:p>
          <a:p>
            <a:pPr marL="742950" lvl="1" indent="-285750">
              <a:spcAft>
                <a:spcPts val="1200"/>
              </a:spcAft>
              <a:buFont typeface="Wingdings" pitchFamily="2" charset="2"/>
              <a:buChar char="Ø"/>
            </a:pPr>
            <a:r>
              <a:rPr lang="en-GB" sz="2000" dirty="0" smtClean="0">
                <a:solidFill>
                  <a:schemeClr val="bg1"/>
                </a:solidFill>
              </a:rPr>
              <a:t>Audit, reproduce, </a:t>
            </a:r>
            <a:r>
              <a:rPr lang="en-GB" sz="2000" dirty="0">
                <a:solidFill>
                  <a:schemeClr val="bg1"/>
                </a:solidFill>
              </a:rPr>
              <a:t>or </a:t>
            </a:r>
            <a:r>
              <a:rPr lang="en-GB" sz="2000" dirty="0" smtClean="0">
                <a:solidFill>
                  <a:schemeClr val="bg1"/>
                </a:solidFill>
              </a:rPr>
              <a:t>diagnose</a:t>
            </a:r>
            <a:endParaRPr lang="en-GB" sz="2000" dirty="0">
              <a:solidFill>
                <a:schemeClr val="bg1"/>
              </a:solidFill>
            </a:endParaRPr>
          </a:p>
          <a:p>
            <a:pPr marL="171450" indent="-171450">
              <a:buFont typeface="Arial" pitchFamily="34" charset="0"/>
              <a:buChar char="•"/>
            </a:pPr>
            <a:r>
              <a:rPr lang="en-GB" sz="2000" b="1" dirty="0" smtClean="0">
                <a:solidFill>
                  <a:schemeClr val="bg1"/>
                </a:solidFill>
              </a:rPr>
              <a:t>Academia</a:t>
            </a:r>
            <a:r>
              <a:rPr lang="en-GB" sz="2000" dirty="0" smtClean="0">
                <a:solidFill>
                  <a:schemeClr val="bg1"/>
                </a:solidFill>
              </a:rPr>
              <a:t>: </a:t>
            </a:r>
            <a:br>
              <a:rPr lang="en-GB" sz="2000" dirty="0" smtClean="0">
                <a:solidFill>
                  <a:schemeClr val="bg1"/>
                </a:solidFill>
              </a:rPr>
            </a:br>
            <a:r>
              <a:rPr lang="en-GB" sz="2000" dirty="0" smtClean="0">
                <a:solidFill>
                  <a:schemeClr val="bg1"/>
                </a:solidFill>
              </a:rPr>
              <a:t>software </a:t>
            </a:r>
            <a:r>
              <a:rPr lang="en-GB" sz="2000" dirty="0">
                <a:solidFill>
                  <a:schemeClr val="bg1"/>
                </a:solidFill>
              </a:rPr>
              <a:t>and processes </a:t>
            </a:r>
            <a:r>
              <a:rPr lang="en-GB" sz="2000" dirty="0" smtClean="0">
                <a:solidFill>
                  <a:schemeClr val="bg1"/>
                </a:solidFill>
              </a:rPr>
              <a:t>that produce data</a:t>
            </a:r>
            <a:endParaRPr lang="en-GB" sz="2000" dirty="0">
              <a:solidFill>
                <a:schemeClr val="bg1"/>
              </a:solidFill>
            </a:endParaRPr>
          </a:p>
          <a:p>
            <a:pPr marL="742950" lvl="1" indent="-285750">
              <a:buFont typeface="Wingdings" pitchFamily="2" charset="2"/>
              <a:buChar char="Ø"/>
            </a:pPr>
            <a:r>
              <a:rPr lang="en-GB" sz="2000" dirty="0" smtClean="0">
                <a:solidFill>
                  <a:schemeClr val="bg1"/>
                </a:solidFill>
              </a:rPr>
              <a:t>Assess validity </a:t>
            </a:r>
            <a:r>
              <a:rPr lang="en-GB" sz="2000" dirty="0">
                <a:solidFill>
                  <a:schemeClr val="bg1"/>
                </a:solidFill>
              </a:rPr>
              <a:t>of data </a:t>
            </a:r>
            <a:r>
              <a:rPr lang="en-GB" sz="2000" dirty="0" smtClean="0">
                <a:solidFill>
                  <a:schemeClr val="bg1"/>
                </a:solidFill>
              </a:rPr>
              <a:t/>
            </a:r>
            <a:br>
              <a:rPr lang="en-GB" sz="2000" dirty="0" smtClean="0">
                <a:solidFill>
                  <a:schemeClr val="bg1"/>
                </a:solidFill>
              </a:rPr>
            </a:br>
            <a:r>
              <a:rPr lang="en-GB" sz="2000" dirty="0" smtClean="0">
                <a:solidFill>
                  <a:schemeClr val="bg1"/>
                </a:solidFill>
              </a:rPr>
              <a:t>&amp; derived </a:t>
            </a:r>
            <a:r>
              <a:rPr lang="en-GB" sz="2000" dirty="0">
                <a:solidFill>
                  <a:schemeClr val="bg1"/>
                </a:solidFill>
              </a:rPr>
              <a:t>scientific claims</a:t>
            </a:r>
          </a:p>
          <a:p>
            <a:pPr marL="742950" lvl="1" indent="-285750">
              <a:spcAft>
                <a:spcPts val="1200"/>
              </a:spcAft>
              <a:buFont typeface="Wingdings" pitchFamily="2" charset="2"/>
              <a:buChar char="Ø"/>
            </a:pPr>
            <a:r>
              <a:rPr lang="en-GB" sz="2000" dirty="0" smtClean="0">
                <a:solidFill>
                  <a:schemeClr val="bg1"/>
                </a:solidFill>
              </a:rPr>
              <a:t>Credit assignment </a:t>
            </a:r>
          </a:p>
          <a:p>
            <a:pPr marL="171450" indent="-171450">
              <a:buFont typeface="Arial" pitchFamily="34" charset="0"/>
              <a:buChar char="•"/>
            </a:pPr>
            <a:r>
              <a:rPr lang="en-GB" sz="2000" dirty="0" smtClean="0"/>
              <a:t>A</a:t>
            </a:r>
            <a:r>
              <a:rPr lang="en-GB" sz="2000" b="1" dirty="0" smtClean="0"/>
              <a:t>nalysis </a:t>
            </a:r>
            <a:r>
              <a:rPr lang="en-GB" sz="2000" b="1" dirty="0"/>
              <a:t>of </a:t>
            </a:r>
            <a:r>
              <a:rPr lang="en-GB" sz="2000" b="1" dirty="0" smtClean="0"/>
              <a:t>processes:</a:t>
            </a:r>
            <a:endParaRPr lang="en-GB" sz="2000" b="1" dirty="0"/>
          </a:p>
          <a:p>
            <a:pPr marL="742950" lvl="1" indent="-285750">
              <a:spcAft>
                <a:spcPts val="1200"/>
              </a:spcAft>
              <a:buFont typeface="Wingdings" pitchFamily="2" charset="2"/>
              <a:buChar char="Ø"/>
            </a:pPr>
            <a:r>
              <a:rPr lang="en-GB" sz="2000" dirty="0"/>
              <a:t>Continuous improvement </a:t>
            </a:r>
          </a:p>
        </p:txBody>
      </p:sp>
      <p:sp>
        <p:nvSpPr>
          <p:cNvPr id="10" name="TextBox 9"/>
          <p:cNvSpPr txBox="1"/>
          <p:nvPr/>
        </p:nvSpPr>
        <p:spPr>
          <a:xfrm>
            <a:off x="2843808" y="1484784"/>
            <a:ext cx="6156176" cy="5016758"/>
          </a:xfrm>
          <a:prstGeom prst="rect">
            <a:avLst/>
          </a:prstGeom>
          <a:noFill/>
        </p:spPr>
        <p:txBody>
          <a:bodyPr wrap="square" rtlCol="0">
            <a:spAutoFit/>
          </a:bodyPr>
          <a:lstStyle/>
          <a:p>
            <a:pPr marL="171450" indent="-171450">
              <a:buFont typeface="Arial" pitchFamily="34" charset="0"/>
              <a:buChar char="•"/>
            </a:pPr>
            <a:r>
              <a:rPr lang="en-GB" sz="2000" b="1" dirty="0" smtClean="0">
                <a:solidFill>
                  <a:schemeClr val="bg1"/>
                </a:solidFill>
              </a:rPr>
              <a:t>Provenance information</a:t>
            </a:r>
            <a:r>
              <a:rPr lang="en-GB" sz="2000" dirty="0" smtClean="0">
                <a:solidFill>
                  <a:schemeClr val="bg1"/>
                </a:solidFill>
              </a:rPr>
              <a:t>:</a:t>
            </a:r>
            <a:endParaRPr lang="en-GB" sz="2000" dirty="0">
              <a:solidFill>
                <a:schemeClr val="bg1"/>
              </a:solidFill>
            </a:endParaRPr>
          </a:p>
          <a:p>
            <a:pPr marL="742950" lvl="1" indent="-285750">
              <a:buFont typeface="Wingdings" pitchFamily="2" charset="2"/>
              <a:buChar char="Ø"/>
            </a:pPr>
            <a:r>
              <a:rPr lang="en-GB" sz="2000" dirty="0" smtClean="0">
                <a:solidFill>
                  <a:schemeClr val="bg1"/>
                </a:solidFill>
              </a:rPr>
              <a:t>Evidence for </a:t>
            </a:r>
            <a:r>
              <a:rPr lang="en-GB" sz="2000" dirty="0">
                <a:solidFill>
                  <a:schemeClr val="bg1"/>
                </a:solidFill>
              </a:rPr>
              <a:t>litigation</a:t>
            </a:r>
          </a:p>
          <a:p>
            <a:pPr marL="742950" lvl="1" indent="-285750">
              <a:buFont typeface="Wingdings" pitchFamily="2" charset="2"/>
              <a:buChar char="Ø"/>
            </a:pPr>
            <a:r>
              <a:rPr lang="en-GB" sz="2000" dirty="0">
                <a:solidFill>
                  <a:schemeClr val="bg1"/>
                </a:solidFill>
              </a:rPr>
              <a:t>Prove authenticity </a:t>
            </a:r>
          </a:p>
          <a:p>
            <a:pPr marL="742950" lvl="1" indent="-285750">
              <a:spcAft>
                <a:spcPts val="1200"/>
              </a:spcAft>
              <a:buFont typeface="Wingdings" pitchFamily="2" charset="2"/>
              <a:buChar char="Ø"/>
            </a:pPr>
            <a:r>
              <a:rPr lang="en-GB" sz="2000" dirty="0" smtClean="0">
                <a:solidFill>
                  <a:schemeClr val="bg1"/>
                </a:solidFill>
              </a:rPr>
              <a:t>Prove quality of </a:t>
            </a:r>
            <a:r>
              <a:rPr lang="en-GB" sz="2000" dirty="0">
                <a:solidFill>
                  <a:schemeClr val="bg1"/>
                </a:solidFill>
              </a:rPr>
              <a:t>process products</a:t>
            </a:r>
          </a:p>
          <a:p>
            <a:pPr marL="171450" indent="-171450">
              <a:buFont typeface="Arial" pitchFamily="34" charset="0"/>
              <a:buChar char="•"/>
            </a:pPr>
            <a:r>
              <a:rPr lang="en-GB" sz="2000" b="1" dirty="0" smtClean="0"/>
              <a:t>Regulated industries</a:t>
            </a:r>
            <a:r>
              <a:rPr lang="en-GB" sz="2000" dirty="0" smtClean="0"/>
              <a:t>: </a:t>
            </a:r>
            <a:r>
              <a:rPr lang="en-GB" sz="2000" dirty="0"/>
              <a:t>fully document </a:t>
            </a:r>
            <a:r>
              <a:rPr lang="en-GB" sz="2000" dirty="0" smtClean="0"/>
              <a:t>processes </a:t>
            </a:r>
          </a:p>
          <a:p>
            <a:pPr marL="742950" lvl="1" indent="-285750">
              <a:buFont typeface="Wingdings" pitchFamily="2" charset="2"/>
              <a:buChar char="Ø"/>
            </a:pPr>
            <a:r>
              <a:rPr lang="en-GB" sz="2000" dirty="0" smtClean="0"/>
              <a:t>Compliance</a:t>
            </a:r>
          </a:p>
          <a:p>
            <a:pPr marL="742950" lvl="1" indent="-285750">
              <a:spcAft>
                <a:spcPts val="1200"/>
              </a:spcAft>
              <a:buFont typeface="Wingdings" pitchFamily="2" charset="2"/>
              <a:buChar char="Ø"/>
            </a:pPr>
            <a:r>
              <a:rPr lang="en-GB" sz="2000" dirty="0" smtClean="0"/>
              <a:t>Audit, reproduce, </a:t>
            </a:r>
            <a:r>
              <a:rPr lang="en-GB" sz="2000" dirty="0"/>
              <a:t>or </a:t>
            </a:r>
            <a:r>
              <a:rPr lang="en-GB" sz="2000" dirty="0" smtClean="0"/>
              <a:t>diagnose</a:t>
            </a:r>
            <a:endParaRPr lang="en-GB" sz="2000" dirty="0"/>
          </a:p>
          <a:p>
            <a:pPr marL="171450" indent="-171450">
              <a:buFont typeface="Arial" pitchFamily="34" charset="0"/>
              <a:buChar char="•"/>
            </a:pPr>
            <a:r>
              <a:rPr lang="en-GB" sz="2000" b="1" dirty="0" smtClean="0">
                <a:solidFill>
                  <a:schemeClr val="bg1"/>
                </a:solidFill>
              </a:rPr>
              <a:t>Academia</a:t>
            </a:r>
            <a:r>
              <a:rPr lang="en-GB" sz="2000" dirty="0" smtClean="0">
                <a:solidFill>
                  <a:schemeClr val="bg1"/>
                </a:solidFill>
              </a:rPr>
              <a:t>: </a:t>
            </a:r>
            <a:br>
              <a:rPr lang="en-GB" sz="2000" dirty="0" smtClean="0">
                <a:solidFill>
                  <a:schemeClr val="bg1"/>
                </a:solidFill>
              </a:rPr>
            </a:br>
            <a:r>
              <a:rPr lang="en-GB" sz="2000" dirty="0" smtClean="0">
                <a:solidFill>
                  <a:schemeClr val="bg1"/>
                </a:solidFill>
              </a:rPr>
              <a:t>software </a:t>
            </a:r>
            <a:r>
              <a:rPr lang="en-GB" sz="2000" dirty="0">
                <a:solidFill>
                  <a:schemeClr val="bg1"/>
                </a:solidFill>
              </a:rPr>
              <a:t>and processes </a:t>
            </a:r>
            <a:r>
              <a:rPr lang="en-GB" sz="2000" dirty="0" smtClean="0">
                <a:solidFill>
                  <a:schemeClr val="bg1"/>
                </a:solidFill>
              </a:rPr>
              <a:t>that produce data</a:t>
            </a:r>
            <a:endParaRPr lang="en-GB" sz="2000" dirty="0">
              <a:solidFill>
                <a:schemeClr val="bg1"/>
              </a:solidFill>
            </a:endParaRPr>
          </a:p>
          <a:p>
            <a:pPr marL="742950" lvl="1" indent="-285750">
              <a:buFont typeface="Wingdings" pitchFamily="2" charset="2"/>
              <a:buChar char="Ø"/>
            </a:pPr>
            <a:r>
              <a:rPr lang="en-GB" sz="2000" dirty="0" smtClean="0">
                <a:solidFill>
                  <a:schemeClr val="bg1"/>
                </a:solidFill>
              </a:rPr>
              <a:t>Assess validity </a:t>
            </a:r>
            <a:r>
              <a:rPr lang="en-GB" sz="2000" dirty="0">
                <a:solidFill>
                  <a:schemeClr val="bg1"/>
                </a:solidFill>
              </a:rPr>
              <a:t>of data </a:t>
            </a:r>
            <a:r>
              <a:rPr lang="en-GB" sz="2000" dirty="0" smtClean="0">
                <a:solidFill>
                  <a:schemeClr val="bg1"/>
                </a:solidFill>
              </a:rPr>
              <a:t/>
            </a:r>
            <a:br>
              <a:rPr lang="en-GB" sz="2000" dirty="0" smtClean="0">
                <a:solidFill>
                  <a:schemeClr val="bg1"/>
                </a:solidFill>
              </a:rPr>
            </a:br>
            <a:r>
              <a:rPr lang="en-GB" sz="2000" dirty="0" smtClean="0">
                <a:solidFill>
                  <a:schemeClr val="bg1"/>
                </a:solidFill>
              </a:rPr>
              <a:t>&amp; derived </a:t>
            </a:r>
            <a:r>
              <a:rPr lang="en-GB" sz="2000" dirty="0">
                <a:solidFill>
                  <a:schemeClr val="bg1"/>
                </a:solidFill>
              </a:rPr>
              <a:t>scientific claims</a:t>
            </a:r>
          </a:p>
          <a:p>
            <a:pPr marL="742950" lvl="1" indent="-285750">
              <a:spcAft>
                <a:spcPts val="1200"/>
              </a:spcAft>
              <a:buFont typeface="Wingdings" pitchFamily="2" charset="2"/>
              <a:buChar char="Ø"/>
            </a:pPr>
            <a:r>
              <a:rPr lang="en-GB" sz="2000" dirty="0" smtClean="0">
                <a:solidFill>
                  <a:schemeClr val="bg1"/>
                </a:solidFill>
              </a:rPr>
              <a:t>Credit assignment </a:t>
            </a:r>
          </a:p>
          <a:p>
            <a:pPr marL="171450" indent="-171450">
              <a:buFont typeface="Arial" pitchFamily="34" charset="0"/>
              <a:buChar char="•"/>
            </a:pPr>
            <a:r>
              <a:rPr lang="en-GB" sz="2000" dirty="0" smtClean="0">
                <a:solidFill>
                  <a:schemeClr val="bg1"/>
                </a:solidFill>
              </a:rPr>
              <a:t>A</a:t>
            </a:r>
            <a:r>
              <a:rPr lang="en-GB" sz="2000" b="1" dirty="0" smtClean="0">
                <a:solidFill>
                  <a:schemeClr val="bg1"/>
                </a:solidFill>
              </a:rPr>
              <a:t>nalysis </a:t>
            </a:r>
            <a:r>
              <a:rPr lang="en-GB" sz="2000" b="1" dirty="0">
                <a:solidFill>
                  <a:schemeClr val="bg1"/>
                </a:solidFill>
              </a:rPr>
              <a:t>of </a:t>
            </a:r>
            <a:r>
              <a:rPr lang="en-GB" sz="2000" b="1" dirty="0" smtClean="0">
                <a:solidFill>
                  <a:schemeClr val="bg1"/>
                </a:solidFill>
              </a:rPr>
              <a:t>processes:</a:t>
            </a:r>
            <a:endParaRPr lang="en-GB" sz="2000" b="1" dirty="0">
              <a:solidFill>
                <a:schemeClr val="bg1"/>
              </a:solidFill>
            </a:endParaRPr>
          </a:p>
          <a:p>
            <a:pPr marL="742950" lvl="1" indent="-285750">
              <a:spcAft>
                <a:spcPts val="1200"/>
              </a:spcAft>
              <a:buFont typeface="Wingdings" pitchFamily="2" charset="2"/>
              <a:buChar char="Ø"/>
            </a:pPr>
            <a:r>
              <a:rPr lang="en-GB" sz="2000" dirty="0">
                <a:solidFill>
                  <a:schemeClr val="bg1"/>
                </a:solidFill>
              </a:rPr>
              <a:t>Continuous improvement </a:t>
            </a:r>
          </a:p>
        </p:txBody>
      </p:sp>
      <p:sp>
        <p:nvSpPr>
          <p:cNvPr id="11" name="TextBox 10"/>
          <p:cNvSpPr txBox="1"/>
          <p:nvPr/>
        </p:nvSpPr>
        <p:spPr>
          <a:xfrm>
            <a:off x="2843808" y="1484784"/>
            <a:ext cx="6156176" cy="5016758"/>
          </a:xfrm>
          <a:prstGeom prst="rect">
            <a:avLst/>
          </a:prstGeom>
          <a:noFill/>
        </p:spPr>
        <p:txBody>
          <a:bodyPr wrap="square" rtlCol="0">
            <a:spAutoFit/>
          </a:bodyPr>
          <a:lstStyle/>
          <a:p>
            <a:pPr marL="171450" indent="-171450">
              <a:buFont typeface="Arial" pitchFamily="34" charset="0"/>
              <a:buChar char="•"/>
            </a:pPr>
            <a:r>
              <a:rPr lang="en-GB" sz="2000" b="1" dirty="0" smtClean="0">
                <a:solidFill>
                  <a:schemeClr val="bg1"/>
                </a:solidFill>
              </a:rPr>
              <a:t>Provenance information</a:t>
            </a:r>
            <a:r>
              <a:rPr lang="en-GB" sz="2000" dirty="0" smtClean="0">
                <a:solidFill>
                  <a:schemeClr val="bg1"/>
                </a:solidFill>
              </a:rPr>
              <a:t>:</a:t>
            </a:r>
            <a:endParaRPr lang="en-GB" sz="2000" dirty="0">
              <a:solidFill>
                <a:schemeClr val="bg1"/>
              </a:solidFill>
            </a:endParaRPr>
          </a:p>
          <a:p>
            <a:pPr marL="742950" lvl="1" indent="-285750">
              <a:buFont typeface="Wingdings" pitchFamily="2" charset="2"/>
              <a:buChar char="Ø"/>
            </a:pPr>
            <a:r>
              <a:rPr lang="en-GB" sz="2000" dirty="0" smtClean="0">
                <a:solidFill>
                  <a:schemeClr val="bg1"/>
                </a:solidFill>
              </a:rPr>
              <a:t>Evidence for </a:t>
            </a:r>
            <a:r>
              <a:rPr lang="en-GB" sz="2000" dirty="0">
                <a:solidFill>
                  <a:schemeClr val="bg1"/>
                </a:solidFill>
              </a:rPr>
              <a:t>litigation</a:t>
            </a:r>
          </a:p>
          <a:p>
            <a:pPr marL="742950" lvl="1" indent="-285750">
              <a:buFont typeface="Wingdings" pitchFamily="2" charset="2"/>
              <a:buChar char="Ø"/>
            </a:pPr>
            <a:r>
              <a:rPr lang="en-GB" sz="2000" dirty="0">
                <a:solidFill>
                  <a:schemeClr val="bg1"/>
                </a:solidFill>
              </a:rPr>
              <a:t>Prove authenticity </a:t>
            </a:r>
          </a:p>
          <a:p>
            <a:pPr marL="742950" lvl="1" indent="-285750">
              <a:spcAft>
                <a:spcPts val="1200"/>
              </a:spcAft>
              <a:buFont typeface="Wingdings" pitchFamily="2" charset="2"/>
              <a:buChar char="Ø"/>
            </a:pPr>
            <a:r>
              <a:rPr lang="en-GB" sz="2000" dirty="0" smtClean="0">
                <a:solidFill>
                  <a:schemeClr val="bg1"/>
                </a:solidFill>
              </a:rPr>
              <a:t>Prove quality of </a:t>
            </a:r>
            <a:r>
              <a:rPr lang="en-GB" sz="2000" dirty="0">
                <a:solidFill>
                  <a:schemeClr val="bg1"/>
                </a:solidFill>
              </a:rPr>
              <a:t>process products</a:t>
            </a:r>
          </a:p>
          <a:p>
            <a:pPr marL="171450" indent="-171450">
              <a:buFont typeface="Arial" pitchFamily="34" charset="0"/>
              <a:buChar char="•"/>
            </a:pPr>
            <a:r>
              <a:rPr lang="en-GB" sz="2000" b="1" dirty="0" smtClean="0">
                <a:solidFill>
                  <a:schemeClr val="bg1"/>
                </a:solidFill>
              </a:rPr>
              <a:t>Regulated industries</a:t>
            </a:r>
            <a:r>
              <a:rPr lang="en-GB" sz="2000" dirty="0" smtClean="0">
                <a:solidFill>
                  <a:schemeClr val="bg1"/>
                </a:solidFill>
              </a:rPr>
              <a:t>: </a:t>
            </a:r>
            <a:r>
              <a:rPr lang="en-GB" sz="2000" dirty="0">
                <a:solidFill>
                  <a:schemeClr val="bg1"/>
                </a:solidFill>
              </a:rPr>
              <a:t>fully document </a:t>
            </a:r>
            <a:r>
              <a:rPr lang="en-GB" sz="2000" dirty="0" smtClean="0">
                <a:solidFill>
                  <a:schemeClr val="bg1"/>
                </a:solidFill>
              </a:rPr>
              <a:t>processes </a:t>
            </a:r>
          </a:p>
          <a:p>
            <a:pPr marL="742950" lvl="1" indent="-285750">
              <a:buFont typeface="Wingdings" pitchFamily="2" charset="2"/>
              <a:buChar char="Ø"/>
            </a:pPr>
            <a:r>
              <a:rPr lang="en-GB" sz="2000" dirty="0" smtClean="0">
                <a:solidFill>
                  <a:schemeClr val="bg1"/>
                </a:solidFill>
              </a:rPr>
              <a:t>Compliance</a:t>
            </a:r>
          </a:p>
          <a:p>
            <a:pPr marL="742950" lvl="1" indent="-285750">
              <a:spcAft>
                <a:spcPts val="1200"/>
              </a:spcAft>
              <a:buFont typeface="Wingdings" pitchFamily="2" charset="2"/>
              <a:buChar char="Ø"/>
            </a:pPr>
            <a:r>
              <a:rPr lang="en-GB" sz="2000" dirty="0" smtClean="0">
                <a:solidFill>
                  <a:schemeClr val="bg1"/>
                </a:solidFill>
              </a:rPr>
              <a:t>Audit, reproduce, </a:t>
            </a:r>
            <a:r>
              <a:rPr lang="en-GB" sz="2000" dirty="0">
                <a:solidFill>
                  <a:schemeClr val="bg1"/>
                </a:solidFill>
              </a:rPr>
              <a:t>or </a:t>
            </a:r>
            <a:r>
              <a:rPr lang="en-GB" sz="2000" dirty="0" smtClean="0">
                <a:solidFill>
                  <a:schemeClr val="bg1"/>
                </a:solidFill>
              </a:rPr>
              <a:t>diagnose</a:t>
            </a:r>
            <a:endParaRPr lang="en-GB" sz="2000" dirty="0">
              <a:solidFill>
                <a:schemeClr val="bg1"/>
              </a:solidFill>
            </a:endParaRPr>
          </a:p>
          <a:p>
            <a:pPr marL="171450" indent="-171450">
              <a:buFont typeface="Arial" pitchFamily="34" charset="0"/>
              <a:buChar char="•"/>
            </a:pPr>
            <a:r>
              <a:rPr lang="en-GB" sz="2000" b="1" dirty="0" smtClean="0"/>
              <a:t>Academia</a:t>
            </a:r>
            <a:r>
              <a:rPr lang="en-GB" sz="2000" dirty="0" smtClean="0"/>
              <a:t>: </a:t>
            </a:r>
            <a:br>
              <a:rPr lang="en-GB" sz="2000" dirty="0" smtClean="0"/>
            </a:br>
            <a:r>
              <a:rPr lang="en-GB" sz="2000" dirty="0" smtClean="0"/>
              <a:t>software </a:t>
            </a:r>
            <a:r>
              <a:rPr lang="en-GB" sz="2000" dirty="0"/>
              <a:t>and processes </a:t>
            </a:r>
            <a:r>
              <a:rPr lang="en-GB" sz="2000" dirty="0" smtClean="0"/>
              <a:t>that produce data</a:t>
            </a:r>
            <a:endParaRPr lang="en-GB" sz="2000" dirty="0"/>
          </a:p>
          <a:p>
            <a:pPr marL="742950" lvl="1" indent="-285750">
              <a:buFont typeface="Wingdings" pitchFamily="2" charset="2"/>
              <a:buChar char="Ø"/>
            </a:pPr>
            <a:r>
              <a:rPr lang="en-GB" sz="2000" dirty="0" smtClean="0"/>
              <a:t>Assess validity </a:t>
            </a:r>
            <a:r>
              <a:rPr lang="en-GB" sz="2000" dirty="0"/>
              <a:t>of data </a:t>
            </a:r>
            <a:r>
              <a:rPr lang="en-GB" sz="2000" dirty="0" smtClean="0"/>
              <a:t/>
            </a:r>
            <a:br>
              <a:rPr lang="en-GB" sz="2000" dirty="0" smtClean="0"/>
            </a:br>
            <a:r>
              <a:rPr lang="en-GB" sz="2000" dirty="0" smtClean="0"/>
              <a:t>&amp; derived </a:t>
            </a:r>
            <a:r>
              <a:rPr lang="en-GB" sz="2000" dirty="0"/>
              <a:t>scientific claims</a:t>
            </a:r>
          </a:p>
          <a:p>
            <a:pPr marL="742950" lvl="1" indent="-285750">
              <a:spcAft>
                <a:spcPts val="1200"/>
              </a:spcAft>
              <a:buFont typeface="Wingdings" pitchFamily="2" charset="2"/>
              <a:buChar char="Ø"/>
            </a:pPr>
            <a:r>
              <a:rPr lang="en-GB" sz="2000" dirty="0" smtClean="0"/>
              <a:t>Credit assignment </a:t>
            </a:r>
          </a:p>
          <a:p>
            <a:pPr marL="171450" indent="-171450">
              <a:buFont typeface="Arial" pitchFamily="34" charset="0"/>
              <a:buChar char="•"/>
            </a:pPr>
            <a:r>
              <a:rPr lang="en-GB" sz="2000" dirty="0" smtClean="0">
                <a:solidFill>
                  <a:schemeClr val="bg1"/>
                </a:solidFill>
              </a:rPr>
              <a:t>A</a:t>
            </a:r>
            <a:r>
              <a:rPr lang="en-GB" sz="2000" b="1" dirty="0" smtClean="0">
                <a:solidFill>
                  <a:schemeClr val="bg1"/>
                </a:solidFill>
              </a:rPr>
              <a:t>nalysis </a:t>
            </a:r>
            <a:r>
              <a:rPr lang="en-GB" sz="2000" b="1" dirty="0">
                <a:solidFill>
                  <a:schemeClr val="bg1"/>
                </a:solidFill>
              </a:rPr>
              <a:t>of </a:t>
            </a:r>
            <a:r>
              <a:rPr lang="en-GB" sz="2000" b="1" dirty="0" smtClean="0">
                <a:solidFill>
                  <a:schemeClr val="bg1"/>
                </a:solidFill>
              </a:rPr>
              <a:t>processes:</a:t>
            </a:r>
            <a:endParaRPr lang="en-GB" sz="2000" b="1" dirty="0">
              <a:solidFill>
                <a:schemeClr val="bg1"/>
              </a:solidFill>
            </a:endParaRPr>
          </a:p>
          <a:p>
            <a:pPr marL="742950" lvl="1" indent="-285750">
              <a:spcAft>
                <a:spcPts val="1200"/>
              </a:spcAft>
              <a:buFont typeface="Wingdings" pitchFamily="2" charset="2"/>
              <a:buChar char="Ø"/>
            </a:pPr>
            <a:r>
              <a:rPr lang="en-GB" sz="2000" dirty="0">
                <a:solidFill>
                  <a:schemeClr val="bg1"/>
                </a:solidFill>
              </a:rPr>
              <a:t>Continuous improvement </a:t>
            </a:r>
          </a:p>
        </p:txBody>
      </p:sp>
      <p:sp>
        <p:nvSpPr>
          <p:cNvPr id="2" name="Title 1"/>
          <p:cNvSpPr>
            <a:spLocks noGrp="1"/>
          </p:cNvSpPr>
          <p:nvPr>
            <p:ph type="title"/>
          </p:nvPr>
        </p:nvSpPr>
        <p:spPr/>
        <p:txBody>
          <a:bodyPr/>
          <a:lstStyle/>
          <a:p>
            <a:r>
              <a:rPr lang="en-GB" dirty="0" smtClean="0"/>
              <a:t>                 Motivations 1</a:t>
            </a:r>
            <a:endParaRPr lang="en-GB" dirty="0"/>
          </a:p>
        </p:txBody>
      </p:sp>
      <p:pic>
        <p:nvPicPr>
          <p:cNvPr id="9218" name="Picture 2" descr="C:\Users\angela\Documents\Timbus\Publicity Material\Motivation.png"/>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tretch>
            <a:fillRect/>
          </a:stretch>
        </p:blipFill>
        <p:spPr bwMode="auto">
          <a:xfrm>
            <a:off x="-2052736" y="-315416"/>
            <a:ext cx="6392795" cy="452234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207E0708-EB6A-4C38-A3AC-21681088CA8A}" type="datetime3">
              <a:rPr lang="en-US" smtClean="0"/>
              <a:pPr/>
              <a:t>6 November 2012</a:t>
            </a:fld>
            <a:endParaRPr lang="en-GB" dirty="0"/>
          </a:p>
        </p:txBody>
      </p:sp>
      <p:sp>
        <p:nvSpPr>
          <p:cNvPr id="5" name="Footer Placeholder 4"/>
          <p:cNvSpPr>
            <a:spLocks noGrp="1"/>
          </p:cNvSpPr>
          <p:nvPr>
            <p:ph type="ftr" sz="quarter" idx="11"/>
          </p:nvPr>
        </p:nvSpPr>
        <p:spPr/>
        <p:txBody>
          <a:bodyPr/>
          <a:lstStyle/>
          <a:p>
            <a:r>
              <a:rPr lang="en-GB" smtClean="0"/>
              <a:t>timbusproject.net © 2011</a:t>
            </a:r>
            <a:endParaRPr lang="en-GB" dirty="0" smtClean="0"/>
          </a:p>
        </p:txBody>
      </p:sp>
      <p:sp>
        <p:nvSpPr>
          <p:cNvPr id="6" name="Slide Number Placeholder 5"/>
          <p:cNvSpPr>
            <a:spLocks noGrp="1"/>
          </p:cNvSpPr>
          <p:nvPr>
            <p:ph type="sldNum" sz="quarter" idx="12"/>
          </p:nvPr>
        </p:nvSpPr>
        <p:spPr/>
        <p:txBody>
          <a:bodyPr/>
          <a:lstStyle/>
          <a:p>
            <a:fld id="{1AF2269C-3E55-4721-B754-F6B5A2C2A0F6}" type="slidenum">
              <a:rPr lang="en-GB" smtClean="0"/>
              <a:pPr/>
              <a:t>6</a:t>
            </a:fld>
            <a:endParaRPr lang="en-GB" dirty="0"/>
          </a:p>
        </p:txBody>
      </p:sp>
      <p:sp>
        <p:nvSpPr>
          <p:cNvPr id="8" name="TextBox 7"/>
          <p:cNvSpPr txBox="1"/>
          <p:nvPr/>
        </p:nvSpPr>
        <p:spPr>
          <a:xfrm>
            <a:off x="2843808" y="1484784"/>
            <a:ext cx="6156176" cy="5016758"/>
          </a:xfrm>
          <a:prstGeom prst="rect">
            <a:avLst/>
          </a:prstGeom>
          <a:noFill/>
        </p:spPr>
        <p:txBody>
          <a:bodyPr wrap="square" rtlCol="0">
            <a:spAutoFit/>
          </a:bodyPr>
          <a:lstStyle/>
          <a:p>
            <a:pPr marL="171450" indent="-171450">
              <a:buFont typeface="Arial" pitchFamily="34" charset="0"/>
              <a:buChar char="•"/>
            </a:pPr>
            <a:r>
              <a:rPr lang="en-GB" sz="2000" b="1" dirty="0" smtClean="0"/>
              <a:t>Provenance information</a:t>
            </a:r>
            <a:r>
              <a:rPr lang="en-GB" sz="2000" dirty="0" smtClean="0"/>
              <a:t>:</a:t>
            </a:r>
            <a:endParaRPr lang="en-GB" sz="2000" dirty="0"/>
          </a:p>
          <a:p>
            <a:pPr marL="742950" lvl="1" indent="-285750">
              <a:buFont typeface="Wingdings" pitchFamily="2" charset="2"/>
              <a:buChar char="Ø"/>
            </a:pPr>
            <a:r>
              <a:rPr lang="en-GB" sz="2000" dirty="0" smtClean="0"/>
              <a:t>Evidence for </a:t>
            </a:r>
            <a:r>
              <a:rPr lang="en-GB" sz="2000" dirty="0"/>
              <a:t>litigation</a:t>
            </a:r>
          </a:p>
          <a:p>
            <a:pPr marL="742950" lvl="1" indent="-285750">
              <a:buFont typeface="Wingdings" pitchFamily="2" charset="2"/>
              <a:buChar char="Ø"/>
            </a:pPr>
            <a:r>
              <a:rPr lang="en-GB" sz="2000" dirty="0"/>
              <a:t>Prove authenticity </a:t>
            </a:r>
          </a:p>
          <a:p>
            <a:pPr marL="742950" lvl="1" indent="-285750">
              <a:spcAft>
                <a:spcPts val="1200"/>
              </a:spcAft>
              <a:buFont typeface="Wingdings" pitchFamily="2" charset="2"/>
              <a:buChar char="Ø"/>
            </a:pPr>
            <a:r>
              <a:rPr lang="en-GB" sz="2000" dirty="0" smtClean="0"/>
              <a:t>Prove quality of </a:t>
            </a:r>
            <a:r>
              <a:rPr lang="en-GB" sz="2000" dirty="0"/>
              <a:t>process products</a:t>
            </a:r>
          </a:p>
          <a:p>
            <a:pPr marL="171450" indent="-171450">
              <a:buFont typeface="Arial" pitchFamily="34" charset="0"/>
              <a:buChar char="•"/>
            </a:pPr>
            <a:r>
              <a:rPr lang="en-GB" sz="2000" b="1" dirty="0" smtClean="0"/>
              <a:t>Regulated industries</a:t>
            </a:r>
            <a:r>
              <a:rPr lang="en-GB" sz="2000" dirty="0" smtClean="0"/>
              <a:t>: </a:t>
            </a:r>
            <a:r>
              <a:rPr lang="en-GB" sz="2000" dirty="0"/>
              <a:t>fully document </a:t>
            </a:r>
            <a:r>
              <a:rPr lang="en-GB" sz="2000" dirty="0" smtClean="0"/>
              <a:t>processes </a:t>
            </a:r>
          </a:p>
          <a:p>
            <a:pPr marL="742950" lvl="1" indent="-285750">
              <a:buFont typeface="Wingdings" pitchFamily="2" charset="2"/>
              <a:buChar char="Ø"/>
            </a:pPr>
            <a:r>
              <a:rPr lang="en-GB" sz="2000" dirty="0" smtClean="0"/>
              <a:t>Compliance</a:t>
            </a:r>
          </a:p>
          <a:p>
            <a:pPr marL="742950" lvl="1" indent="-285750">
              <a:spcAft>
                <a:spcPts val="1200"/>
              </a:spcAft>
              <a:buFont typeface="Wingdings" pitchFamily="2" charset="2"/>
              <a:buChar char="Ø"/>
            </a:pPr>
            <a:r>
              <a:rPr lang="en-GB" sz="2000" dirty="0" smtClean="0"/>
              <a:t>Audit, reproduce, </a:t>
            </a:r>
            <a:r>
              <a:rPr lang="en-GB" sz="2000" dirty="0"/>
              <a:t>or </a:t>
            </a:r>
            <a:r>
              <a:rPr lang="en-GB" sz="2000" dirty="0" smtClean="0"/>
              <a:t>diagnose</a:t>
            </a:r>
            <a:endParaRPr lang="en-GB" sz="2000" dirty="0"/>
          </a:p>
          <a:p>
            <a:pPr marL="171450" indent="-171450">
              <a:buFont typeface="Arial" pitchFamily="34" charset="0"/>
              <a:buChar char="•"/>
            </a:pPr>
            <a:r>
              <a:rPr lang="en-GB" sz="2000" b="1" dirty="0" smtClean="0"/>
              <a:t>Academia</a:t>
            </a:r>
            <a:r>
              <a:rPr lang="en-GB" sz="2000" dirty="0" smtClean="0"/>
              <a:t>: </a:t>
            </a:r>
            <a:br>
              <a:rPr lang="en-GB" sz="2000" dirty="0" smtClean="0"/>
            </a:br>
            <a:r>
              <a:rPr lang="en-GB" sz="2000" dirty="0" smtClean="0"/>
              <a:t>software </a:t>
            </a:r>
            <a:r>
              <a:rPr lang="en-GB" sz="2000" dirty="0"/>
              <a:t>and processes </a:t>
            </a:r>
            <a:r>
              <a:rPr lang="en-GB" sz="2000" dirty="0" smtClean="0"/>
              <a:t>that produce data</a:t>
            </a:r>
            <a:endParaRPr lang="en-GB" sz="2000" dirty="0"/>
          </a:p>
          <a:p>
            <a:pPr marL="742950" lvl="1" indent="-285750">
              <a:buFont typeface="Wingdings" pitchFamily="2" charset="2"/>
              <a:buChar char="Ø"/>
            </a:pPr>
            <a:r>
              <a:rPr lang="en-GB" sz="2000" dirty="0" smtClean="0"/>
              <a:t>Assess validity </a:t>
            </a:r>
            <a:r>
              <a:rPr lang="en-GB" sz="2000" dirty="0"/>
              <a:t>of data </a:t>
            </a:r>
            <a:r>
              <a:rPr lang="en-GB" sz="2000" dirty="0" smtClean="0"/>
              <a:t/>
            </a:r>
            <a:br>
              <a:rPr lang="en-GB" sz="2000" dirty="0" smtClean="0"/>
            </a:br>
            <a:r>
              <a:rPr lang="en-GB" sz="2000" dirty="0" smtClean="0"/>
              <a:t>&amp; derived </a:t>
            </a:r>
            <a:r>
              <a:rPr lang="en-GB" sz="2000" dirty="0"/>
              <a:t>scientific claims</a:t>
            </a:r>
          </a:p>
          <a:p>
            <a:pPr marL="742950" lvl="1" indent="-285750">
              <a:spcAft>
                <a:spcPts val="1200"/>
              </a:spcAft>
              <a:buFont typeface="Wingdings" pitchFamily="2" charset="2"/>
              <a:buChar char="Ø"/>
            </a:pPr>
            <a:r>
              <a:rPr lang="en-GB" sz="2000" dirty="0" smtClean="0"/>
              <a:t>Credit assignment </a:t>
            </a:r>
          </a:p>
          <a:p>
            <a:pPr marL="171450" indent="-171450">
              <a:buFont typeface="Arial" pitchFamily="34" charset="0"/>
              <a:buChar char="•"/>
            </a:pPr>
            <a:r>
              <a:rPr lang="en-GB" sz="2000" dirty="0" smtClean="0"/>
              <a:t>A</a:t>
            </a:r>
            <a:r>
              <a:rPr lang="en-GB" sz="2000" b="1" dirty="0" smtClean="0"/>
              <a:t>nalysis </a:t>
            </a:r>
            <a:r>
              <a:rPr lang="en-GB" sz="2000" b="1" dirty="0"/>
              <a:t>of </a:t>
            </a:r>
            <a:r>
              <a:rPr lang="en-GB" sz="2000" b="1" dirty="0" smtClean="0"/>
              <a:t>processes:</a:t>
            </a:r>
            <a:endParaRPr lang="en-GB" sz="2000" b="1" dirty="0"/>
          </a:p>
          <a:p>
            <a:pPr marL="742950" lvl="1" indent="-285750">
              <a:spcAft>
                <a:spcPts val="1200"/>
              </a:spcAft>
              <a:buFont typeface="Wingdings" pitchFamily="2" charset="2"/>
              <a:buChar char="Ø"/>
            </a:pPr>
            <a:r>
              <a:rPr lang="en-GB" sz="2000" dirty="0"/>
              <a:t>Continuous improvement </a:t>
            </a:r>
          </a:p>
        </p:txBody>
      </p:sp>
    </p:spTree>
    <p:extLst>
      <p:ext uri="{BB962C8B-B14F-4D97-AF65-F5344CB8AC3E}">
        <p14:creationId xmlns="" xmlns:p14="http://schemas.microsoft.com/office/powerpoint/2010/main" val="4875574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Motivations 2</a:t>
            </a:r>
            <a:endParaRPr lang="en-GB" dirty="0"/>
          </a:p>
        </p:txBody>
      </p:sp>
      <p:pic>
        <p:nvPicPr>
          <p:cNvPr id="1026" name="Picture 2"/>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tretch>
            <a:fillRect/>
          </a:stretch>
        </p:blipFill>
        <p:spPr bwMode="auto">
          <a:xfrm>
            <a:off x="3683739" y="3789040"/>
            <a:ext cx="5316245" cy="26144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207E0708-EB6A-4C38-A3AC-21681088CA8A}" type="datetime3">
              <a:rPr lang="en-US" smtClean="0"/>
              <a:pPr/>
              <a:t>6 November 2012</a:t>
            </a:fld>
            <a:endParaRPr lang="en-GB" dirty="0"/>
          </a:p>
        </p:txBody>
      </p:sp>
      <p:sp>
        <p:nvSpPr>
          <p:cNvPr id="5" name="Footer Placeholder 4"/>
          <p:cNvSpPr>
            <a:spLocks noGrp="1"/>
          </p:cNvSpPr>
          <p:nvPr>
            <p:ph type="ftr" sz="quarter" idx="11"/>
          </p:nvPr>
        </p:nvSpPr>
        <p:spPr/>
        <p:txBody>
          <a:bodyPr/>
          <a:lstStyle/>
          <a:p>
            <a:r>
              <a:rPr lang="en-GB" smtClean="0"/>
              <a:t>timbusproject.net © 2011</a:t>
            </a:r>
            <a:endParaRPr lang="en-GB" dirty="0" smtClean="0"/>
          </a:p>
        </p:txBody>
      </p:sp>
      <p:sp>
        <p:nvSpPr>
          <p:cNvPr id="6" name="Slide Number Placeholder 5"/>
          <p:cNvSpPr>
            <a:spLocks noGrp="1"/>
          </p:cNvSpPr>
          <p:nvPr>
            <p:ph type="sldNum" sz="quarter" idx="12"/>
          </p:nvPr>
        </p:nvSpPr>
        <p:spPr/>
        <p:txBody>
          <a:bodyPr/>
          <a:lstStyle/>
          <a:p>
            <a:fld id="{1AF2269C-3E55-4721-B754-F6B5A2C2A0F6}" type="slidenum">
              <a:rPr lang="en-GB" smtClean="0"/>
              <a:pPr/>
              <a:t>7</a:t>
            </a:fld>
            <a:endParaRPr lang="en-GB" dirty="0"/>
          </a:p>
        </p:txBody>
      </p:sp>
      <p:sp>
        <p:nvSpPr>
          <p:cNvPr id="3" name="TextBox 2"/>
          <p:cNvSpPr txBox="1"/>
          <p:nvPr/>
        </p:nvSpPr>
        <p:spPr>
          <a:xfrm>
            <a:off x="395536" y="1315616"/>
            <a:ext cx="8604448" cy="3985706"/>
          </a:xfrm>
          <a:prstGeom prst="rect">
            <a:avLst/>
          </a:prstGeom>
          <a:noFill/>
        </p:spPr>
        <p:txBody>
          <a:bodyPr wrap="square" rtlCol="0">
            <a:spAutoFit/>
          </a:bodyPr>
          <a:lstStyle/>
          <a:p>
            <a:pPr marL="171450" indent="-171450">
              <a:spcAft>
                <a:spcPts val="600"/>
              </a:spcAft>
              <a:buFont typeface="Arial" pitchFamily="34" charset="0"/>
              <a:buChar char="•"/>
            </a:pPr>
            <a:r>
              <a:rPr lang="en-GB" sz="2000" b="1" dirty="0" smtClean="0"/>
              <a:t>Service and licensing models</a:t>
            </a:r>
            <a:r>
              <a:rPr lang="en-GB" sz="2000" dirty="0"/>
              <a:t>: </a:t>
            </a:r>
            <a:r>
              <a:rPr lang="en-GB" sz="2000" dirty="0" smtClean="0"/>
              <a:t/>
            </a:r>
            <a:br>
              <a:rPr lang="en-GB" sz="2000" dirty="0" smtClean="0"/>
            </a:br>
            <a:r>
              <a:rPr lang="en-GB" sz="2000" dirty="0" smtClean="0">
                <a:solidFill>
                  <a:schemeClr val="bg1"/>
                </a:solidFill>
              </a:rPr>
              <a:t>Declining </a:t>
            </a:r>
            <a:r>
              <a:rPr lang="en-GB" sz="2000" dirty="0">
                <a:solidFill>
                  <a:schemeClr val="bg1"/>
                </a:solidFill>
              </a:rPr>
              <a:t>popularity of centralized in-house </a:t>
            </a:r>
            <a:r>
              <a:rPr lang="en-GB" sz="2000" dirty="0" smtClean="0">
                <a:solidFill>
                  <a:schemeClr val="bg1"/>
                </a:solidFill>
              </a:rPr>
              <a:t>businesses.</a:t>
            </a:r>
            <a:br>
              <a:rPr lang="en-GB" sz="2000" dirty="0" smtClean="0">
                <a:solidFill>
                  <a:schemeClr val="bg1"/>
                </a:solidFill>
              </a:rPr>
            </a:br>
            <a:r>
              <a:rPr lang="en-GB" sz="2000" dirty="0" smtClean="0">
                <a:solidFill>
                  <a:schemeClr val="bg1"/>
                </a:solidFill>
              </a:rPr>
              <a:t>Increasing </a:t>
            </a:r>
            <a:r>
              <a:rPr lang="en-GB" sz="2000" dirty="0">
                <a:solidFill>
                  <a:schemeClr val="bg1"/>
                </a:solidFill>
              </a:rPr>
              <a:t>popularity of </a:t>
            </a:r>
            <a:r>
              <a:rPr lang="en-GB" sz="2000" dirty="0" err="1">
                <a:solidFill>
                  <a:schemeClr val="bg1"/>
                </a:solidFill>
              </a:rPr>
              <a:t>SaaS</a:t>
            </a:r>
            <a:r>
              <a:rPr lang="en-GB" sz="2000" dirty="0">
                <a:solidFill>
                  <a:schemeClr val="bg1"/>
                </a:solidFill>
              </a:rPr>
              <a:t>, </a:t>
            </a:r>
            <a:r>
              <a:rPr lang="en-GB" sz="2000" dirty="0" err="1">
                <a:solidFill>
                  <a:schemeClr val="bg1"/>
                </a:solidFill>
              </a:rPr>
              <a:t>PaaS</a:t>
            </a:r>
            <a:r>
              <a:rPr lang="en-GB" sz="2000" dirty="0">
                <a:solidFill>
                  <a:schemeClr val="bg1"/>
                </a:solidFill>
              </a:rPr>
              <a:t>, (*</a:t>
            </a:r>
            <a:r>
              <a:rPr lang="en-GB" sz="2000" dirty="0" err="1">
                <a:solidFill>
                  <a:schemeClr val="bg1"/>
                </a:solidFill>
              </a:rPr>
              <a:t>aaS</a:t>
            </a:r>
            <a:r>
              <a:rPr lang="en-GB" sz="2000" dirty="0">
                <a:solidFill>
                  <a:schemeClr val="bg1"/>
                </a:solidFill>
              </a:rPr>
              <a:t>), and </a:t>
            </a:r>
            <a:r>
              <a:rPr lang="en-GB" sz="2000" dirty="0" err="1">
                <a:solidFill>
                  <a:schemeClr val="bg1"/>
                </a:solidFill>
              </a:rPr>
              <a:t>IoS</a:t>
            </a:r>
            <a:r>
              <a:rPr lang="en-GB" sz="2000" dirty="0">
                <a:solidFill>
                  <a:schemeClr val="bg1"/>
                </a:solidFill>
              </a:rPr>
              <a:t>.</a:t>
            </a:r>
          </a:p>
          <a:p>
            <a:pPr marL="742950" lvl="1" indent="-285750">
              <a:spcAft>
                <a:spcPts val="1200"/>
              </a:spcAft>
              <a:buFont typeface="Wingdings" pitchFamily="2" charset="2"/>
              <a:buChar char="Ø"/>
            </a:pPr>
            <a:r>
              <a:rPr lang="en-GB" sz="2000" dirty="0" smtClean="0">
                <a:solidFill>
                  <a:schemeClr val="bg1"/>
                </a:solidFill>
              </a:rPr>
              <a:t>Protect </a:t>
            </a:r>
            <a:r>
              <a:rPr lang="en-GB" sz="2000" dirty="0">
                <a:solidFill>
                  <a:schemeClr val="bg1"/>
                </a:solidFill>
              </a:rPr>
              <a:t>data and functionality - escrow service </a:t>
            </a:r>
          </a:p>
          <a:p>
            <a:pPr marL="171450" indent="-171450">
              <a:buFont typeface="Arial" pitchFamily="34" charset="0"/>
              <a:buChar char="•"/>
            </a:pPr>
            <a:r>
              <a:rPr lang="en-GB" sz="2000" b="1" dirty="0" smtClean="0"/>
              <a:t>Changes in </a:t>
            </a:r>
            <a:r>
              <a:rPr lang="en-GB" sz="2000" b="1" dirty="0"/>
              <a:t>technical </a:t>
            </a:r>
            <a:r>
              <a:rPr lang="en-GB" sz="2000" b="1" dirty="0" smtClean="0"/>
              <a:t>environments</a:t>
            </a:r>
            <a:r>
              <a:rPr lang="en-GB" sz="2000" dirty="0" smtClean="0"/>
              <a:t>:</a:t>
            </a:r>
            <a:endParaRPr lang="en-GB" sz="2000" dirty="0"/>
          </a:p>
          <a:p>
            <a:pPr marL="742950" lvl="1" indent="-285750">
              <a:spcAft>
                <a:spcPts val="1200"/>
              </a:spcAft>
              <a:buFont typeface="Wingdings" pitchFamily="2" charset="2"/>
              <a:buChar char="Ø"/>
            </a:pPr>
            <a:r>
              <a:rPr lang="en-GB" sz="2000" dirty="0" smtClean="0">
                <a:solidFill>
                  <a:schemeClr val="bg1"/>
                </a:solidFill>
              </a:rPr>
              <a:t>Manage services </a:t>
            </a:r>
            <a:r>
              <a:rPr lang="en-GB" sz="2000" dirty="0">
                <a:solidFill>
                  <a:schemeClr val="bg1"/>
                </a:solidFill>
              </a:rPr>
              <a:t>across platforms</a:t>
            </a:r>
          </a:p>
          <a:p>
            <a:pPr marL="171450" indent="-171450">
              <a:buFont typeface="Arial" pitchFamily="34" charset="0"/>
              <a:buChar char="•"/>
            </a:pPr>
            <a:endParaRPr lang="en-GB" sz="2000" b="1" dirty="0" smtClean="0"/>
          </a:p>
          <a:p>
            <a:pPr marL="171450" indent="-171450">
              <a:buFont typeface="Arial" pitchFamily="34" charset="0"/>
              <a:buChar char="•"/>
            </a:pPr>
            <a:endParaRPr lang="en-GB" sz="2000" b="1" dirty="0"/>
          </a:p>
          <a:p>
            <a:pPr marL="171450" indent="-171450">
              <a:buFont typeface="Arial" pitchFamily="34" charset="0"/>
              <a:buChar char="•"/>
            </a:pPr>
            <a:r>
              <a:rPr lang="en-GB" sz="2000" b="1" dirty="0" smtClean="0"/>
              <a:t>Staff changes</a:t>
            </a:r>
            <a:r>
              <a:rPr lang="en-GB" sz="2000" dirty="0"/>
              <a:t>: </a:t>
            </a:r>
          </a:p>
          <a:p>
            <a:pPr marL="742950" lvl="1" indent="-285750">
              <a:spcAft>
                <a:spcPts val="1200"/>
              </a:spcAft>
              <a:buFont typeface="Wingdings" pitchFamily="2" charset="2"/>
              <a:buChar char="Ø"/>
            </a:pPr>
            <a:r>
              <a:rPr lang="en-GB" sz="2000" dirty="0">
                <a:solidFill>
                  <a:schemeClr val="bg1"/>
                </a:solidFill>
              </a:rPr>
              <a:t>Knowledge retention </a:t>
            </a:r>
          </a:p>
          <a:p>
            <a:pPr marL="742950" lvl="1" indent="-285750">
              <a:buFont typeface="Wingdings" pitchFamily="2" charset="2"/>
              <a:buChar char="Ø"/>
            </a:pPr>
            <a:endParaRPr lang="en-GB" dirty="0"/>
          </a:p>
        </p:txBody>
      </p:sp>
      <p:sp>
        <p:nvSpPr>
          <p:cNvPr id="9" name="TextBox 8"/>
          <p:cNvSpPr txBox="1"/>
          <p:nvPr/>
        </p:nvSpPr>
        <p:spPr>
          <a:xfrm>
            <a:off x="395536" y="1315616"/>
            <a:ext cx="8604448" cy="3985706"/>
          </a:xfrm>
          <a:prstGeom prst="rect">
            <a:avLst/>
          </a:prstGeom>
          <a:noFill/>
        </p:spPr>
        <p:txBody>
          <a:bodyPr wrap="square" rtlCol="0">
            <a:spAutoFit/>
          </a:bodyPr>
          <a:lstStyle/>
          <a:p>
            <a:pPr marL="171450" indent="-171450">
              <a:spcAft>
                <a:spcPts val="600"/>
              </a:spcAft>
              <a:buFont typeface="Arial" pitchFamily="34" charset="0"/>
              <a:buChar char="•"/>
            </a:pPr>
            <a:r>
              <a:rPr lang="en-GB" sz="2000" b="1" dirty="0" smtClean="0"/>
              <a:t>Service and licensing models</a:t>
            </a:r>
            <a:r>
              <a:rPr lang="en-GB" sz="2000" dirty="0"/>
              <a:t>: </a:t>
            </a:r>
            <a:r>
              <a:rPr lang="en-GB" sz="2000" dirty="0" smtClean="0"/>
              <a:t/>
            </a:r>
            <a:br>
              <a:rPr lang="en-GB" sz="2000" dirty="0" smtClean="0"/>
            </a:br>
            <a:r>
              <a:rPr lang="en-GB" sz="2000" dirty="0" smtClean="0"/>
              <a:t>Declining </a:t>
            </a:r>
            <a:r>
              <a:rPr lang="en-GB" sz="2000" dirty="0"/>
              <a:t>popularity of centralized in-house </a:t>
            </a:r>
            <a:r>
              <a:rPr lang="en-GB" sz="2000" dirty="0" smtClean="0"/>
              <a:t>businesses.</a:t>
            </a:r>
            <a:br>
              <a:rPr lang="en-GB" sz="2000" dirty="0" smtClean="0"/>
            </a:br>
            <a:r>
              <a:rPr lang="en-GB" sz="2000" dirty="0" smtClean="0"/>
              <a:t>Increasing </a:t>
            </a:r>
            <a:r>
              <a:rPr lang="en-GB" sz="2000" dirty="0"/>
              <a:t>popularity of </a:t>
            </a:r>
            <a:r>
              <a:rPr lang="en-GB" sz="2000" dirty="0" err="1"/>
              <a:t>SaaS</a:t>
            </a:r>
            <a:r>
              <a:rPr lang="en-GB" sz="2000" dirty="0"/>
              <a:t>, </a:t>
            </a:r>
            <a:r>
              <a:rPr lang="en-GB" sz="2000" dirty="0" err="1"/>
              <a:t>PaaS</a:t>
            </a:r>
            <a:r>
              <a:rPr lang="en-GB" sz="2000" dirty="0"/>
              <a:t>, (*</a:t>
            </a:r>
            <a:r>
              <a:rPr lang="en-GB" sz="2000" dirty="0" err="1"/>
              <a:t>aaS</a:t>
            </a:r>
            <a:r>
              <a:rPr lang="en-GB" sz="2000" dirty="0"/>
              <a:t>), and </a:t>
            </a:r>
            <a:r>
              <a:rPr lang="en-GB" sz="2000" dirty="0" err="1"/>
              <a:t>IoS</a:t>
            </a:r>
            <a:r>
              <a:rPr lang="en-GB" sz="2000" dirty="0"/>
              <a:t>.</a:t>
            </a:r>
          </a:p>
          <a:p>
            <a:pPr marL="742950" lvl="1" indent="-285750">
              <a:spcAft>
                <a:spcPts val="1200"/>
              </a:spcAft>
              <a:buFont typeface="Wingdings" pitchFamily="2" charset="2"/>
              <a:buChar char="Ø"/>
            </a:pPr>
            <a:r>
              <a:rPr lang="en-GB" sz="2000" dirty="0" smtClean="0"/>
              <a:t>Protect </a:t>
            </a:r>
            <a:r>
              <a:rPr lang="en-GB" sz="2000" dirty="0"/>
              <a:t>data and functionality - escrow service </a:t>
            </a:r>
          </a:p>
          <a:p>
            <a:pPr marL="171450" indent="-171450">
              <a:buFont typeface="Arial" pitchFamily="34" charset="0"/>
              <a:buChar char="•"/>
            </a:pPr>
            <a:r>
              <a:rPr lang="en-GB" sz="2000" b="1" dirty="0" smtClean="0">
                <a:solidFill>
                  <a:schemeClr val="bg1"/>
                </a:solidFill>
              </a:rPr>
              <a:t>Changes in </a:t>
            </a:r>
            <a:r>
              <a:rPr lang="en-GB" sz="2000" b="1" dirty="0">
                <a:solidFill>
                  <a:schemeClr val="bg1"/>
                </a:solidFill>
              </a:rPr>
              <a:t>technical </a:t>
            </a:r>
            <a:r>
              <a:rPr lang="en-GB" sz="2000" b="1" dirty="0" smtClean="0">
                <a:solidFill>
                  <a:schemeClr val="bg1"/>
                </a:solidFill>
              </a:rPr>
              <a:t>environments</a:t>
            </a:r>
            <a:r>
              <a:rPr lang="en-GB" sz="2000" dirty="0" smtClean="0">
                <a:solidFill>
                  <a:schemeClr val="bg1"/>
                </a:solidFill>
              </a:rPr>
              <a:t>:</a:t>
            </a:r>
            <a:endParaRPr lang="en-GB" sz="2000" dirty="0">
              <a:solidFill>
                <a:schemeClr val="bg1"/>
              </a:solidFill>
            </a:endParaRPr>
          </a:p>
          <a:p>
            <a:pPr marL="742950" lvl="1" indent="-285750">
              <a:spcAft>
                <a:spcPts val="1200"/>
              </a:spcAft>
              <a:buFont typeface="Wingdings" pitchFamily="2" charset="2"/>
              <a:buChar char="Ø"/>
            </a:pPr>
            <a:r>
              <a:rPr lang="en-GB" sz="2000" dirty="0" smtClean="0">
                <a:solidFill>
                  <a:schemeClr val="bg1"/>
                </a:solidFill>
              </a:rPr>
              <a:t>Manage services </a:t>
            </a:r>
            <a:r>
              <a:rPr lang="en-GB" sz="2000" dirty="0">
                <a:solidFill>
                  <a:schemeClr val="bg1"/>
                </a:solidFill>
              </a:rPr>
              <a:t>across platforms</a:t>
            </a:r>
          </a:p>
          <a:p>
            <a:pPr marL="171450" indent="-171450">
              <a:buFont typeface="Arial" pitchFamily="34" charset="0"/>
              <a:buChar char="•"/>
            </a:pPr>
            <a:endParaRPr lang="en-GB" sz="2000" b="1" dirty="0" smtClean="0">
              <a:solidFill>
                <a:schemeClr val="bg1"/>
              </a:solidFill>
            </a:endParaRPr>
          </a:p>
          <a:p>
            <a:pPr marL="171450" indent="-171450">
              <a:buFont typeface="Arial" pitchFamily="34" charset="0"/>
              <a:buChar char="•"/>
            </a:pPr>
            <a:endParaRPr lang="en-GB" sz="2000" b="1" dirty="0">
              <a:solidFill>
                <a:schemeClr val="bg1"/>
              </a:solidFill>
            </a:endParaRPr>
          </a:p>
          <a:p>
            <a:pPr marL="171450" indent="-171450">
              <a:buFont typeface="Arial" pitchFamily="34" charset="0"/>
              <a:buChar char="•"/>
            </a:pPr>
            <a:r>
              <a:rPr lang="en-GB" sz="2000" b="1" dirty="0" smtClean="0">
                <a:solidFill>
                  <a:schemeClr val="bg1"/>
                </a:solidFill>
              </a:rPr>
              <a:t>Staff changes</a:t>
            </a:r>
            <a:r>
              <a:rPr lang="en-GB" sz="2000" dirty="0">
                <a:solidFill>
                  <a:schemeClr val="bg1"/>
                </a:solidFill>
              </a:rPr>
              <a:t>: </a:t>
            </a:r>
          </a:p>
          <a:p>
            <a:pPr marL="742950" lvl="1" indent="-285750">
              <a:spcAft>
                <a:spcPts val="1200"/>
              </a:spcAft>
              <a:buFont typeface="Wingdings" pitchFamily="2" charset="2"/>
              <a:buChar char="Ø"/>
            </a:pPr>
            <a:r>
              <a:rPr lang="en-GB" sz="2000" dirty="0">
                <a:solidFill>
                  <a:schemeClr val="bg1"/>
                </a:solidFill>
              </a:rPr>
              <a:t>Knowledge retention </a:t>
            </a:r>
          </a:p>
          <a:p>
            <a:pPr marL="742950" lvl="1" indent="-285750">
              <a:buFont typeface="Wingdings" pitchFamily="2" charset="2"/>
              <a:buChar char="Ø"/>
            </a:pPr>
            <a:endParaRPr lang="en-GB" dirty="0">
              <a:solidFill>
                <a:schemeClr val="bg1"/>
              </a:solidFill>
            </a:endParaRPr>
          </a:p>
        </p:txBody>
      </p:sp>
      <p:sp>
        <p:nvSpPr>
          <p:cNvPr id="10" name="TextBox 9"/>
          <p:cNvSpPr txBox="1"/>
          <p:nvPr/>
        </p:nvSpPr>
        <p:spPr>
          <a:xfrm>
            <a:off x="395536" y="1315616"/>
            <a:ext cx="8604448" cy="3985706"/>
          </a:xfrm>
          <a:prstGeom prst="rect">
            <a:avLst/>
          </a:prstGeom>
          <a:noFill/>
        </p:spPr>
        <p:txBody>
          <a:bodyPr wrap="square" rtlCol="0">
            <a:spAutoFit/>
          </a:bodyPr>
          <a:lstStyle/>
          <a:p>
            <a:pPr marL="171450" indent="-171450">
              <a:spcAft>
                <a:spcPts val="600"/>
              </a:spcAft>
              <a:buFont typeface="Arial" pitchFamily="34" charset="0"/>
              <a:buChar char="•"/>
            </a:pPr>
            <a:r>
              <a:rPr lang="en-GB" sz="2000" b="1" dirty="0" smtClean="0">
                <a:solidFill>
                  <a:schemeClr val="bg1"/>
                </a:solidFill>
              </a:rPr>
              <a:t>Service and licensing models</a:t>
            </a:r>
            <a:r>
              <a:rPr lang="en-GB" sz="2000" dirty="0">
                <a:solidFill>
                  <a:schemeClr val="bg1"/>
                </a:solidFill>
              </a:rPr>
              <a:t>: </a:t>
            </a:r>
            <a:r>
              <a:rPr lang="en-GB" sz="2000" dirty="0" smtClean="0">
                <a:solidFill>
                  <a:schemeClr val="bg1"/>
                </a:solidFill>
              </a:rPr>
              <a:t/>
            </a:r>
            <a:br>
              <a:rPr lang="en-GB" sz="2000" dirty="0" smtClean="0">
                <a:solidFill>
                  <a:schemeClr val="bg1"/>
                </a:solidFill>
              </a:rPr>
            </a:br>
            <a:r>
              <a:rPr lang="en-GB" sz="2000" dirty="0" smtClean="0">
                <a:solidFill>
                  <a:schemeClr val="bg1"/>
                </a:solidFill>
              </a:rPr>
              <a:t>Declining </a:t>
            </a:r>
            <a:r>
              <a:rPr lang="en-GB" sz="2000" dirty="0">
                <a:solidFill>
                  <a:schemeClr val="bg1"/>
                </a:solidFill>
              </a:rPr>
              <a:t>popularity of centralized in-house </a:t>
            </a:r>
            <a:r>
              <a:rPr lang="en-GB" sz="2000" dirty="0" smtClean="0">
                <a:solidFill>
                  <a:schemeClr val="bg1"/>
                </a:solidFill>
              </a:rPr>
              <a:t>businesses.</a:t>
            </a:r>
            <a:br>
              <a:rPr lang="en-GB" sz="2000" dirty="0" smtClean="0">
                <a:solidFill>
                  <a:schemeClr val="bg1"/>
                </a:solidFill>
              </a:rPr>
            </a:br>
            <a:r>
              <a:rPr lang="en-GB" sz="2000" dirty="0" smtClean="0">
                <a:solidFill>
                  <a:schemeClr val="bg1"/>
                </a:solidFill>
              </a:rPr>
              <a:t>Increasing </a:t>
            </a:r>
            <a:r>
              <a:rPr lang="en-GB" sz="2000" dirty="0">
                <a:solidFill>
                  <a:schemeClr val="bg1"/>
                </a:solidFill>
              </a:rPr>
              <a:t>popularity of </a:t>
            </a:r>
            <a:r>
              <a:rPr lang="en-GB" sz="2000" dirty="0" err="1">
                <a:solidFill>
                  <a:schemeClr val="bg1"/>
                </a:solidFill>
              </a:rPr>
              <a:t>SaaS</a:t>
            </a:r>
            <a:r>
              <a:rPr lang="en-GB" sz="2000" dirty="0">
                <a:solidFill>
                  <a:schemeClr val="bg1"/>
                </a:solidFill>
              </a:rPr>
              <a:t>, </a:t>
            </a:r>
            <a:r>
              <a:rPr lang="en-GB" sz="2000" dirty="0" err="1">
                <a:solidFill>
                  <a:schemeClr val="bg1"/>
                </a:solidFill>
              </a:rPr>
              <a:t>PaaS</a:t>
            </a:r>
            <a:r>
              <a:rPr lang="en-GB" sz="2000" dirty="0">
                <a:solidFill>
                  <a:schemeClr val="bg1"/>
                </a:solidFill>
              </a:rPr>
              <a:t>, (*</a:t>
            </a:r>
            <a:r>
              <a:rPr lang="en-GB" sz="2000" dirty="0" err="1">
                <a:solidFill>
                  <a:schemeClr val="bg1"/>
                </a:solidFill>
              </a:rPr>
              <a:t>aaS</a:t>
            </a:r>
            <a:r>
              <a:rPr lang="en-GB" sz="2000" dirty="0">
                <a:solidFill>
                  <a:schemeClr val="bg1"/>
                </a:solidFill>
              </a:rPr>
              <a:t>), and </a:t>
            </a:r>
            <a:r>
              <a:rPr lang="en-GB" sz="2000" dirty="0" err="1">
                <a:solidFill>
                  <a:schemeClr val="bg1"/>
                </a:solidFill>
              </a:rPr>
              <a:t>IoS</a:t>
            </a:r>
            <a:r>
              <a:rPr lang="en-GB" sz="2000" dirty="0">
                <a:solidFill>
                  <a:schemeClr val="bg1"/>
                </a:solidFill>
              </a:rPr>
              <a:t>.</a:t>
            </a:r>
          </a:p>
          <a:p>
            <a:pPr marL="742950" lvl="1" indent="-285750">
              <a:spcAft>
                <a:spcPts val="1200"/>
              </a:spcAft>
              <a:buFont typeface="Wingdings" pitchFamily="2" charset="2"/>
              <a:buChar char="Ø"/>
            </a:pPr>
            <a:r>
              <a:rPr lang="en-GB" sz="2000" dirty="0" smtClean="0">
                <a:solidFill>
                  <a:schemeClr val="bg1"/>
                </a:solidFill>
              </a:rPr>
              <a:t>Protect </a:t>
            </a:r>
            <a:r>
              <a:rPr lang="en-GB" sz="2000" dirty="0">
                <a:solidFill>
                  <a:schemeClr val="bg1"/>
                </a:solidFill>
              </a:rPr>
              <a:t>data and functionality - escrow service </a:t>
            </a:r>
          </a:p>
          <a:p>
            <a:pPr marL="171450" indent="-171450">
              <a:buFont typeface="Arial" pitchFamily="34" charset="0"/>
              <a:buChar char="•"/>
            </a:pPr>
            <a:r>
              <a:rPr lang="en-GB" sz="2000" b="1" dirty="0" smtClean="0"/>
              <a:t>Changes in </a:t>
            </a:r>
            <a:r>
              <a:rPr lang="en-GB" sz="2000" b="1" dirty="0"/>
              <a:t>technical </a:t>
            </a:r>
            <a:r>
              <a:rPr lang="en-GB" sz="2000" b="1" dirty="0" smtClean="0"/>
              <a:t>environments</a:t>
            </a:r>
            <a:r>
              <a:rPr lang="en-GB" sz="2000" dirty="0" smtClean="0"/>
              <a:t>:</a:t>
            </a:r>
            <a:endParaRPr lang="en-GB" sz="2000" dirty="0"/>
          </a:p>
          <a:p>
            <a:pPr marL="742950" lvl="1" indent="-285750">
              <a:spcAft>
                <a:spcPts val="1200"/>
              </a:spcAft>
              <a:buFont typeface="Wingdings" pitchFamily="2" charset="2"/>
              <a:buChar char="Ø"/>
            </a:pPr>
            <a:r>
              <a:rPr lang="en-GB" sz="2000" dirty="0" smtClean="0"/>
              <a:t>Manage services </a:t>
            </a:r>
            <a:r>
              <a:rPr lang="en-GB" sz="2000" dirty="0"/>
              <a:t>across platforms</a:t>
            </a:r>
          </a:p>
          <a:p>
            <a:pPr marL="171450" indent="-171450">
              <a:buFont typeface="Arial" pitchFamily="34" charset="0"/>
              <a:buChar char="•"/>
            </a:pPr>
            <a:endParaRPr lang="en-GB" sz="2000" b="1" dirty="0" smtClean="0">
              <a:solidFill>
                <a:schemeClr val="bg1"/>
              </a:solidFill>
            </a:endParaRPr>
          </a:p>
          <a:p>
            <a:pPr marL="171450" indent="-171450">
              <a:buFont typeface="Arial" pitchFamily="34" charset="0"/>
              <a:buChar char="•"/>
            </a:pPr>
            <a:endParaRPr lang="en-GB" sz="2000" b="1" dirty="0">
              <a:solidFill>
                <a:schemeClr val="bg1"/>
              </a:solidFill>
            </a:endParaRPr>
          </a:p>
          <a:p>
            <a:pPr marL="171450" indent="-171450">
              <a:buFont typeface="Arial" pitchFamily="34" charset="0"/>
              <a:buChar char="•"/>
            </a:pPr>
            <a:r>
              <a:rPr lang="en-GB" sz="2000" b="1" dirty="0" smtClean="0">
                <a:solidFill>
                  <a:schemeClr val="bg1"/>
                </a:solidFill>
              </a:rPr>
              <a:t>Staff changes</a:t>
            </a:r>
            <a:r>
              <a:rPr lang="en-GB" sz="2000" dirty="0">
                <a:solidFill>
                  <a:schemeClr val="bg1"/>
                </a:solidFill>
              </a:rPr>
              <a:t>: </a:t>
            </a:r>
          </a:p>
          <a:p>
            <a:pPr marL="742950" lvl="1" indent="-285750">
              <a:spcAft>
                <a:spcPts val="1200"/>
              </a:spcAft>
              <a:buFont typeface="Wingdings" pitchFamily="2" charset="2"/>
              <a:buChar char="Ø"/>
            </a:pPr>
            <a:r>
              <a:rPr lang="en-GB" sz="2000" dirty="0">
                <a:solidFill>
                  <a:schemeClr val="bg1"/>
                </a:solidFill>
              </a:rPr>
              <a:t>Knowledge retention </a:t>
            </a:r>
          </a:p>
          <a:p>
            <a:pPr marL="742950" lvl="1" indent="-285750">
              <a:buFont typeface="Wingdings" pitchFamily="2" charset="2"/>
              <a:buChar char="Ø"/>
            </a:pPr>
            <a:endParaRPr lang="en-GB" dirty="0"/>
          </a:p>
        </p:txBody>
      </p:sp>
      <p:sp>
        <p:nvSpPr>
          <p:cNvPr id="11" name="TextBox 10"/>
          <p:cNvSpPr txBox="1"/>
          <p:nvPr/>
        </p:nvSpPr>
        <p:spPr>
          <a:xfrm>
            <a:off x="395536" y="1315616"/>
            <a:ext cx="8604448" cy="3985706"/>
          </a:xfrm>
          <a:prstGeom prst="rect">
            <a:avLst/>
          </a:prstGeom>
          <a:noFill/>
        </p:spPr>
        <p:txBody>
          <a:bodyPr wrap="square" rtlCol="0">
            <a:spAutoFit/>
          </a:bodyPr>
          <a:lstStyle/>
          <a:p>
            <a:pPr marL="171450" indent="-171450">
              <a:spcAft>
                <a:spcPts val="600"/>
              </a:spcAft>
              <a:buFont typeface="Arial" pitchFamily="34" charset="0"/>
              <a:buChar char="•"/>
            </a:pPr>
            <a:r>
              <a:rPr lang="en-GB" sz="2000" b="1" dirty="0" smtClean="0"/>
              <a:t>Service and licensing models</a:t>
            </a:r>
            <a:r>
              <a:rPr lang="en-GB" sz="2000" dirty="0"/>
              <a:t>: </a:t>
            </a:r>
            <a:r>
              <a:rPr lang="en-GB" sz="2000" dirty="0" smtClean="0"/>
              <a:t/>
            </a:r>
            <a:br>
              <a:rPr lang="en-GB" sz="2000" dirty="0" smtClean="0"/>
            </a:br>
            <a:r>
              <a:rPr lang="en-GB" sz="2000" dirty="0" smtClean="0"/>
              <a:t>Declining </a:t>
            </a:r>
            <a:r>
              <a:rPr lang="en-GB" sz="2000" dirty="0"/>
              <a:t>popularity of centralized in-house </a:t>
            </a:r>
            <a:r>
              <a:rPr lang="en-GB" sz="2000" dirty="0" smtClean="0"/>
              <a:t>businesses.</a:t>
            </a:r>
            <a:br>
              <a:rPr lang="en-GB" sz="2000" dirty="0" smtClean="0"/>
            </a:br>
            <a:r>
              <a:rPr lang="en-GB" sz="2000" dirty="0" smtClean="0"/>
              <a:t>Increasing </a:t>
            </a:r>
            <a:r>
              <a:rPr lang="en-GB" sz="2000" dirty="0"/>
              <a:t>popularity of </a:t>
            </a:r>
            <a:r>
              <a:rPr lang="en-GB" sz="2000" dirty="0" err="1"/>
              <a:t>SaaS</a:t>
            </a:r>
            <a:r>
              <a:rPr lang="en-GB" sz="2000" dirty="0"/>
              <a:t>, </a:t>
            </a:r>
            <a:r>
              <a:rPr lang="en-GB" sz="2000" dirty="0" err="1"/>
              <a:t>PaaS</a:t>
            </a:r>
            <a:r>
              <a:rPr lang="en-GB" sz="2000" dirty="0"/>
              <a:t>, (*</a:t>
            </a:r>
            <a:r>
              <a:rPr lang="en-GB" sz="2000" dirty="0" err="1"/>
              <a:t>aaS</a:t>
            </a:r>
            <a:r>
              <a:rPr lang="en-GB" sz="2000" dirty="0"/>
              <a:t>), and </a:t>
            </a:r>
            <a:r>
              <a:rPr lang="en-GB" sz="2000" dirty="0" err="1"/>
              <a:t>IoS</a:t>
            </a:r>
            <a:r>
              <a:rPr lang="en-GB" sz="2000" dirty="0"/>
              <a:t>.</a:t>
            </a:r>
          </a:p>
          <a:p>
            <a:pPr marL="742950" lvl="1" indent="-285750">
              <a:spcAft>
                <a:spcPts val="1200"/>
              </a:spcAft>
              <a:buFont typeface="Wingdings" pitchFamily="2" charset="2"/>
              <a:buChar char="Ø"/>
            </a:pPr>
            <a:r>
              <a:rPr lang="en-GB" sz="2000" dirty="0" smtClean="0"/>
              <a:t>Protect </a:t>
            </a:r>
            <a:r>
              <a:rPr lang="en-GB" sz="2000" dirty="0"/>
              <a:t>data and functionality - escrow service </a:t>
            </a:r>
          </a:p>
          <a:p>
            <a:pPr marL="171450" indent="-171450">
              <a:buFont typeface="Arial" pitchFamily="34" charset="0"/>
              <a:buChar char="•"/>
            </a:pPr>
            <a:r>
              <a:rPr lang="en-GB" sz="2000" b="1" dirty="0" smtClean="0"/>
              <a:t>Changes in </a:t>
            </a:r>
            <a:r>
              <a:rPr lang="en-GB" sz="2000" b="1" dirty="0"/>
              <a:t>technical </a:t>
            </a:r>
            <a:r>
              <a:rPr lang="en-GB" sz="2000" b="1" dirty="0" smtClean="0"/>
              <a:t>environments</a:t>
            </a:r>
            <a:r>
              <a:rPr lang="en-GB" sz="2000" dirty="0" smtClean="0"/>
              <a:t>:</a:t>
            </a:r>
            <a:endParaRPr lang="en-GB" sz="2000" dirty="0"/>
          </a:p>
          <a:p>
            <a:pPr marL="742950" lvl="1" indent="-285750">
              <a:spcAft>
                <a:spcPts val="1200"/>
              </a:spcAft>
              <a:buFont typeface="Wingdings" pitchFamily="2" charset="2"/>
              <a:buChar char="Ø"/>
            </a:pPr>
            <a:r>
              <a:rPr lang="en-GB" sz="2000" dirty="0" smtClean="0"/>
              <a:t>Manage services </a:t>
            </a:r>
            <a:r>
              <a:rPr lang="en-GB" sz="2000" dirty="0"/>
              <a:t>across platforms</a:t>
            </a:r>
          </a:p>
          <a:p>
            <a:pPr marL="171450" indent="-171450">
              <a:buFont typeface="Arial" pitchFamily="34" charset="0"/>
              <a:buChar char="•"/>
            </a:pPr>
            <a:endParaRPr lang="en-GB" sz="2000" b="1" dirty="0" smtClean="0"/>
          </a:p>
          <a:p>
            <a:pPr marL="171450" indent="-171450">
              <a:buFont typeface="Arial" pitchFamily="34" charset="0"/>
              <a:buChar char="•"/>
            </a:pPr>
            <a:endParaRPr lang="en-GB" sz="2000" b="1" dirty="0"/>
          </a:p>
          <a:p>
            <a:pPr marL="171450" indent="-171450">
              <a:buFont typeface="Arial" pitchFamily="34" charset="0"/>
              <a:buChar char="•"/>
            </a:pPr>
            <a:r>
              <a:rPr lang="en-GB" sz="2000" b="1" dirty="0" smtClean="0"/>
              <a:t>Staff changes</a:t>
            </a:r>
            <a:r>
              <a:rPr lang="en-GB" sz="2000" dirty="0"/>
              <a:t>: </a:t>
            </a:r>
          </a:p>
          <a:p>
            <a:pPr marL="742950" lvl="1" indent="-285750">
              <a:spcAft>
                <a:spcPts val="1200"/>
              </a:spcAft>
              <a:buFont typeface="Wingdings" pitchFamily="2" charset="2"/>
              <a:buChar char="Ø"/>
            </a:pPr>
            <a:r>
              <a:rPr lang="en-GB" sz="2000" dirty="0"/>
              <a:t>Knowledge retention </a:t>
            </a:r>
          </a:p>
          <a:p>
            <a:pPr marL="742950" lvl="1" indent="-285750">
              <a:buFont typeface="Wingdings" pitchFamily="2" charset="2"/>
              <a:buChar char="Ø"/>
            </a:pPr>
            <a:endParaRPr lang="en-GB" dirty="0"/>
          </a:p>
        </p:txBody>
      </p:sp>
    </p:spTree>
    <p:extLst>
      <p:ext uri="{BB962C8B-B14F-4D97-AF65-F5344CB8AC3E}">
        <p14:creationId xmlns="" xmlns:p14="http://schemas.microsoft.com/office/powerpoint/2010/main" val="3308574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63825" y="2955925"/>
            <a:ext cx="617538" cy="617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55"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1913" y="1520825"/>
            <a:ext cx="2103437" cy="157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56" name="Picture 10"/>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68313" y="4652963"/>
            <a:ext cx="1373187" cy="1000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57" name="Title 1"/>
          <p:cNvSpPr>
            <a:spLocks noGrp="1"/>
          </p:cNvSpPr>
          <p:nvPr>
            <p:ph type="title"/>
          </p:nvPr>
        </p:nvSpPr>
        <p:spPr/>
        <p:txBody>
          <a:bodyPr>
            <a:normAutofit fontScale="90000"/>
          </a:bodyPr>
          <a:lstStyle/>
          <a:p>
            <a:r>
              <a:rPr lang="en-GB" dirty="0" smtClean="0"/>
              <a:t>Vision</a:t>
            </a:r>
            <a:br>
              <a:rPr lang="en-GB" dirty="0" smtClean="0"/>
            </a:br>
            <a:endParaRPr lang="en-GB" sz="1300" dirty="0" smtClean="0"/>
          </a:p>
        </p:txBody>
      </p:sp>
      <p:sp>
        <p:nvSpPr>
          <p:cNvPr id="2" name="Content Placeholder 1"/>
          <p:cNvSpPr>
            <a:spLocks noGrp="1"/>
          </p:cNvSpPr>
          <p:nvPr>
            <p:ph idx="1"/>
          </p:nvPr>
        </p:nvSpPr>
        <p:spPr/>
        <p:txBody>
          <a:bodyPr/>
          <a:lstStyle/>
          <a:p>
            <a:endParaRPr lang="en-GB"/>
          </a:p>
        </p:txBody>
      </p:sp>
      <p:sp>
        <p:nvSpPr>
          <p:cNvPr id="4" name="Date Placeholder 3"/>
          <p:cNvSpPr>
            <a:spLocks noGrp="1"/>
          </p:cNvSpPr>
          <p:nvPr>
            <p:ph type="dt" sz="half" idx="10"/>
          </p:nvPr>
        </p:nvSpPr>
        <p:spPr/>
        <p:txBody>
          <a:bodyPr/>
          <a:lstStyle/>
          <a:p>
            <a:pPr>
              <a:defRPr/>
            </a:pPr>
            <a:fld id="{92C885B8-5A5F-4447-97BC-F68A34C9508B}" type="datetime3">
              <a:rPr lang="en-US" smtClean="0"/>
              <a:pPr>
                <a:defRPr/>
              </a:pPr>
              <a:t>6 November 2012</a:t>
            </a:fld>
            <a:endParaRPr lang="en-GB" dirty="0"/>
          </a:p>
        </p:txBody>
      </p:sp>
      <p:sp>
        <p:nvSpPr>
          <p:cNvPr id="5" name="Footer Placeholder 4"/>
          <p:cNvSpPr>
            <a:spLocks noGrp="1"/>
          </p:cNvSpPr>
          <p:nvPr>
            <p:ph type="ftr" sz="quarter" idx="11"/>
          </p:nvPr>
        </p:nvSpPr>
        <p:spPr/>
        <p:txBody>
          <a:bodyPr/>
          <a:lstStyle/>
          <a:p>
            <a:pPr>
              <a:defRPr/>
            </a:pPr>
            <a:r>
              <a:rPr lang="en-GB" smtClean="0"/>
              <a:t>timbusproject.net © 2011</a:t>
            </a:r>
            <a:endParaRPr lang="en-GB" dirty="0" smtClean="0"/>
          </a:p>
        </p:txBody>
      </p:sp>
      <p:sp>
        <p:nvSpPr>
          <p:cNvPr id="6" name="Slide Number Placeholder 5"/>
          <p:cNvSpPr>
            <a:spLocks noGrp="1"/>
          </p:cNvSpPr>
          <p:nvPr>
            <p:ph type="sldNum" sz="quarter" idx="12"/>
          </p:nvPr>
        </p:nvSpPr>
        <p:spPr/>
        <p:txBody>
          <a:bodyPr/>
          <a:lstStyle/>
          <a:p>
            <a:pPr>
              <a:defRPr/>
            </a:pPr>
            <a:fld id="{CF2AB6FC-6259-427F-A9A4-2EBFD5C9808C}" type="slidenum">
              <a:rPr lang="en-GB" smtClean="0"/>
              <a:pPr>
                <a:defRPr/>
              </a:pPr>
              <a:t>8</a:t>
            </a:fld>
            <a:endParaRPr lang="en-GB" dirty="0"/>
          </a:p>
        </p:txBody>
      </p:sp>
      <p:pic>
        <p:nvPicPr>
          <p:cNvPr id="23561" name="Picture 4"/>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52500" y="3429000"/>
            <a:ext cx="503238"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TextBox 23"/>
          <p:cNvSpPr txBox="1"/>
          <p:nvPr/>
        </p:nvSpPr>
        <p:spPr>
          <a:xfrm>
            <a:off x="317500" y="1458913"/>
            <a:ext cx="635000" cy="400050"/>
          </a:xfrm>
          <a:prstGeom prst="rect">
            <a:avLst/>
          </a:prstGeom>
          <a:noFill/>
        </p:spPr>
        <p:txBody>
          <a:bodyPr wrap="none">
            <a:spAutoFit/>
          </a:bodyPr>
          <a:lstStyle/>
          <a:p>
            <a:pPr algn="ctr">
              <a:defRPr/>
            </a:pPr>
            <a:r>
              <a:rPr lang="en-GB" sz="2000" dirty="0">
                <a:solidFill>
                  <a:schemeClr val="accent2">
                    <a:lumMod val="50000"/>
                  </a:schemeClr>
                </a:solidFill>
              </a:rPr>
              <a:t> OS </a:t>
            </a:r>
          </a:p>
        </p:txBody>
      </p:sp>
      <p:cxnSp>
        <p:nvCxnSpPr>
          <p:cNvPr id="35" name="Straight Arrow Connector 34"/>
          <p:cNvCxnSpPr/>
          <p:nvPr/>
        </p:nvCxnSpPr>
        <p:spPr>
          <a:xfrm flipH="1">
            <a:off x="461963" y="3057525"/>
            <a:ext cx="1217612" cy="0"/>
          </a:xfrm>
          <a:prstGeom prst="straightConnector1">
            <a:avLst/>
          </a:prstGeom>
          <a:ln w="28575">
            <a:solidFill>
              <a:schemeClr val="accent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258888" y="2303463"/>
            <a:ext cx="1465262" cy="369887"/>
          </a:xfrm>
          <a:prstGeom prst="rect">
            <a:avLst/>
          </a:prstGeom>
          <a:noFill/>
        </p:spPr>
        <p:txBody>
          <a:bodyPr>
            <a:spAutoFit/>
          </a:bodyPr>
          <a:lstStyle/>
          <a:p>
            <a:pPr algn="ctr">
              <a:defRPr/>
            </a:pPr>
            <a:r>
              <a:rPr lang="en-GB" dirty="0" smtClean="0">
                <a:solidFill>
                  <a:schemeClr val="accent2">
                    <a:lumMod val="50000"/>
                  </a:schemeClr>
                </a:solidFill>
              </a:rPr>
              <a:t>SW</a:t>
            </a:r>
            <a:endParaRPr lang="en-IE" dirty="0">
              <a:solidFill>
                <a:schemeClr val="accent2">
                  <a:lumMod val="50000"/>
                </a:schemeClr>
              </a:solidFill>
            </a:endParaRPr>
          </a:p>
        </p:txBody>
      </p:sp>
      <p:sp>
        <p:nvSpPr>
          <p:cNvPr id="30" name="TextBox 29"/>
          <p:cNvSpPr txBox="1"/>
          <p:nvPr/>
        </p:nvSpPr>
        <p:spPr>
          <a:xfrm>
            <a:off x="465138" y="5653088"/>
            <a:ext cx="1320800" cy="584200"/>
          </a:xfrm>
          <a:prstGeom prst="rect">
            <a:avLst/>
          </a:prstGeom>
          <a:noFill/>
        </p:spPr>
        <p:txBody>
          <a:bodyPr>
            <a:spAutoFit/>
          </a:bodyPr>
          <a:lstStyle/>
          <a:p>
            <a:pPr algn="ctr">
              <a:defRPr/>
            </a:pPr>
            <a:r>
              <a:rPr lang="en-GB" sz="1600" b="1" dirty="0">
                <a:solidFill>
                  <a:schemeClr val="accent2">
                    <a:lumMod val="50000"/>
                  </a:schemeClr>
                </a:solidFill>
              </a:rPr>
              <a:t>Business Processes</a:t>
            </a:r>
            <a:endParaRPr lang="en-IE" sz="1600" b="1" dirty="0">
              <a:solidFill>
                <a:schemeClr val="accent2">
                  <a:lumMod val="50000"/>
                </a:schemeClr>
              </a:solidFill>
            </a:endParaRPr>
          </a:p>
        </p:txBody>
      </p:sp>
      <p:cxnSp>
        <p:nvCxnSpPr>
          <p:cNvPr id="36" name="Straight Arrow Connector 35"/>
          <p:cNvCxnSpPr/>
          <p:nvPr/>
        </p:nvCxnSpPr>
        <p:spPr>
          <a:xfrm>
            <a:off x="1992313" y="3863975"/>
            <a:ext cx="336550" cy="422275"/>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5" name="Right Brace 44"/>
          <p:cNvSpPr/>
          <p:nvPr/>
        </p:nvSpPr>
        <p:spPr>
          <a:xfrm>
            <a:off x="2411413" y="1257300"/>
            <a:ext cx="252412" cy="5041900"/>
          </a:xfrm>
          <a:prstGeom prst="rightBrace">
            <a:avLst>
              <a:gd name="adj1" fmla="val 39882"/>
              <a:gd name="adj2" fmla="val 50460"/>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E"/>
          </a:p>
        </p:txBody>
      </p:sp>
      <p:pic>
        <p:nvPicPr>
          <p:cNvPr id="23568"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740150" y="2290763"/>
            <a:ext cx="1541463" cy="1533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9" name="Picture 2"/>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125538" y="1268413"/>
            <a:ext cx="1119187" cy="1035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 name="Rectangle 39"/>
          <p:cNvSpPr/>
          <p:nvPr/>
        </p:nvSpPr>
        <p:spPr>
          <a:xfrm>
            <a:off x="1112838" y="1252538"/>
            <a:ext cx="1131887" cy="1050925"/>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cxnSp>
        <p:nvCxnSpPr>
          <p:cNvPr id="27" name="Straight Arrow Connector 26"/>
          <p:cNvCxnSpPr/>
          <p:nvPr/>
        </p:nvCxnSpPr>
        <p:spPr>
          <a:xfrm>
            <a:off x="1042988" y="3057525"/>
            <a:ext cx="1587" cy="219075"/>
          </a:xfrm>
          <a:prstGeom prst="straightConnector1">
            <a:avLst/>
          </a:prstGeom>
          <a:ln w="28575">
            <a:solidFill>
              <a:schemeClr val="accent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461963" y="4329113"/>
            <a:ext cx="1217612" cy="0"/>
          </a:xfrm>
          <a:prstGeom prst="straightConnector1">
            <a:avLst/>
          </a:prstGeom>
          <a:ln w="28575">
            <a:solidFill>
              <a:schemeClr val="accent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042988" y="4333875"/>
            <a:ext cx="0" cy="295275"/>
          </a:xfrm>
          <a:prstGeom prst="straightConnector1">
            <a:avLst/>
          </a:prstGeom>
          <a:ln w="28575">
            <a:solidFill>
              <a:schemeClr val="accent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1913" y="3854450"/>
            <a:ext cx="984250" cy="368300"/>
          </a:xfrm>
          <a:prstGeom prst="rect">
            <a:avLst/>
          </a:prstGeom>
          <a:noFill/>
        </p:spPr>
        <p:txBody>
          <a:bodyPr>
            <a:spAutoFit/>
          </a:bodyPr>
          <a:lstStyle/>
          <a:p>
            <a:pPr algn="ctr">
              <a:defRPr/>
            </a:pPr>
            <a:r>
              <a:rPr lang="en-GB" dirty="0">
                <a:solidFill>
                  <a:schemeClr val="accent2">
                    <a:lumMod val="50000"/>
                  </a:schemeClr>
                </a:solidFill>
              </a:rPr>
              <a:t>Device</a:t>
            </a:r>
            <a:endParaRPr lang="en-IE" dirty="0">
              <a:solidFill>
                <a:schemeClr val="accent2">
                  <a:lumMod val="50000"/>
                </a:schemeClr>
              </a:solidFill>
            </a:endParaRPr>
          </a:p>
        </p:txBody>
      </p:sp>
      <p:sp>
        <p:nvSpPr>
          <p:cNvPr id="47" name="Right Arrow 46"/>
          <p:cNvSpPr/>
          <p:nvPr/>
        </p:nvSpPr>
        <p:spPr>
          <a:xfrm>
            <a:off x="2697163" y="3471863"/>
            <a:ext cx="3530600" cy="671512"/>
          </a:xfrm>
          <a:prstGeom prst="rightArrow">
            <a:avLst/>
          </a:prstGeom>
          <a:gradFill flip="none" rotWithShape="1">
            <a:gsLst>
              <a:gs pos="0">
                <a:schemeClr val="accent2"/>
              </a:gs>
              <a:gs pos="50000">
                <a:schemeClr val="accent2">
                  <a:lumMod val="40000"/>
                  <a:lumOff val="60000"/>
                </a:schemeClr>
              </a:gs>
              <a:gs pos="100000">
                <a:schemeClr val="accent2">
                  <a:lumMod val="20000"/>
                  <a:lumOff val="80000"/>
                </a:schemeClr>
              </a:gs>
            </a:gsLst>
            <a:lin ang="8100000" scaled="1"/>
            <a:tileRect/>
          </a:gra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48" name="TextBox 47"/>
          <p:cNvSpPr txBox="1"/>
          <p:nvPr/>
        </p:nvSpPr>
        <p:spPr>
          <a:xfrm>
            <a:off x="2616200" y="1766888"/>
            <a:ext cx="1966913" cy="923925"/>
          </a:xfrm>
          <a:prstGeom prst="rect">
            <a:avLst/>
          </a:prstGeom>
          <a:noFill/>
        </p:spPr>
        <p:txBody>
          <a:bodyPr>
            <a:spAutoFit/>
          </a:bodyPr>
          <a:lstStyle/>
          <a:p>
            <a:pPr>
              <a:defRPr/>
            </a:pPr>
            <a:r>
              <a:rPr lang="en-GB" dirty="0">
                <a:solidFill>
                  <a:schemeClr val="accent2">
                    <a:lumMod val="50000"/>
                  </a:schemeClr>
                </a:solidFill>
              </a:rPr>
              <a:t>Preservation of Business Processes </a:t>
            </a:r>
            <a:endParaRPr lang="en-IE" i="1" dirty="0">
              <a:solidFill>
                <a:schemeClr val="accent2">
                  <a:lumMod val="50000"/>
                </a:schemeClr>
              </a:solidFill>
            </a:endParaRPr>
          </a:p>
        </p:txBody>
      </p:sp>
      <p:pic>
        <p:nvPicPr>
          <p:cNvPr id="23577" name="Picture 6"/>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7132638" y="1300163"/>
            <a:ext cx="1512887" cy="1897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 name="Rectangle 45"/>
          <p:cNvSpPr/>
          <p:nvPr/>
        </p:nvSpPr>
        <p:spPr>
          <a:xfrm>
            <a:off x="7121525" y="1257300"/>
            <a:ext cx="1524000" cy="1939925"/>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pic>
        <p:nvPicPr>
          <p:cNvPr id="23579"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7677150" y="2228850"/>
            <a:ext cx="1216025" cy="1098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5" name="TextBox 54"/>
          <p:cNvSpPr txBox="1"/>
          <p:nvPr/>
        </p:nvSpPr>
        <p:spPr>
          <a:xfrm>
            <a:off x="6402388" y="1268413"/>
            <a:ext cx="755650" cy="708025"/>
          </a:xfrm>
          <a:prstGeom prst="rect">
            <a:avLst/>
          </a:prstGeom>
          <a:noFill/>
        </p:spPr>
        <p:txBody>
          <a:bodyPr wrap="none">
            <a:spAutoFit/>
          </a:bodyPr>
          <a:lstStyle/>
          <a:p>
            <a:pPr algn="ctr">
              <a:defRPr/>
            </a:pPr>
            <a:r>
              <a:rPr lang="en-GB" sz="2000" dirty="0">
                <a:solidFill>
                  <a:schemeClr val="accent2">
                    <a:lumMod val="50000"/>
                  </a:schemeClr>
                </a:solidFill>
              </a:rPr>
              <a:t>New </a:t>
            </a:r>
          </a:p>
          <a:p>
            <a:pPr algn="ctr">
              <a:defRPr/>
            </a:pPr>
            <a:r>
              <a:rPr lang="en-GB" sz="2000" dirty="0">
                <a:solidFill>
                  <a:schemeClr val="accent2">
                    <a:lumMod val="50000"/>
                  </a:schemeClr>
                </a:solidFill>
              </a:rPr>
              <a:t>OS </a:t>
            </a:r>
          </a:p>
        </p:txBody>
      </p:sp>
      <p:sp>
        <p:nvSpPr>
          <p:cNvPr id="56" name="TextBox 55"/>
          <p:cNvSpPr txBox="1"/>
          <p:nvPr/>
        </p:nvSpPr>
        <p:spPr>
          <a:xfrm>
            <a:off x="8340725" y="2943225"/>
            <a:ext cx="608013" cy="307975"/>
          </a:xfrm>
          <a:prstGeom prst="rect">
            <a:avLst/>
          </a:prstGeom>
          <a:noFill/>
        </p:spPr>
        <p:txBody>
          <a:bodyPr>
            <a:spAutoFit/>
          </a:bodyPr>
          <a:lstStyle/>
          <a:p>
            <a:pPr algn="ctr">
              <a:defRPr/>
            </a:pPr>
            <a:r>
              <a:rPr lang="en-GB" sz="1400" dirty="0" smtClean="0">
                <a:solidFill>
                  <a:schemeClr val="accent2">
                    <a:lumMod val="50000"/>
                  </a:schemeClr>
                </a:solidFill>
              </a:rPr>
              <a:t>SW</a:t>
            </a:r>
            <a:endParaRPr lang="en-IE" sz="1400" dirty="0">
              <a:solidFill>
                <a:schemeClr val="accent2">
                  <a:lumMod val="50000"/>
                </a:schemeClr>
              </a:solidFill>
            </a:endParaRPr>
          </a:p>
        </p:txBody>
      </p:sp>
      <p:pic>
        <p:nvPicPr>
          <p:cNvPr id="23582" name="Picture 10"/>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272338" y="4724400"/>
            <a:ext cx="1373187" cy="1000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59" name="Straight Arrow Connector 58"/>
          <p:cNvCxnSpPr/>
          <p:nvPr/>
        </p:nvCxnSpPr>
        <p:spPr>
          <a:xfrm flipH="1">
            <a:off x="7265988" y="3424238"/>
            <a:ext cx="1216025" cy="0"/>
          </a:xfrm>
          <a:prstGeom prst="straightConnector1">
            <a:avLst/>
          </a:prstGeom>
          <a:ln w="28575">
            <a:solidFill>
              <a:schemeClr val="accent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331075" y="5724525"/>
            <a:ext cx="1320800" cy="584200"/>
          </a:xfrm>
          <a:prstGeom prst="rect">
            <a:avLst/>
          </a:prstGeom>
          <a:noFill/>
        </p:spPr>
        <p:txBody>
          <a:bodyPr>
            <a:spAutoFit/>
          </a:bodyPr>
          <a:lstStyle/>
          <a:p>
            <a:pPr algn="ctr">
              <a:defRPr/>
            </a:pPr>
            <a:r>
              <a:rPr lang="en-GB" sz="1600" b="1" dirty="0">
                <a:solidFill>
                  <a:schemeClr val="accent2">
                    <a:lumMod val="50000"/>
                  </a:schemeClr>
                </a:solidFill>
              </a:rPr>
              <a:t>Business Processes</a:t>
            </a:r>
            <a:endParaRPr lang="en-IE" sz="1600" b="1" dirty="0">
              <a:solidFill>
                <a:schemeClr val="accent2">
                  <a:lumMod val="50000"/>
                </a:schemeClr>
              </a:solidFill>
            </a:endParaRPr>
          </a:p>
        </p:txBody>
      </p:sp>
      <p:cxnSp>
        <p:nvCxnSpPr>
          <p:cNvPr id="61" name="Straight Arrow Connector 60"/>
          <p:cNvCxnSpPr/>
          <p:nvPr/>
        </p:nvCxnSpPr>
        <p:spPr>
          <a:xfrm>
            <a:off x="7847013" y="3424238"/>
            <a:ext cx="1587" cy="219075"/>
          </a:xfrm>
          <a:prstGeom prst="straightConnector1">
            <a:avLst/>
          </a:prstGeom>
          <a:ln w="28575">
            <a:solidFill>
              <a:schemeClr val="accent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7265988" y="4583113"/>
            <a:ext cx="1216025" cy="0"/>
          </a:xfrm>
          <a:prstGeom prst="straightConnector1">
            <a:avLst/>
          </a:prstGeom>
          <a:ln w="28575">
            <a:solidFill>
              <a:schemeClr val="accent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7847013" y="4587875"/>
            <a:ext cx="0" cy="295275"/>
          </a:xfrm>
          <a:prstGeom prst="straightConnector1">
            <a:avLst/>
          </a:prstGeom>
          <a:ln w="28575">
            <a:solidFill>
              <a:schemeClr val="accent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3588" name="Picture 9"/>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7085013" y="3613150"/>
            <a:ext cx="1217612" cy="912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4" name="TextBox 63"/>
          <p:cNvSpPr txBox="1"/>
          <p:nvPr/>
        </p:nvSpPr>
        <p:spPr>
          <a:xfrm>
            <a:off x="8159750" y="3430588"/>
            <a:ext cx="984250" cy="646112"/>
          </a:xfrm>
          <a:prstGeom prst="rect">
            <a:avLst/>
          </a:prstGeom>
          <a:noFill/>
        </p:spPr>
        <p:txBody>
          <a:bodyPr>
            <a:spAutoFit/>
          </a:bodyPr>
          <a:lstStyle/>
          <a:p>
            <a:pPr algn="ctr">
              <a:defRPr/>
            </a:pPr>
            <a:r>
              <a:rPr lang="en-GB" dirty="0">
                <a:solidFill>
                  <a:schemeClr val="accent2">
                    <a:lumMod val="50000"/>
                  </a:schemeClr>
                </a:solidFill>
              </a:rPr>
              <a:t>New</a:t>
            </a:r>
          </a:p>
          <a:p>
            <a:pPr algn="ctr">
              <a:defRPr/>
            </a:pPr>
            <a:r>
              <a:rPr lang="en-GB" dirty="0">
                <a:solidFill>
                  <a:schemeClr val="accent2">
                    <a:lumMod val="50000"/>
                  </a:schemeClr>
                </a:solidFill>
              </a:rPr>
              <a:t>Device</a:t>
            </a:r>
            <a:endParaRPr lang="en-IE" dirty="0">
              <a:solidFill>
                <a:schemeClr val="accent2">
                  <a:lumMod val="50000"/>
                </a:schemeClr>
              </a:solidFill>
            </a:endParaRPr>
          </a:p>
        </p:txBody>
      </p:sp>
      <p:sp>
        <p:nvSpPr>
          <p:cNvPr id="66" name="Right Brace 65"/>
          <p:cNvSpPr/>
          <p:nvPr/>
        </p:nvSpPr>
        <p:spPr>
          <a:xfrm flipH="1">
            <a:off x="6291263" y="1233488"/>
            <a:ext cx="215900" cy="5148262"/>
          </a:xfrm>
          <a:prstGeom prst="rightBrace">
            <a:avLst>
              <a:gd name="adj1" fmla="val 59864"/>
              <a:gd name="adj2" fmla="val 50460"/>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E"/>
          </a:p>
        </p:txBody>
      </p:sp>
      <p:pic>
        <p:nvPicPr>
          <p:cNvPr id="23591"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651500" y="4179888"/>
            <a:ext cx="617538" cy="617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9" name="TextBox 68"/>
          <p:cNvSpPr txBox="1"/>
          <p:nvPr/>
        </p:nvSpPr>
        <p:spPr>
          <a:xfrm>
            <a:off x="4305300" y="4759325"/>
            <a:ext cx="1966913" cy="1016000"/>
          </a:xfrm>
          <a:prstGeom prst="rect">
            <a:avLst/>
          </a:prstGeom>
          <a:noFill/>
        </p:spPr>
        <p:txBody>
          <a:bodyPr>
            <a:spAutoFit/>
          </a:bodyPr>
          <a:lstStyle/>
          <a:p>
            <a:pPr algn="r">
              <a:defRPr/>
            </a:pPr>
            <a:r>
              <a:rPr lang="en-GB" sz="2000" dirty="0">
                <a:solidFill>
                  <a:schemeClr val="accent2">
                    <a:lumMod val="50000"/>
                  </a:schemeClr>
                </a:solidFill>
              </a:rPr>
              <a:t>Redeployment of Business Processes </a:t>
            </a:r>
            <a:endParaRPr lang="en-IE" sz="2000" i="1" dirty="0">
              <a:solidFill>
                <a:schemeClr val="accent2">
                  <a:lumMod val="50000"/>
                </a:schemeClr>
              </a:solidFill>
            </a:endParaRPr>
          </a:p>
        </p:txBody>
      </p:sp>
    </p:spTree>
    <p:extLst>
      <p:ext uri="{BB962C8B-B14F-4D97-AF65-F5344CB8AC3E}">
        <p14:creationId xmlns="" xmlns:p14="http://schemas.microsoft.com/office/powerpoint/2010/main" val="24200868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Approach</a:t>
            </a:r>
            <a:endParaRPr lang="en-GB" dirty="0"/>
          </a:p>
        </p:txBody>
      </p:sp>
      <p:pic>
        <p:nvPicPr>
          <p:cNvPr id="10242" name="Picture 2" descr="C:\Users\angela\Documents\Timbus\Publicity Material\Approach.png"/>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tretch>
            <a:fillRect/>
          </a:stretch>
        </p:blipFill>
        <p:spPr bwMode="auto">
          <a:xfrm>
            <a:off x="-820586" y="0"/>
            <a:ext cx="10433146" cy="7375686"/>
          </a:xfrm>
          <a:prstGeom prst="rect">
            <a:avLst/>
          </a:prstGeom>
          <a:noFill/>
          <a:extLst>
            <a:ext uri="{909E8E84-426E-40DD-AFC4-6F175D3DCCD1}">
              <a14:hiddenFill xmlns=""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207E0708-EB6A-4C38-A3AC-21681088CA8A}" type="datetime3">
              <a:rPr lang="en-US" smtClean="0"/>
              <a:pPr/>
              <a:t>6 November 2012</a:t>
            </a:fld>
            <a:endParaRPr lang="en-GB" dirty="0"/>
          </a:p>
        </p:txBody>
      </p:sp>
      <p:sp>
        <p:nvSpPr>
          <p:cNvPr id="5" name="Footer Placeholder 4"/>
          <p:cNvSpPr>
            <a:spLocks noGrp="1"/>
          </p:cNvSpPr>
          <p:nvPr>
            <p:ph type="ftr" sz="quarter" idx="11"/>
          </p:nvPr>
        </p:nvSpPr>
        <p:spPr/>
        <p:txBody>
          <a:bodyPr/>
          <a:lstStyle/>
          <a:p>
            <a:r>
              <a:rPr lang="en-GB" smtClean="0"/>
              <a:t>timbusproject.net © 2011</a:t>
            </a:r>
            <a:endParaRPr lang="en-GB" dirty="0" smtClean="0"/>
          </a:p>
        </p:txBody>
      </p:sp>
      <p:sp>
        <p:nvSpPr>
          <p:cNvPr id="6" name="Slide Number Placeholder 5"/>
          <p:cNvSpPr>
            <a:spLocks noGrp="1"/>
          </p:cNvSpPr>
          <p:nvPr>
            <p:ph type="sldNum" sz="quarter" idx="12"/>
          </p:nvPr>
        </p:nvSpPr>
        <p:spPr/>
        <p:txBody>
          <a:bodyPr/>
          <a:lstStyle/>
          <a:p>
            <a:fld id="{1AF2269C-3E55-4721-B754-F6B5A2C2A0F6}" type="slidenum">
              <a:rPr lang="en-GB" smtClean="0"/>
              <a:pPr/>
              <a:t>9</a:t>
            </a:fld>
            <a:endParaRPr lang="en-GB" dirty="0"/>
          </a:p>
        </p:txBody>
      </p:sp>
    </p:spTree>
    <p:extLst>
      <p:ext uri="{BB962C8B-B14F-4D97-AF65-F5344CB8AC3E}">
        <p14:creationId xmlns="" xmlns:p14="http://schemas.microsoft.com/office/powerpoint/2010/main" val="6786390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TIMBUS">
      <a:dk1>
        <a:sysClr val="windowText" lastClr="000000"/>
      </a:dk1>
      <a:lt1>
        <a:sysClr val="window" lastClr="FFFFFF"/>
      </a:lt1>
      <a:dk2>
        <a:srgbClr val="009EDB"/>
      </a:dk2>
      <a:lt2>
        <a:srgbClr val="EEECE1"/>
      </a:lt2>
      <a:accent1>
        <a:srgbClr val="009EDB"/>
      </a:accent1>
      <a:accent2>
        <a:srgbClr val="AB37C8"/>
      </a:accent2>
      <a:accent3>
        <a:srgbClr val="D40000"/>
      </a:accent3>
      <a:accent4>
        <a:srgbClr val="F2963F"/>
      </a:accent4>
      <a:accent5>
        <a:srgbClr val="008000"/>
      </a:accent5>
      <a:accent6>
        <a:srgbClr val="004F6D"/>
      </a:accent6>
      <a:hlink>
        <a:srgbClr val="0000FF"/>
      </a:hlink>
      <a:folHlink>
        <a:srgbClr val="800080"/>
      </a:folHlink>
    </a:clrScheme>
    <a:fontScheme name="TIMBUS">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2204</Words>
  <Application>Microsoft Office PowerPoint</Application>
  <PresentationFormat>Bildschirmpräsentation (4:3)</PresentationFormat>
  <Paragraphs>428</Paragraphs>
  <Slides>21</Slides>
  <Notes>14</Notes>
  <HiddenSlides>2</HiddenSlides>
  <MMClips>0</MMClips>
  <ScaleCrop>false</ScaleCrop>
  <HeadingPairs>
    <vt:vector size="4" baseType="variant">
      <vt:variant>
        <vt:lpstr>Design</vt:lpstr>
      </vt:variant>
      <vt:variant>
        <vt:i4>1</vt:i4>
      </vt:variant>
      <vt:variant>
        <vt:lpstr>Folientitel</vt:lpstr>
      </vt:variant>
      <vt:variant>
        <vt:i4>21</vt:i4>
      </vt:variant>
    </vt:vector>
  </HeadingPairs>
  <TitlesOfParts>
    <vt:vector size="22" baseType="lpstr">
      <vt:lpstr>Office Theme</vt:lpstr>
      <vt:lpstr>Rudolf Mayer Secure Business Austria, Vienna     The TIMBUS Project </vt:lpstr>
      <vt:lpstr>TIMBUS</vt:lpstr>
      <vt:lpstr>The TIMBUS Consortium</vt:lpstr>
      <vt:lpstr>A Preservation Continuum</vt:lpstr>
      <vt:lpstr>TIMBUS Approach </vt:lpstr>
      <vt:lpstr>                 Motivations 1</vt:lpstr>
      <vt:lpstr>                 Motivations 2</vt:lpstr>
      <vt:lpstr>Vision </vt:lpstr>
      <vt:lpstr>Approach</vt:lpstr>
      <vt:lpstr>Context Components and Proxys</vt:lpstr>
      <vt:lpstr>Business Process Contexts Model</vt:lpstr>
      <vt:lpstr>Enterprise Risk Management</vt:lpstr>
      <vt:lpstr>Align DP and Risk Management</vt:lpstr>
      <vt:lpstr>Legalities Life Cycle</vt:lpstr>
      <vt:lpstr>Legalities Life Cycle</vt:lpstr>
      <vt:lpstr>Approach</vt:lpstr>
      <vt:lpstr>Preservation</vt:lpstr>
      <vt:lpstr>Use Case: Civil Engineering</vt:lpstr>
      <vt:lpstr>Use Case: High-Energy Physics</vt:lpstr>
      <vt:lpstr>Use Case: Service-based process</vt:lpstr>
      <vt:lpstr>Folie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dc:creator>
  <cp:lastModifiedBy>Rudolf Mayer</cp:lastModifiedBy>
  <cp:revision>203</cp:revision>
  <dcterms:created xsi:type="dcterms:W3CDTF">2011-09-26T18:59:43Z</dcterms:created>
  <dcterms:modified xsi:type="dcterms:W3CDTF">2012-11-06T13:46:42Z</dcterms:modified>
</cp:coreProperties>
</file>