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7"/>
  </p:notesMasterIdLst>
  <p:sldIdLst>
    <p:sldId id="256" r:id="rId2"/>
    <p:sldId id="258" r:id="rId3"/>
    <p:sldId id="261" r:id="rId4"/>
    <p:sldId id="268" r:id="rId5"/>
    <p:sldId id="272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9" autoAdjust="0"/>
  </p:normalViewPr>
  <p:slideViewPr>
    <p:cSldViewPr>
      <p:cViewPr varScale="1">
        <p:scale>
          <a:sx n="81" d="100"/>
          <a:sy n="81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8E19C-B4EB-414E-918C-578E78EC0CD7}" type="datetimeFigureOut">
              <a:rPr lang="de-DE" smtClean="0"/>
              <a:pPr/>
              <a:t>01.11.2012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F6DC-3565-44B0-ABEA-F7B04CD8292E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998A44-19C1-4709-832B-27BE4077CCBB}" type="slidenum">
              <a:rPr lang="en-GB"/>
              <a:pPr/>
              <a:t>2</a:t>
            </a:fld>
            <a:endParaRPr lang="en-GB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885AA-2C3B-4C22-BBA9-D14658E52F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762105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A951E-B6B7-40D8-9DC5-998FAD33F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2134679"/>
      </p:ext>
    </p:extLst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36625"/>
            <a:ext cx="1943100" cy="3533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36625"/>
            <a:ext cx="5676900" cy="3533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D6BDB-A72C-4350-880A-1A45E87CB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516625"/>
      </p:ext>
    </p:extLst>
  </p:cSld>
  <p:clrMapOvr>
    <a:masterClrMapping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Slide </a:t>
            </a:r>
            <a:fld id="{4B760DA4-ED38-457C-8E7C-09E45C74CC97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153207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AB4A-ABDF-4C46-9909-02023755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815340"/>
      </p:ext>
    </p:extLst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980728"/>
            <a:ext cx="3812232" cy="489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3740224" cy="489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8A357-2F44-4311-845C-7629485E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165686"/>
      </p:ext>
    </p:extLst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72006-0423-484F-BFB2-F67754AD5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600554"/>
      </p:ext>
    </p:extLst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313D-6E06-4EA5-B121-95B886815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3413548"/>
      </p:ext>
    </p:extLst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17007-5C30-4917-99D3-7EEBE871B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497025"/>
      </p:ext>
    </p:extLst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612B4-CF17-4B14-8B4D-7AAC39688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2863809"/>
      </p:ext>
    </p:extLst>
  </p:cSld>
  <p:clrMapOvr>
    <a:masterClrMapping/>
  </p:clrMapOvr>
  <p:transition/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Arial" charset="0"/>
              </a:rPr>
              <a:t>Click icon to add picture</a:t>
            </a:r>
            <a:endParaRPr lang="en-GB" noProof="0" smtClean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A421C-36C7-4684-80DB-3A5F78A79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281887"/>
      </p:ext>
    </p:extLst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16632"/>
            <a:ext cx="8496944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052736"/>
            <a:ext cx="8496944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114655" y="6467474"/>
            <a:ext cx="730424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78787"/>
                </a:solidFill>
                <a:latin typeface="Calibri" charset="0"/>
                <a:cs typeface="Calibri" charset="0"/>
                <a:sym typeface="Calibri" charset="0"/>
              </a:defRPr>
            </a:lvl1pPr>
          </a:lstStyle>
          <a:p>
            <a:pPr>
              <a:defRPr/>
            </a:pPr>
            <a:fld id="{C6AEA929-4804-4A23-B781-A018DD366A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80138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6172200"/>
            <a:ext cx="609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652" b="13373"/>
          <a:stretch>
            <a:fillRect/>
          </a:stretch>
        </p:blipFill>
        <p:spPr bwMode="auto">
          <a:xfrm>
            <a:off x="6516216" y="6000750"/>
            <a:ext cx="2489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/>
          </p:cNvSpPr>
          <p:nvPr/>
        </p:nvSpPr>
        <p:spPr bwMode="auto">
          <a:xfrm>
            <a:off x="1435100" y="6108700"/>
            <a:ext cx="343587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APA 2012 Conference, 6-7 Nov 2012</a:t>
            </a:r>
            <a:endParaRPr lang="en-US" sz="1600" dirty="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460500" y="6438900"/>
            <a:ext cx="7386638" cy="5715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17500" y="876300"/>
            <a:ext cx="8529638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101902" y="116632"/>
            <a:ext cx="72442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42900" indent="-342900" algn="ctr" rtl="0" eaLnBrk="1" fontAlgn="base" hangingPunct="1">
        <a:spcBef>
          <a:spcPts val="800"/>
        </a:spcBef>
        <a:spcAft>
          <a:spcPct val="0"/>
        </a:spcAft>
        <a:buChar char="•"/>
        <a:defRPr sz="32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1pPr>
      <a:lvl2pPr marL="419100" indent="38100" algn="ctr" rtl="0" eaLnBrk="1" fontAlgn="base" hangingPunct="1">
        <a:spcBef>
          <a:spcPts val="700"/>
        </a:spcBef>
        <a:spcAft>
          <a:spcPct val="0"/>
        </a:spcAft>
        <a:buChar char="–"/>
        <a:defRPr sz="28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2pPr>
      <a:lvl3pPr marL="876300" indent="38100" algn="ctr" rtl="0" eaLnBrk="1" fontAlgn="base" hangingPunct="1">
        <a:spcBef>
          <a:spcPts val="600"/>
        </a:spcBef>
        <a:spcAft>
          <a:spcPct val="0"/>
        </a:spcAft>
        <a:buChar char="•"/>
        <a:defRPr sz="24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3pPr>
      <a:lvl4pPr marL="1333500" indent="38100" algn="ctr" rtl="0" eaLnBrk="1" fontAlgn="base" hangingPunct="1">
        <a:spcBef>
          <a:spcPts val="500"/>
        </a:spcBef>
        <a:spcAft>
          <a:spcPct val="0"/>
        </a:spcAft>
        <a:buChar char="–"/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4pPr>
      <a:lvl5pPr marL="1790700" indent="38100" algn="ctr" rtl="0" eaLnBrk="1" fontAlgn="base" hangingPunct="1">
        <a:spcBef>
          <a:spcPts val="500"/>
        </a:spcBef>
        <a:spcAft>
          <a:spcPct val="0"/>
        </a:spcAft>
        <a:buChar char="»"/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5pPr>
      <a:lvl6pPr marL="22479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6pPr>
      <a:lvl7pPr marL="27051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7pPr>
      <a:lvl8pPr marL="31623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8pPr>
      <a:lvl9pPr marL="36195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585858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twitter.com/" TargetMode="External"/><Relationship Id="rId3" Type="http://schemas.openxmlformats.org/officeDocument/2006/relationships/hyperlink" Target="http://www.ekathimerini.com/ekathi/comment" TargetMode="External"/><Relationship Id="rId7" Type="http://schemas.openxmlformats.org/officeDocument/2006/relationships/hyperlink" Target="http://www.kathimerini.gr/" TargetMode="External"/><Relationship Id="rId12" Type="http://schemas.openxmlformats.org/officeDocument/2006/relationships/image" Target="../media/image10.jpeg"/><Relationship Id="rId2" Type="http://schemas.openxmlformats.org/officeDocument/2006/relationships/hyperlink" Target="http://www.economist.com/node/215348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ardian.co.uk/business/blog" TargetMode="External"/><Relationship Id="rId11" Type="http://schemas.openxmlformats.org/officeDocument/2006/relationships/image" Target="../media/image9.png"/><Relationship Id="rId5" Type="http://schemas.openxmlformats.org/officeDocument/2006/relationships/hyperlink" Target="http://www.bbc.co.uk/search/news/?q=Greek%20crisis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://www.bbc.co.uk/news/world-europe-15589568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/>
          <a:p>
            <a:r>
              <a:rPr lang="de-DE" b="1" dirty="0" smtClean="0"/>
              <a:t>ARCOMEM</a:t>
            </a:r>
            <a:br>
              <a:rPr lang="de-DE" b="1" dirty="0" smtClean="0"/>
            </a:b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Collect</a:t>
            </a:r>
            <a:r>
              <a:rPr lang="de-DE" b="1" dirty="0" smtClean="0"/>
              <a:t>-All </a:t>
            </a:r>
            <a:r>
              <a:rPr lang="de-DE" b="1" dirty="0" err="1" smtClean="0"/>
              <a:t>ARchives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COmmunity</a:t>
            </a:r>
            <a:r>
              <a:rPr lang="de-DE" b="1" dirty="0" smtClean="0"/>
              <a:t> </a:t>
            </a:r>
            <a:r>
              <a:rPr lang="de-DE" b="1" dirty="0" err="1" smtClean="0"/>
              <a:t>MEMories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2567"/>
            <a:ext cx="6400800" cy="1752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Thomas Risse</a:t>
            </a:r>
          </a:p>
          <a:p>
            <a:r>
              <a:rPr lang="en-US" smtClean="0"/>
              <a:t>L3S Research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536" y="1052736"/>
            <a:ext cx="8363272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Web is a quickly changing, ever growing information space [1]</a:t>
            </a:r>
          </a:p>
          <a:p>
            <a:pPr marL="284163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It’s growing by &gt;8% per week</a:t>
            </a:r>
          </a:p>
          <a:p>
            <a:pPr marL="284163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After 1 year only 40% of the pages are still accessible while 60% of the pages are new</a:t>
            </a: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Font typeface="Wingdings" pitchFamily="2" charset="2"/>
              <a:buChar char="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Web Archive as a Collective Memory is a cultural necessity for the </a:t>
            </a:r>
            <a:r>
              <a:rPr lang="en-US" sz="2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future</a:t>
            </a: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Font typeface="Wingdings" pitchFamily="2" charset="2"/>
              <a:buChar char="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But „Archive and Store Everything“ is not a practical approach</a:t>
            </a:r>
            <a:endParaRPr lang="en-US" sz="2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1313" indent="-341313">
              <a:lnSpc>
                <a:spcPct val="80000"/>
              </a:lnSpc>
              <a:spcBef>
                <a:spcPts val="5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638800" y="3953694"/>
            <a:ext cx="1903413" cy="1671637"/>
            <a:chOff x="3552" y="2717"/>
            <a:chExt cx="1199" cy="1053"/>
          </a:xfrm>
        </p:grpSpPr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3552" y="2717"/>
              <a:ext cx="575" cy="765"/>
            </a:xfrm>
            <a:prstGeom prst="can">
              <a:avLst>
                <a:gd name="adj" fmla="val 25007"/>
              </a:avLst>
            </a:prstGeom>
            <a:gradFill rotWithShape="0">
              <a:gsLst>
                <a:gs pos="0">
                  <a:srgbClr val="3A7CCB"/>
                </a:gs>
                <a:gs pos="100000">
                  <a:srgbClr val="2C5D98"/>
                </a:gs>
              </a:gsLst>
              <a:lin ang="16200000" scaled="1"/>
            </a:gradFill>
            <a:ln w="9360">
              <a:solidFill>
                <a:srgbClr val="4A7EBB"/>
              </a:solidFill>
              <a:miter lim="800000"/>
              <a:headEnd/>
              <a:tailEnd/>
            </a:ln>
            <a:effectLst>
              <a:outerShdw dist="2304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3744" y="3005"/>
              <a:ext cx="575" cy="765"/>
            </a:xfrm>
            <a:prstGeom prst="can">
              <a:avLst>
                <a:gd name="adj" fmla="val 25007"/>
              </a:avLst>
            </a:prstGeom>
            <a:gradFill rotWithShape="0">
              <a:gsLst>
                <a:gs pos="0">
                  <a:srgbClr val="3A7CCB"/>
                </a:gs>
                <a:gs pos="100000">
                  <a:srgbClr val="2C5D98"/>
                </a:gs>
              </a:gsLst>
              <a:lin ang="16200000" scaled="1"/>
            </a:gradFill>
            <a:ln w="9360">
              <a:solidFill>
                <a:srgbClr val="4A7EBB"/>
              </a:solidFill>
              <a:miter lim="800000"/>
              <a:headEnd/>
              <a:tailEnd/>
            </a:ln>
            <a:effectLst>
              <a:outerShdw dist="2304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4176" y="2813"/>
              <a:ext cx="575" cy="765"/>
            </a:xfrm>
            <a:prstGeom prst="can">
              <a:avLst>
                <a:gd name="adj" fmla="val 25007"/>
              </a:avLst>
            </a:prstGeom>
            <a:gradFill rotWithShape="0">
              <a:gsLst>
                <a:gs pos="0">
                  <a:srgbClr val="3A7CCB"/>
                </a:gs>
                <a:gs pos="100000">
                  <a:srgbClr val="2C5D98"/>
                </a:gs>
              </a:gsLst>
              <a:lin ang="16200000" scaled="1"/>
            </a:gradFill>
            <a:ln w="9360">
              <a:solidFill>
                <a:srgbClr val="4A7EBB"/>
              </a:solidFill>
              <a:miter lim="800000"/>
              <a:headEnd/>
              <a:tailEnd/>
            </a:ln>
            <a:effectLst>
              <a:outerShdw dist="2304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343400" y="4487094"/>
            <a:ext cx="977900" cy="484187"/>
          </a:xfrm>
          <a:prstGeom prst="rightArrow">
            <a:avLst>
              <a:gd name="adj1" fmla="val 45509"/>
              <a:gd name="adj2" fmla="val 50024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933056"/>
            <a:ext cx="1944687" cy="189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95361" y="5733256"/>
            <a:ext cx="7993063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100" dirty="0">
                <a:solidFill>
                  <a:srgbClr val="000000"/>
                </a:solidFill>
              </a:rPr>
              <a:t>[1] A. </a:t>
            </a:r>
            <a:r>
              <a:rPr lang="en-US" sz="1100" dirty="0" err="1">
                <a:solidFill>
                  <a:srgbClr val="000000"/>
                </a:solidFill>
              </a:rPr>
              <a:t>Ntoulas</a:t>
            </a:r>
            <a:r>
              <a:rPr lang="en-US" sz="1100" dirty="0">
                <a:solidFill>
                  <a:srgbClr val="000000"/>
                </a:solidFill>
              </a:rPr>
              <a:t>, J. Cho, and C. </a:t>
            </a:r>
            <a:r>
              <a:rPr lang="en-US" sz="1100" dirty="0" err="1">
                <a:solidFill>
                  <a:srgbClr val="000000"/>
                </a:solidFill>
              </a:rPr>
              <a:t>Olston</a:t>
            </a:r>
            <a:r>
              <a:rPr lang="en-US" sz="1100" dirty="0">
                <a:solidFill>
                  <a:srgbClr val="000000"/>
                </a:solidFill>
              </a:rPr>
              <a:t>. What's new on the web?: the evolution of the web from a search engine perspective. </a:t>
            </a:r>
            <a:br>
              <a:rPr lang="en-US" sz="1100" dirty="0">
                <a:solidFill>
                  <a:srgbClr val="000000"/>
                </a:solidFill>
              </a:rPr>
            </a:br>
            <a:r>
              <a:rPr lang="en-US" sz="1100" dirty="0">
                <a:solidFill>
                  <a:srgbClr val="000000"/>
                </a:solidFill>
              </a:rPr>
              <a:t>In </a:t>
            </a:r>
            <a:r>
              <a:rPr lang="en-US" sz="1100" i="1" dirty="0">
                <a:solidFill>
                  <a:srgbClr val="000000"/>
                </a:solidFill>
              </a:rPr>
              <a:t>Proceedings of the 13th international conference on World Wide Web</a:t>
            </a:r>
            <a:r>
              <a:rPr lang="en-US" sz="1100" dirty="0">
                <a:solidFill>
                  <a:srgbClr val="000000"/>
                </a:solidFill>
              </a:rPr>
              <a:t> (WWW '04)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smtClean="0">
                <a:latin typeface="Calibri" pitchFamily="34" charset="0"/>
              </a:rPr>
              <a:t>The Web is Changing and Forgetting</a:t>
            </a:r>
            <a:endParaRPr lang="en-US" sz="4000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14655" y="6467474"/>
            <a:ext cx="730424" cy="390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4E17DD-73C2-4846-ABD0-5D5DC33595F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Risse\Documents\Projekte\ARCOMEM\WP 2\Review 1\twit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196752"/>
            <a:ext cx="1849539" cy="1395785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noProof="0" dirty="0" smtClean="0"/>
              <a:t>The ARCOMEM </a:t>
            </a:r>
            <a:r>
              <a:rPr lang="en-US" noProof="0" dirty="0" smtClean="0"/>
              <a:t>Aim &amp; Approach</a:t>
            </a:r>
            <a:endParaRPr lang="en-US" noProof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6707088" cy="5217443"/>
          </a:xfrm>
        </p:spPr>
        <p:txBody>
          <a:bodyPr>
            <a:normAutofit fontScale="55000" lnSpcReduction="20000"/>
          </a:bodyPr>
          <a:lstStyle/>
          <a:p>
            <a:pPr algn="l">
              <a:spcAft>
                <a:spcPts val="600"/>
              </a:spcAft>
              <a:buNone/>
            </a:pPr>
            <a:r>
              <a:rPr lang="en-US" sz="3400" b="1" dirty="0" smtClean="0">
                <a:solidFill>
                  <a:schemeClr val="tx1"/>
                </a:solidFill>
              </a:rPr>
              <a:t>Aim of the ARCOMEM project</a:t>
            </a:r>
          </a:p>
          <a:p>
            <a:pPr algn="l">
              <a:spcAft>
                <a:spcPts val="600"/>
              </a:spcAft>
            </a:pPr>
            <a:r>
              <a:rPr lang="en-US" sz="3000" dirty="0" smtClean="0">
                <a:solidFill>
                  <a:schemeClr val="tx1"/>
                </a:solidFill>
              </a:rPr>
              <a:t>Transforming </a:t>
            </a:r>
            <a:r>
              <a:rPr lang="en-US" sz="3000" dirty="0" smtClean="0">
                <a:solidFill>
                  <a:schemeClr val="tx1"/>
                </a:solidFill>
              </a:rPr>
              <a:t>digital archives </a:t>
            </a:r>
            <a:r>
              <a:rPr lang="en-US" sz="3000" dirty="0" smtClean="0">
                <a:solidFill>
                  <a:schemeClr val="tx1"/>
                </a:solidFill>
              </a:rPr>
              <a:t>into </a:t>
            </a:r>
            <a:r>
              <a:rPr lang="en-US" sz="3000" b="1" dirty="0" smtClean="0">
                <a:solidFill>
                  <a:schemeClr val="tx1"/>
                </a:solidFill>
              </a:rPr>
              <a:t>community memories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solidFill>
                  <a:schemeClr val="tx1"/>
                </a:solidFill>
              </a:rPr>
              <a:t>More than an archive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solidFill>
                  <a:schemeClr val="tx1"/>
                </a:solidFill>
              </a:rPr>
              <a:t>Valuable Content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solidFill>
                  <a:schemeClr val="tx1"/>
                </a:solidFill>
              </a:rPr>
              <a:t>Easily accessible by future generations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3400" b="1" noProof="0" dirty="0" smtClean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400" b="1" noProof="0" dirty="0" smtClean="0">
                <a:solidFill>
                  <a:schemeClr val="tx1"/>
                </a:solidFill>
              </a:rPr>
              <a:t>ARCOMEM Approach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noProof="0" dirty="0" smtClean="0">
                <a:solidFill>
                  <a:schemeClr val="tx1"/>
                </a:solidFill>
              </a:rPr>
              <a:t>Make </a:t>
            </a:r>
            <a:r>
              <a:rPr lang="en-US" b="1" noProof="0" dirty="0" smtClean="0">
                <a:solidFill>
                  <a:schemeClr val="tx1"/>
                </a:solidFill>
              </a:rPr>
              <a:t>use of the Social Web</a:t>
            </a:r>
          </a:p>
          <a:p>
            <a:pPr marL="630238" lvl="1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Huge </a:t>
            </a:r>
            <a:r>
              <a:rPr lang="en-US" noProof="0" dirty="0" smtClean="0">
                <a:solidFill>
                  <a:schemeClr val="tx1"/>
                </a:solidFill>
              </a:rPr>
              <a:t>source of user generated content</a:t>
            </a:r>
          </a:p>
          <a:p>
            <a:pPr marL="630238" lvl="1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Wide range of articulation </a:t>
            </a:r>
            <a:r>
              <a:rPr lang="en-US" noProof="0" dirty="0" smtClean="0">
                <a:solidFill>
                  <a:schemeClr val="tx1"/>
                </a:solidFill>
              </a:rPr>
              <a:t>methods</a:t>
            </a:r>
            <a:endParaRPr lang="en-US" dirty="0" smtClean="0">
              <a:solidFill>
                <a:schemeClr val="tx1"/>
              </a:solidFill>
            </a:endParaRPr>
          </a:p>
          <a:p>
            <a:pPr marL="630238" lvl="1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Represents </a:t>
            </a:r>
            <a:r>
              <a:rPr lang="en-US" noProof="0" dirty="0" smtClean="0">
                <a:solidFill>
                  <a:schemeClr val="tx1"/>
                </a:solidFill>
              </a:rPr>
              <a:t>the diversity of opinions of the </a:t>
            </a:r>
            <a:r>
              <a:rPr lang="en-US" noProof="0" dirty="0" smtClean="0">
                <a:solidFill>
                  <a:schemeClr val="tx1"/>
                </a:solidFill>
              </a:rPr>
              <a:t>public</a:t>
            </a:r>
          </a:p>
          <a:p>
            <a:pPr marL="630238" lvl="1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Reflection on </a:t>
            </a:r>
          </a:p>
          <a:p>
            <a:pPr marL="1087438" lvl="2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topics, events, etc.</a:t>
            </a:r>
          </a:p>
          <a:p>
            <a:pPr marL="1087438" lvl="2" indent="-274638"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noProof="0" dirty="0" smtClean="0">
                <a:solidFill>
                  <a:schemeClr val="tx1"/>
                </a:solidFill>
              </a:rPr>
              <a:t>Related Web pages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900" dirty="0" smtClean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noProof="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b="1" noProof="0" dirty="0" smtClean="0">
                <a:solidFill>
                  <a:schemeClr val="tx1"/>
                </a:solidFill>
                <a:sym typeface="Wingdings" pitchFamily="2" charset="2"/>
              </a:rPr>
              <a:t>A semantic-aware and socially-driven preservation model is a natural way to go</a:t>
            </a:r>
            <a:endParaRPr lang="en-US" b="1" noProof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84E17DD-73C2-4846-ABD0-5D5DC33595F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2052" name="Picture 4" descr="C:\Users\Risse\Documents\Projekte\ARCOMEM\Meetings\120210 Paris (Review 1)\financialcrisisdollar-the-financial-crisis-and-its-effects-on-public-arts-fund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6376" y="2924944"/>
            <a:ext cx="3372128" cy="2107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/>
          <a:p>
            <a:pPr algn="l"/>
            <a:r>
              <a:rPr lang="en-US" noProof="0" dirty="0" smtClean="0"/>
              <a:t>ARCOMEM Way of Crawling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052736"/>
            <a:ext cx="2304256" cy="4801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Entities, Events</a:t>
            </a:r>
          </a:p>
          <a:p>
            <a:r>
              <a:rPr lang="en-US" sz="1100" dirty="0" smtClean="0"/>
              <a:t>Europe, Greece, Germany, </a:t>
            </a:r>
            <a:r>
              <a:rPr lang="en-US" sz="1100" dirty="0" err="1" smtClean="0"/>
              <a:t>Sarkozy</a:t>
            </a:r>
            <a:r>
              <a:rPr lang="en-US" sz="1100" dirty="0" smtClean="0"/>
              <a:t>, Merkel, Papandreou, ...</a:t>
            </a:r>
            <a:endParaRPr lang="en-US" sz="1100" b="1" dirty="0" smtClean="0"/>
          </a:p>
          <a:p>
            <a:endParaRPr lang="en-US" b="1" dirty="0" smtClean="0"/>
          </a:p>
          <a:p>
            <a:r>
              <a:rPr lang="en-US" b="1" dirty="0" smtClean="0"/>
              <a:t>Media Categories</a:t>
            </a:r>
          </a:p>
          <a:p>
            <a:r>
              <a:rPr lang="en-US" sz="1100" dirty="0" err="1" smtClean="0"/>
              <a:t>Microblogs</a:t>
            </a:r>
            <a:r>
              <a:rPr lang="en-US" sz="1100" dirty="0" smtClean="0"/>
              <a:t>, Social Networks, …</a:t>
            </a:r>
          </a:p>
          <a:p>
            <a:endParaRPr lang="en-US" b="1" dirty="0" smtClean="0"/>
          </a:p>
          <a:p>
            <a:r>
              <a:rPr lang="en-US" b="1" dirty="0" smtClean="0"/>
              <a:t>Reference </a:t>
            </a:r>
            <a:r>
              <a:rPr lang="en-US" b="1" dirty="0" err="1" smtClean="0"/>
              <a:t>Seedlist</a:t>
            </a:r>
            <a:endParaRPr lang="en-US" b="1" dirty="0" smtClean="0"/>
          </a:p>
          <a:p>
            <a:r>
              <a:rPr lang="en-US" sz="1050" u="sng" dirty="0" smtClean="0">
                <a:hlinkClick r:id="rId2" tooltip="http://www.economist.com/node/21534849"/>
              </a:rPr>
              <a:t>http://www.economist.com/node/21534849</a:t>
            </a:r>
            <a:endParaRPr lang="de-DE" sz="1050" dirty="0" smtClean="0"/>
          </a:p>
          <a:p>
            <a:r>
              <a:rPr lang="de-DE" sz="1050" u="sng" dirty="0" smtClean="0">
                <a:hlinkClick r:id="rId3" tooltip="http://www.ekathimerini.com/ekathi/comment"/>
              </a:rPr>
              <a:t>http://www.ekathimerini.com/ekathi/comment</a:t>
            </a:r>
            <a:endParaRPr lang="de-DE" sz="1050" dirty="0" smtClean="0"/>
          </a:p>
          <a:p>
            <a:r>
              <a:rPr lang="de-DE" sz="1050" u="sng" dirty="0" smtClean="0">
                <a:hlinkClick r:id="rId4" tooltip="http://www.bbc.co.uk/news/world-europe-15589568"/>
              </a:rPr>
              <a:t>http://www.bbc.co.uk/news/world-europe-15589568</a:t>
            </a:r>
            <a:endParaRPr lang="en-US" sz="1050" u="sng" dirty="0" smtClean="0"/>
          </a:p>
          <a:p>
            <a:pPr hangingPunct="0"/>
            <a:endParaRPr lang="en-US" b="1" dirty="0" smtClean="0"/>
          </a:p>
          <a:p>
            <a:pPr hangingPunct="0"/>
            <a:r>
              <a:rPr lang="en-US" b="1" dirty="0" err="1" smtClean="0"/>
              <a:t>Seedlist</a:t>
            </a:r>
            <a:endParaRPr lang="en-US" b="1" dirty="0" smtClean="0"/>
          </a:p>
          <a:p>
            <a:r>
              <a:rPr lang="de-DE" sz="1050" u="sng" dirty="0" smtClean="0">
                <a:hlinkClick r:id="rId5" tooltip="http://www.bbc.co.uk/search/news/?q=Greek%20crisis"/>
              </a:rPr>
              <a:t>http://www.bbc.co.uk/search/news/?q=Greek%20crisis</a:t>
            </a:r>
            <a:endParaRPr lang="de-DE" sz="1050" dirty="0" smtClean="0"/>
          </a:p>
          <a:p>
            <a:r>
              <a:rPr lang="de-DE" sz="1050" u="sng" dirty="0" smtClean="0">
                <a:hlinkClick r:id="rId6" tooltip="http://www.guardian.co.uk/business/blog"/>
              </a:rPr>
              <a:t>http://www.guardian.co.uk/business/blog</a:t>
            </a:r>
            <a:endParaRPr lang="de-DE" sz="1050" dirty="0" smtClean="0"/>
          </a:p>
          <a:p>
            <a:r>
              <a:rPr lang="de-DE" sz="1050" u="sng" dirty="0" smtClean="0">
                <a:hlinkClick r:id="rId7" tooltip="http://www.kathimerini.gr/"/>
              </a:rPr>
              <a:t>http://www.kathimerini.gr/</a:t>
            </a:r>
            <a:endParaRPr lang="de-DE" sz="1050" dirty="0" smtClean="0"/>
          </a:p>
          <a:p>
            <a:r>
              <a:rPr lang="de-DE" sz="1050" u="sng" dirty="0" smtClean="0">
                <a:hlinkClick r:id="rId8" tooltip="http://twitter.com/#!/EU_Commission"/>
              </a:rPr>
              <a:t>http://twitter.com/#!/EU_Commission</a:t>
            </a:r>
            <a:endParaRPr lang="de-DE" sz="1050" dirty="0" smtClean="0"/>
          </a:p>
          <a:p>
            <a:pPr hangingPunct="0"/>
            <a:r>
              <a:rPr lang="en-US" sz="1050" b="1" i="1" dirty="0" smtClean="0"/>
              <a:t>....</a:t>
            </a:r>
            <a:endParaRPr lang="en-US" sz="1050" dirty="0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7763643" y="2358579"/>
            <a:ext cx="912813" cy="1214437"/>
          </a:xfrm>
          <a:prstGeom prst="can">
            <a:avLst>
              <a:gd name="adj" fmla="val 2500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329342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3"/>
            <a:endCxn id="82" idx="2"/>
          </p:cNvCxnSpPr>
          <p:nvPr/>
        </p:nvCxnSpPr>
        <p:spPr>
          <a:xfrm>
            <a:off x="5501458" y="3104964"/>
            <a:ext cx="1950862" cy="48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32887" y="4653136"/>
            <a:ext cx="1574170" cy="15317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27" name="Straight Arrow Connector 26"/>
          <p:cNvCxnSpPr>
            <a:stCxn id="15" idx="3"/>
          </p:cNvCxnSpPr>
          <p:nvPr/>
        </p:nvCxnSpPr>
        <p:spPr>
          <a:xfrm>
            <a:off x="8220050" y="3573016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2"/>
            <a:endCxn id="25" idx="0"/>
          </p:cNvCxnSpPr>
          <p:nvPr/>
        </p:nvCxnSpPr>
        <p:spPr>
          <a:xfrm rot="16200000" flipH="1">
            <a:off x="3848597" y="4181761"/>
            <a:ext cx="936104" cy="6646"/>
          </a:xfrm>
          <a:prstGeom prst="bentConnector3">
            <a:avLst>
              <a:gd name="adj1" fmla="val 50000"/>
            </a:avLst>
          </a:prstGeom>
          <a:ln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29"/>
          <p:cNvGrpSpPr/>
          <p:nvPr/>
        </p:nvGrpSpPr>
        <p:grpSpPr>
          <a:xfrm>
            <a:off x="3125194" y="2492896"/>
            <a:ext cx="2376264" cy="1224136"/>
            <a:chOff x="3851920" y="2708920"/>
            <a:chExt cx="2376264" cy="1224136"/>
          </a:xfrm>
        </p:grpSpPr>
        <p:sp>
          <p:nvSpPr>
            <p:cNvPr id="10" name="Rectangle 9"/>
            <p:cNvSpPr/>
            <p:nvPr/>
          </p:nvSpPr>
          <p:spPr>
            <a:xfrm>
              <a:off x="3851920" y="2708920"/>
              <a:ext cx="2376264" cy="12241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en-US" sz="2000">
                <a:solidFill>
                  <a:schemeClr val="tx1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220072" y="2852936"/>
              <a:ext cx="981478" cy="981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Rectangle 23"/>
            <p:cNvSpPr/>
            <p:nvPr/>
          </p:nvSpPr>
          <p:spPr>
            <a:xfrm>
              <a:off x="3851920" y="2708920"/>
              <a:ext cx="1872208" cy="11521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000" b="1" dirty="0" smtClean="0">
                  <a:solidFill>
                    <a:schemeClr val="tx1"/>
                  </a:solidFill>
                </a:rPr>
                <a:t>Web Crawler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e.g. </a:t>
              </a:r>
              <a:r>
                <a:rPr lang="en-US" dirty="0" err="1" smtClean="0">
                  <a:solidFill>
                    <a:schemeClr val="tx1"/>
                  </a:solidFill>
                </a:rPr>
                <a:t>Heritrix</a:t>
              </a:r>
              <a:r>
                <a:rPr lang="en-US" dirty="0" smtClean="0">
                  <a:solidFill>
                    <a:schemeClr val="tx1"/>
                  </a:solidFill>
                </a:rPr>
                <a:t>, </a:t>
              </a:r>
              <a:br>
                <a:rPr lang="en-US" dirty="0" smtClean="0">
                  <a:solidFill>
                    <a:schemeClr val="tx1"/>
                  </a:solidFill>
                </a:rPr>
              </a:br>
              <a:r>
                <a:rPr lang="en-US" dirty="0" err="1" smtClean="0">
                  <a:solidFill>
                    <a:schemeClr val="tx1"/>
                  </a:solidFill>
                </a:rPr>
                <a:t>HTTrack</a:t>
              </a:r>
              <a:r>
                <a:rPr lang="en-US" dirty="0" smtClean="0">
                  <a:solidFill>
                    <a:schemeClr val="tx1"/>
                  </a:solidFill>
                </a:rPr>
                <a:t>,</a:t>
              </a:r>
              <a:br>
                <a:rPr lang="en-US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ARCOMEM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Straight Arrow Connector 30"/>
          <p:cNvCxnSpPr>
            <a:endCxn id="15" idx="1"/>
          </p:cNvCxnSpPr>
          <p:nvPr/>
        </p:nvCxnSpPr>
        <p:spPr>
          <a:xfrm>
            <a:off x="5004048" y="1268760"/>
            <a:ext cx="3216002" cy="1089819"/>
          </a:xfrm>
          <a:prstGeom prst="bentConnector2">
            <a:avLst/>
          </a:prstGeom>
          <a:ln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9701" y="278092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023674" y="692696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Social &amp; Semantic</a:t>
            </a:r>
            <a:br>
              <a:rPr lang="en-US" dirty="0" smtClean="0"/>
            </a:br>
            <a:r>
              <a:rPr lang="en-US" dirty="0" smtClean="0"/>
              <a:t>Information</a:t>
            </a:r>
            <a:endParaRPr lang="en-US" dirty="0"/>
          </a:p>
        </p:txBody>
      </p:sp>
      <p:pic>
        <p:nvPicPr>
          <p:cNvPr id="1027" name="Picture 3" descr="C:\Users\Risse\AppData\Local\Microsoft\Windows\Temporary Internet Files\Content.IE5\XOGFVM4J\MC900432621[1]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84368" y="3933056"/>
            <a:ext cx="720080" cy="720080"/>
          </a:xfrm>
          <a:prstGeom prst="rect">
            <a:avLst/>
          </a:prstGeom>
          <a:noFill/>
        </p:spPr>
      </p:pic>
      <p:cxnSp>
        <p:nvCxnSpPr>
          <p:cNvPr id="73" name="Straight Arrow Connector 30"/>
          <p:cNvCxnSpPr>
            <a:endCxn id="20" idx="1"/>
          </p:cNvCxnSpPr>
          <p:nvPr/>
        </p:nvCxnSpPr>
        <p:spPr>
          <a:xfrm>
            <a:off x="2411760" y="1484784"/>
            <a:ext cx="720080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876256" y="407707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Selection</a:t>
            </a:r>
            <a:endParaRPr lang="en-US"/>
          </a:p>
        </p:txBody>
      </p:sp>
      <p:sp>
        <p:nvSpPr>
          <p:cNvPr id="82" name="AutoShape 4"/>
          <p:cNvSpPr>
            <a:spLocks noChangeArrowheads="1"/>
          </p:cNvSpPr>
          <p:nvPr/>
        </p:nvSpPr>
        <p:spPr bwMode="auto">
          <a:xfrm>
            <a:off x="7452320" y="2502595"/>
            <a:ext cx="912813" cy="1214437"/>
          </a:xfrm>
          <a:prstGeom prst="can">
            <a:avLst>
              <a:gd name="adj" fmla="val 2500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91" name="Straight Arrow Connector 30"/>
          <p:cNvCxnSpPr>
            <a:endCxn id="82" idx="1"/>
          </p:cNvCxnSpPr>
          <p:nvPr/>
        </p:nvCxnSpPr>
        <p:spPr>
          <a:xfrm>
            <a:off x="5508104" y="1628800"/>
            <a:ext cx="2400623" cy="873795"/>
          </a:xfrm>
          <a:prstGeom prst="bentConnector2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51"/>
          <p:cNvGrpSpPr/>
          <p:nvPr/>
        </p:nvGrpSpPr>
        <p:grpSpPr>
          <a:xfrm>
            <a:off x="3131840" y="1124744"/>
            <a:ext cx="2376264" cy="720080"/>
            <a:chOff x="2915816" y="1484784"/>
            <a:chExt cx="2376264" cy="720080"/>
          </a:xfrm>
        </p:grpSpPr>
        <p:sp>
          <p:nvSpPr>
            <p:cNvPr id="20" name="Rectangle 19"/>
            <p:cNvSpPr/>
            <p:nvPr/>
          </p:nvSpPr>
          <p:spPr>
            <a:xfrm>
              <a:off x="2915816" y="1484784"/>
              <a:ext cx="2376264" cy="72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r"/>
              <a:r>
                <a:rPr lang="en-US" sz="2000" b="1" smtClean="0">
                  <a:solidFill>
                    <a:schemeClr val="tx1"/>
                  </a:solidFill>
                </a:rPr>
                <a:t>Analysis</a:t>
              </a:r>
            </a:p>
            <a:p>
              <a:pPr algn="r"/>
              <a:r>
                <a:rPr lang="en-US" sz="2000" b="1" smtClean="0">
                  <a:solidFill>
                    <a:schemeClr val="tx1"/>
                  </a:solidFill>
                </a:rPr>
                <a:t>Enrichment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12" cstate="print"/>
            <a:srcRect l="4899" t="34714" r="2014" b="7430"/>
            <a:stretch>
              <a:fillRect/>
            </a:stretch>
          </p:blipFill>
          <p:spPr bwMode="auto">
            <a:xfrm>
              <a:off x="2930105" y="1579507"/>
              <a:ext cx="1209847" cy="265317"/>
            </a:xfrm>
            <a:prstGeom prst="rect">
              <a:avLst/>
            </a:prstGeom>
            <a:solidFill>
              <a:schemeClr val="bg1"/>
            </a:solidFill>
            <a:ln w="22225">
              <a:noFill/>
            </a:ln>
          </p:spPr>
        </p:pic>
      </p:grpSp>
      <p:grpSp>
        <p:nvGrpSpPr>
          <p:cNvPr id="6" name="Group 95"/>
          <p:cNvGrpSpPr/>
          <p:nvPr/>
        </p:nvGrpSpPr>
        <p:grpSpPr>
          <a:xfrm>
            <a:off x="5724128" y="1628800"/>
            <a:ext cx="360040" cy="369332"/>
            <a:chOff x="2915816" y="2420888"/>
            <a:chExt cx="360040" cy="369332"/>
          </a:xfrm>
        </p:grpSpPr>
        <p:sp>
          <p:nvSpPr>
            <p:cNvPr id="94" name="TextBox 93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5</a:t>
              </a:r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96"/>
          <p:cNvGrpSpPr/>
          <p:nvPr/>
        </p:nvGrpSpPr>
        <p:grpSpPr>
          <a:xfrm>
            <a:off x="5796136" y="2780928"/>
            <a:ext cx="360040" cy="369332"/>
            <a:chOff x="2915816" y="2420888"/>
            <a:chExt cx="360040" cy="369332"/>
          </a:xfrm>
        </p:grpSpPr>
        <p:sp>
          <p:nvSpPr>
            <p:cNvPr id="98" name="TextBox 97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4</a:t>
              </a:r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99"/>
          <p:cNvGrpSpPr/>
          <p:nvPr/>
        </p:nvGrpSpPr>
        <p:grpSpPr>
          <a:xfrm>
            <a:off x="4329342" y="1916832"/>
            <a:ext cx="360040" cy="369332"/>
            <a:chOff x="2915816" y="2420888"/>
            <a:chExt cx="360040" cy="369332"/>
          </a:xfrm>
        </p:grpSpPr>
        <p:sp>
          <p:nvSpPr>
            <p:cNvPr id="101" name="TextBox 100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2</a:t>
              </a:r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105"/>
          <p:cNvGrpSpPr/>
          <p:nvPr/>
        </p:nvGrpSpPr>
        <p:grpSpPr>
          <a:xfrm>
            <a:off x="2555776" y="1124744"/>
            <a:ext cx="360040" cy="369332"/>
            <a:chOff x="2915816" y="2420888"/>
            <a:chExt cx="360040" cy="369332"/>
          </a:xfrm>
        </p:grpSpPr>
        <p:sp>
          <p:nvSpPr>
            <p:cNvPr id="107" name="TextBox 106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1</a:t>
              </a:r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8"/>
          <p:cNvGrpSpPr/>
          <p:nvPr/>
        </p:nvGrpSpPr>
        <p:grpSpPr>
          <a:xfrm>
            <a:off x="5724128" y="908720"/>
            <a:ext cx="360040" cy="369332"/>
            <a:chOff x="2915816" y="2420888"/>
            <a:chExt cx="360040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6</a:t>
              </a:r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1"/>
          <p:cNvGrpSpPr/>
          <p:nvPr/>
        </p:nvGrpSpPr>
        <p:grpSpPr>
          <a:xfrm>
            <a:off x="8460432" y="4077072"/>
            <a:ext cx="360040" cy="369332"/>
            <a:chOff x="2915816" y="2420888"/>
            <a:chExt cx="360040" cy="369332"/>
          </a:xfrm>
        </p:grpSpPr>
        <p:sp>
          <p:nvSpPr>
            <p:cNvPr id="113" name="TextBox 112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7</a:t>
              </a:r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6012160" y="1628800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mtClean="0"/>
              <a:t>Content Analysis</a:t>
            </a:r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3229234" y="190754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mtClean="0"/>
              <a:t>Guidance</a:t>
            </a:r>
            <a:endParaRPr lang="en-US"/>
          </a:p>
        </p:txBody>
      </p:sp>
      <p:grpSp>
        <p:nvGrpSpPr>
          <p:cNvPr id="13" name="Group 118"/>
          <p:cNvGrpSpPr/>
          <p:nvPr/>
        </p:nvGrpSpPr>
        <p:grpSpPr>
          <a:xfrm>
            <a:off x="4329342" y="3933056"/>
            <a:ext cx="360040" cy="369332"/>
            <a:chOff x="2915816" y="2420888"/>
            <a:chExt cx="360040" cy="369332"/>
          </a:xfrm>
        </p:grpSpPr>
        <p:sp>
          <p:nvSpPr>
            <p:cNvPr id="120" name="TextBox 119"/>
            <p:cNvSpPr txBox="1"/>
            <p:nvPr/>
          </p:nvSpPr>
          <p:spPr>
            <a:xfrm>
              <a:off x="291581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3</a:t>
              </a:r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915816" y="242088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3177214" y="39330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mtClean="0"/>
              <a:t>Crawling</a:t>
            </a:r>
            <a:endParaRPr lang="en-US"/>
          </a:p>
        </p:txBody>
      </p:sp>
      <p:grpSp>
        <p:nvGrpSpPr>
          <p:cNvPr id="14" name="Group 125"/>
          <p:cNvGrpSpPr/>
          <p:nvPr/>
        </p:nvGrpSpPr>
        <p:grpSpPr>
          <a:xfrm>
            <a:off x="7380312" y="4987972"/>
            <a:ext cx="1440160" cy="1264793"/>
            <a:chOff x="7596336" y="4987972"/>
            <a:chExt cx="1440160" cy="1264793"/>
          </a:xfrm>
        </p:grpSpPr>
        <p:grpSp>
          <p:nvGrpSpPr>
            <p:cNvPr id="16" name="Group 3"/>
            <p:cNvGrpSpPr>
              <a:grpSpLocks/>
            </p:cNvGrpSpPr>
            <p:nvPr/>
          </p:nvGrpSpPr>
          <p:grpSpPr bwMode="auto">
            <a:xfrm>
              <a:off x="7596336" y="4987972"/>
              <a:ext cx="1440160" cy="1264793"/>
              <a:chOff x="3552" y="2717"/>
              <a:chExt cx="1199" cy="1053"/>
            </a:xfrm>
          </p:grpSpPr>
          <p:sp>
            <p:nvSpPr>
              <p:cNvPr id="35" name="AutoShape 4"/>
              <p:cNvSpPr>
                <a:spLocks noChangeArrowheads="1"/>
              </p:cNvSpPr>
              <p:nvPr/>
            </p:nvSpPr>
            <p:spPr bwMode="auto">
              <a:xfrm>
                <a:off x="3552" y="2717"/>
                <a:ext cx="575" cy="765"/>
              </a:xfrm>
              <a:prstGeom prst="can">
                <a:avLst>
                  <a:gd name="adj" fmla="val 25007"/>
                </a:avLst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AutoShape 5"/>
              <p:cNvSpPr>
                <a:spLocks noChangeArrowheads="1"/>
              </p:cNvSpPr>
              <p:nvPr/>
            </p:nvSpPr>
            <p:spPr bwMode="auto">
              <a:xfrm>
                <a:off x="3744" y="3005"/>
                <a:ext cx="575" cy="765"/>
              </a:xfrm>
              <a:prstGeom prst="can">
                <a:avLst>
                  <a:gd name="adj" fmla="val 25007"/>
                </a:avLst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AutoShape 6"/>
              <p:cNvSpPr>
                <a:spLocks noChangeArrowheads="1"/>
              </p:cNvSpPr>
              <p:nvPr/>
            </p:nvSpPr>
            <p:spPr bwMode="auto">
              <a:xfrm>
                <a:off x="4176" y="2813"/>
                <a:ext cx="575" cy="765"/>
              </a:xfrm>
              <a:prstGeom prst="can">
                <a:avLst>
                  <a:gd name="adj" fmla="val 25007"/>
                </a:avLst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7868593" y="5517232"/>
              <a:ext cx="954107" cy="369332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Archive</a:t>
              </a:r>
              <a:endParaRPr lang="en-US" dirty="0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7412842" y="2780928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smtClean="0"/>
              <a:t>Live Storage</a:t>
            </a:r>
          </a:p>
          <a:p>
            <a:pPr algn="ctr"/>
            <a:r>
              <a:rPr lang="en-US" sz="1200" smtClean="0"/>
              <a:t>Content + Meta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87AA-899F-45B6-BC97-D4078F4B48B5}" type="datetime3">
              <a:rPr lang="de-DE" smtClean="0"/>
              <a:pPr/>
              <a:t>01/11/12</a:t>
            </a:fld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886823" y="6629187"/>
            <a:ext cx="951812" cy="228813"/>
          </a:xfrm>
          <a:prstGeom prst="rect">
            <a:avLst/>
          </a:prstGeom>
        </p:spPr>
        <p:txBody>
          <a:bodyPr lIns="51883" tIns="25942" rIns="51883" bIns="25942"/>
          <a:lstStyle/>
          <a:p>
            <a:fld id="{04CBF2F5-0F6F-4477-9534-654650DFA84C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1988840"/>
            <a:ext cx="4326101" cy="2304256"/>
          </a:xfrm>
          <a:prstGeom prst="rect">
            <a:avLst/>
          </a:prstGeom>
        </p:spPr>
        <p:txBody>
          <a:bodyPr lIns="51883" tIns="25942" rIns="51883" bIns="25942">
            <a:normAutofit/>
          </a:bodyPr>
          <a:lstStyle/>
          <a:p>
            <a:pPr defTabSz="89714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100" b="1" kern="0" dirty="0" smtClean="0">
                <a:solidFill>
                  <a:srgbClr val="002A55"/>
                </a:solidFill>
                <a:latin typeface="Calibri" pitchFamily="34" charset="0"/>
                <a:ea typeface="+mj-ea"/>
                <a:cs typeface="Calibri" pitchFamily="34" charset="0"/>
              </a:rPr>
              <a:t>Thank You!</a:t>
            </a:r>
          </a:p>
          <a:p>
            <a:pPr defTabSz="897145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3100" b="1" kern="0" dirty="0" smtClean="0">
              <a:solidFill>
                <a:srgbClr val="002A55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defTabSz="89714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100" kern="0" dirty="0" smtClean="0">
                <a:solidFill>
                  <a:srgbClr val="002A55"/>
                </a:solidFill>
                <a:latin typeface="Calibri" pitchFamily="34" charset="0"/>
                <a:ea typeface="+mj-ea"/>
                <a:cs typeface="Calibri" pitchFamily="34" charset="0"/>
              </a:rPr>
              <a:t>ARCOMEM Homepage</a:t>
            </a:r>
          </a:p>
          <a:p>
            <a:pPr defTabSz="89714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3100" kern="0" dirty="0" smtClean="0">
                <a:solidFill>
                  <a:srgbClr val="002A55"/>
                </a:solidFill>
                <a:latin typeface="Calibri" pitchFamily="34" charset="0"/>
                <a:ea typeface="+mj-ea"/>
                <a:cs typeface="Calibri" pitchFamily="34" charset="0"/>
              </a:rPr>
              <a:t>http://www.arcomem.eu/</a:t>
            </a:r>
            <a:endParaRPr lang="en-US" sz="3100" kern="0" dirty="0" smtClean="0">
              <a:solidFill>
                <a:srgbClr val="002A55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50498" y="404664"/>
            <a:ext cx="2289346" cy="4436106"/>
          </a:xfrm>
          <a:prstGeom prst="rect">
            <a:avLst/>
          </a:prstGeom>
          <a:noFill/>
        </p:spPr>
        <p:txBody>
          <a:bodyPr wrap="none" lIns="51883" tIns="25942" rIns="51883" bIns="25942">
            <a:spAutoFit/>
          </a:bodyPr>
          <a:lstStyle/>
          <a:p>
            <a:pPr algn="ctr">
              <a:defRPr/>
            </a:pPr>
            <a:r>
              <a:rPr lang="en-US" sz="28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charset="0"/>
              </a:rPr>
              <a:t>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9430" y="4797152"/>
          <a:ext cx="8865058" cy="120463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32529"/>
                <a:gridCol w="4432529"/>
              </a:tblGrid>
              <a:tr h="1204634">
                <a:tc>
                  <a:txBody>
                    <a:bodyPr/>
                    <a:lstStyle/>
                    <a:p>
                      <a:pPr algn="l"/>
                      <a:r>
                        <a:rPr lang="de-DE" sz="1800" dirty="0" smtClean="0"/>
                        <a:t>Dr. Thomas Risse</a:t>
                      </a:r>
                    </a:p>
                    <a:p>
                      <a:pPr algn="l"/>
                      <a:r>
                        <a:rPr lang="de-DE" sz="1800" dirty="0" smtClean="0"/>
                        <a:t>Forschungszentrum L3S</a:t>
                      </a:r>
                    </a:p>
                    <a:p>
                      <a:pPr algn="l"/>
                      <a:r>
                        <a:rPr lang="de-DE" sz="1800" dirty="0" err="1" smtClean="0"/>
                        <a:t>Appelstrasse</a:t>
                      </a:r>
                      <a:r>
                        <a:rPr lang="de-DE" sz="1800" dirty="0" smtClean="0"/>
                        <a:t> 9a</a:t>
                      </a:r>
                    </a:p>
                    <a:p>
                      <a:pPr algn="l"/>
                      <a:r>
                        <a:rPr lang="de-DE" sz="1800" dirty="0" smtClean="0"/>
                        <a:t>30167 Hannover</a:t>
                      </a:r>
                      <a:endParaRPr lang="en-GB" sz="1800" dirty="0"/>
                    </a:p>
                  </a:txBody>
                  <a:tcPr marL="51430" marR="51430" marT="26254" marB="2625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800" dirty="0" smtClean="0"/>
                        <a:t>E-Mail: risse@L3S.de</a:t>
                      </a:r>
                    </a:p>
                    <a:p>
                      <a:pPr algn="r"/>
                      <a:r>
                        <a:rPr lang="de-DE" sz="1800" dirty="0" smtClean="0"/>
                        <a:t>Telefon:</a:t>
                      </a:r>
                      <a:r>
                        <a:rPr lang="de-DE" sz="1800" baseline="0" dirty="0" smtClean="0"/>
                        <a:t> 0511 – 762 17764</a:t>
                      </a:r>
                    </a:p>
                    <a:p>
                      <a:pPr algn="r"/>
                      <a:r>
                        <a:rPr lang="de-DE" sz="1800" baseline="0" dirty="0" smtClean="0"/>
                        <a:t>Telefax: 0511 – 762 17779</a:t>
                      </a:r>
                      <a:endParaRPr lang="en-GB" sz="1800" dirty="0"/>
                    </a:p>
                  </a:txBody>
                  <a:tcPr marL="51430" marR="51430" marT="26254" marB="2625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omem Light Theme">
  <a:themeElements>
    <a:clrScheme name="Default - Titelfol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elfoli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el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Arcomem Light Theme</Template>
  <TotalTime>0</TotalTime>
  <Words>320</Words>
  <Application>Microsoft Office PowerPoint</Application>
  <PresentationFormat>On-screen Show (4:3)</PresentationFormat>
  <Paragraphs>85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Arcomem Light Theme</vt:lpstr>
      <vt:lpstr>ARCOMEM From Collect-All ARchives to COmmunity MEMories</vt:lpstr>
      <vt:lpstr>The Web is Changing and Forgetting</vt:lpstr>
      <vt:lpstr>The ARCOMEM Aim &amp; Approach</vt:lpstr>
      <vt:lpstr>ARCOMEM Way of Crawling</vt:lpstr>
      <vt:lpstr>Slide 5</vt:lpstr>
    </vt:vector>
  </TitlesOfParts>
  <Company>L3S Reseaex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 Risse</dc:creator>
  <cp:lastModifiedBy>Thomas Risse</cp:lastModifiedBy>
  <cp:revision>65</cp:revision>
  <dcterms:created xsi:type="dcterms:W3CDTF">2012-01-17T16:25:50Z</dcterms:created>
  <dcterms:modified xsi:type="dcterms:W3CDTF">2012-11-02T16:44:12Z</dcterms:modified>
</cp:coreProperties>
</file>