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39" d="100"/>
          <a:sy n="39" d="100"/>
        </p:scale>
        <p:origin x="-888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152400" y="6781800"/>
            <a:ext cx="8991600" cy="76200"/>
          </a:xfrm>
          <a:prstGeom prst="rect">
            <a:avLst/>
          </a:prstGeom>
          <a:solidFill>
            <a:srgbClr val="B2B2B4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nl-NL" sz="2800">
              <a:solidFill>
                <a:srgbClr val="000000"/>
              </a:solidFill>
            </a:endParaRPr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0" y="6781800"/>
            <a:ext cx="1752600" cy="76200"/>
          </a:xfrm>
          <a:prstGeom prst="rect">
            <a:avLst/>
          </a:prstGeom>
          <a:solidFill>
            <a:srgbClr val="810D68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nl-NL" sz="2800">
              <a:solidFill>
                <a:srgbClr val="000000"/>
              </a:solidFill>
            </a:endParaRPr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1752600" y="0"/>
            <a:ext cx="7391400" cy="152400"/>
          </a:xfrm>
          <a:prstGeom prst="rect">
            <a:avLst/>
          </a:prstGeom>
          <a:solidFill>
            <a:srgbClr val="B2B2B4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nl-NL" sz="2800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0" y="0"/>
            <a:ext cx="1752600" cy="152400"/>
          </a:xfrm>
          <a:prstGeom prst="rect">
            <a:avLst/>
          </a:prstGeom>
          <a:solidFill>
            <a:srgbClr val="810D68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nl-NL" sz="2800">
              <a:solidFill>
                <a:srgbClr val="000000"/>
              </a:solidFill>
            </a:endParaRPr>
          </a:p>
        </p:txBody>
      </p:sp>
      <p:pic>
        <p:nvPicPr>
          <p:cNvPr id="6" name="Picture 6" descr="STM 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2655" b="10847"/>
          <a:stretch>
            <a:fillRect/>
          </a:stretch>
        </p:blipFill>
        <p:spPr bwMode="auto">
          <a:xfrm>
            <a:off x="22225" y="1336675"/>
            <a:ext cx="8016875" cy="512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7" descr="STM 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5497" b="41856"/>
          <a:stretch>
            <a:fillRect/>
          </a:stretch>
        </p:blipFill>
        <p:spPr bwMode="auto">
          <a:xfrm>
            <a:off x="0" y="187325"/>
            <a:ext cx="3060700" cy="1273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189338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C451B0-043B-45DB-B9B2-77318689C2DF}" type="slidenum">
              <a:rPr lang="en-GB">
                <a:solidFill>
                  <a:srgbClr val="80808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80808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13282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819900" y="228600"/>
            <a:ext cx="1866900" cy="5943600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1219200" y="228600"/>
            <a:ext cx="5448300" cy="5943600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6B0391-F0CC-45CE-A896-31E9D6CBBA10}" type="slidenum">
              <a:rPr lang="en-GB">
                <a:solidFill>
                  <a:srgbClr val="80808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80808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27902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3EA39E-AE2C-48FA-8E78-5150B4A515F2}" type="slidenum">
              <a:rPr lang="en-GB">
                <a:solidFill>
                  <a:srgbClr val="80808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80808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32055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BDCC9E-189B-483B-B1AE-049ECFF5844C}" type="slidenum">
              <a:rPr lang="en-GB">
                <a:solidFill>
                  <a:srgbClr val="80808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80808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67160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1219200" y="1371600"/>
            <a:ext cx="3581400" cy="4800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953000" y="1371600"/>
            <a:ext cx="3581400" cy="4800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629B1D-2E9F-43D7-BCAF-A5C2662C3E48}" type="slidenum">
              <a:rPr lang="en-GB">
                <a:solidFill>
                  <a:srgbClr val="80808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80808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53331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7FF877-3968-4FA4-8124-BD6C027F19E4}" type="slidenum">
              <a:rPr lang="en-GB">
                <a:solidFill>
                  <a:srgbClr val="80808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80808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26302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110E1F-2F84-40AD-82BC-14C7D4C09871}" type="slidenum">
              <a:rPr lang="en-GB">
                <a:solidFill>
                  <a:srgbClr val="80808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80808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95070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5511C2-9BD5-4643-A612-F83C666A26DF}" type="slidenum">
              <a:rPr lang="en-GB">
                <a:solidFill>
                  <a:srgbClr val="80808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80808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01862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569630-0A56-4822-AF04-6628708C22E0}" type="slidenum">
              <a:rPr lang="en-GB">
                <a:solidFill>
                  <a:srgbClr val="80808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80808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69162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l-NL" noProof="0" smtClean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883CE3-F1D0-4E69-B5AE-49DB4821958B}" type="slidenum">
              <a:rPr lang="en-GB">
                <a:solidFill>
                  <a:srgbClr val="80808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80808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49619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19200" y="1371600"/>
            <a:ext cx="7315200" cy="48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1219200" y="228600"/>
            <a:ext cx="74676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0" y="0"/>
            <a:ext cx="9144000" cy="152400"/>
          </a:xfrm>
          <a:prstGeom prst="rect">
            <a:avLst/>
          </a:prstGeom>
          <a:solidFill>
            <a:srgbClr val="B2B2B4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nl-NL" sz="2800">
              <a:solidFill>
                <a:srgbClr val="000000"/>
              </a:solidFill>
            </a:endParaRPr>
          </a:p>
        </p:txBody>
      </p:sp>
      <p:sp>
        <p:nvSpPr>
          <p:cNvPr id="14341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620000" y="6629400"/>
            <a:ext cx="1371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chemeClr val="bg2"/>
                </a:solidFill>
                <a:latin typeface="CG Omega" pitchFamily="34" charset="0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D5B0F7E0-123A-4991-9714-24B5628C1673}" type="slidenum">
              <a:rPr lang="en-GB">
                <a:solidFill>
                  <a:srgbClr val="808080"/>
                </a:solidFill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GB">
              <a:solidFill>
                <a:srgbClr val="808080"/>
              </a:solidFill>
            </a:endParaRPr>
          </a:p>
        </p:txBody>
      </p:sp>
      <p:pic>
        <p:nvPicPr>
          <p:cNvPr id="1030" name="Picture 6" descr="STM logo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5497" b="41856"/>
          <a:stretch>
            <a:fillRect/>
          </a:stretch>
        </p:blipFill>
        <p:spPr bwMode="auto">
          <a:xfrm>
            <a:off x="-1588" y="6323013"/>
            <a:ext cx="1171576" cy="487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166476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400" b="1">
          <a:solidFill>
            <a:srgbClr val="810E68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400" b="1">
          <a:solidFill>
            <a:srgbClr val="810E68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400" b="1">
          <a:solidFill>
            <a:srgbClr val="810E68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400" b="1">
          <a:solidFill>
            <a:srgbClr val="810E68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400" b="1">
          <a:solidFill>
            <a:srgbClr val="810E68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400" b="1">
          <a:solidFill>
            <a:srgbClr val="810E68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400" b="1">
          <a:solidFill>
            <a:srgbClr val="810E68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400" b="1">
          <a:solidFill>
            <a:srgbClr val="810E68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400" b="1">
          <a:solidFill>
            <a:srgbClr val="810E68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000066"/>
        </a:buClr>
        <a:buSzPct val="85000"/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000066"/>
        </a:buClr>
        <a:buSzPct val="85000"/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000066"/>
        </a:buClr>
        <a:buSzPct val="85000"/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000066"/>
        </a:buClr>
        <a:buSzPct val="85000"/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000066"/>
        </a:buClr>
        <a:buSzPct val="85000"/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000066"/>
        </a:buClr>
        <a:buSzPct val="85000"/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000066"/>
        </a:buClr>
        <a:buSzPct val="85000"/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000066"/>
        </a:buClr>
        <a:buSzPct val="85000"/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000066"/>
        </a:buClr>
        <a:buSzPct val="85000"/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hthoek 2"/>
          <p:cNvSpPr>
            <a:spLocks noChangeArrowheads="1"/>
          </p:cNvSpPr>
          <p:nvPr/>
        </p:nvSpPr>
        <p:spPr bwMode="auto">
          <a:xfrm>
            <a:off x="323850" y="188913"/>
            <a:ext cx="856932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3200" b="1">
                <a:solidFill>
                  <a:srgbClr val="840E5A"/>
                </a:solidFill>
              </a:rPr>
              <a:t>2012: Codata DataCitation group</a:t>
            </a:r>
            <a:endParaRPr lang="nl-NL" sz="3200" b="1">
              <a:solidFill>
                <a:srgbClr val="840E5A"/>
              </a:solidFill>
            </a:endParaRPr>
          </a:p>
        </p:txBody>
      </p:sp>
      <p:sp>
        <p:nvSpPr>
          <p:cNvPr id="5123" name="Tekstvak 3"/>
          <p:cNvSpPr txBox="1">
            <a:spLocks noChangeArrowheads="1"/>
          </p:cNvSpPr>
          <p:nvPr/>
        </p:nvSpPr>
        <p:spPr bwMode="auto">
          <a:xfrm>
            <a:off x="250825" y="981075"/>
            <a:ext cx="8642350" cy="526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2400">
                <a:solidFill>
                  <a:srgbClr val="000000"/>
                </a:solidFill>
              </a:rPr>
              <a:t>Working on Data Citation recommendations. Several current practices assessed, many differences between subject areas noted: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buChar char="•"/>
            </a:pPr>
            <a:endParaRPr lang="en-GB" sz="2400">
              <a:solidFill>
                <a:srgbClr val="000000"/>
              </a:solidFill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buChar char="•"/>
            </a:pPr>
            <a:r>
              <a:rPr lang="en-GB" sz="2000">
                <a:solidFill>
                  <a:srgbClr val="000000"/>
                </a:solidFill>
              </a:rPr>
              <a:t>Data Citations in the </a:t>
            </a:r>
            <a:r>
              <a:rPr lang="en-GB" sz="2000" u="sng">
                <a:solidFill>
                  <a:srgbClr val="000000"/>
                </a:solidFill>
              </a:rPr>
              <a:t>reference list</a:t>
            </a:r>
            <a:r>
              <a:rPr lang="en-GB" sz="2000">
                <a:solidFill>
                  <a:srgbClr val="000000"/>
                </a:solidFill>
              </a:rPr>
              <a:t>: enables citation counts, treats data as a ‘first class research output’, most suited for related content, perhaps less so for integral content.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buChar char="•"/>
            </a:pPr>
            <a:endParaRPr lang="en-GB" sz="2000">
              <a:solidFill>
                <a:srgbClr val="000000"/>
              </a:solidFill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buChar char="•"/>
            </a:pPr>
            <a:r>
              <a:rPr lang="en-GB" sz="2000" u="sng">
                <a:solidFill>
                  <a:srgbClr val="000000"/>
                </a:solidFill>
              </a:rPr>
              <a:t>Separate icons</a:t>
            </a:r>
            <a:r>
              <a:rPr lang="en-GB" sz="2000">
                <a:solidFill>
                  <a:srgbClr val="000000"/>
                </a:solidFill>
              </a:rPr>
              <a:t> for data links on top of article, or listed in a separate </a:t>
            </a:r>
            <a:r>
              <a:rPr lang="en-GB" sz="2000" u="sng">
                <a:solidFill>
                  <a:srgbClr val="000000"/>
                </a:solidFill>
              </a:rPr>
              <a:t>data section</a:t>
            </a:r>
            <a:r>
              <a:rPr lang="en-GB" sz="2000">
                <a:solidFill>
                  <a:srgbClr val="000000"/>
                </a:solidFill>
              </a:rPr>
              <a:t>: by some preferred for data that is integral to the core article and Data Publications.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buChar char="•"/>
            </a:pPr>
            <a:endParaRPr lang="en-GB" sz="2000">
              <a:solidFill>
                <a:srgbClr val="000000"/>
              </a:solidFill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buChar char="•"/>
            </a:pPr>
            <a:r>
              <a:rPr lang="en-GB" sz="2000">
                <a:solidFill>
                  <a:srgbClr val="000000"/>
                </a:solidFill>
              </a:rPr>
              <a:t>Inline citation of the </a:t>
            </a:r>
            <a:r>
              <a:rPr lang="en-GB" sz="2000" u="sng">
                <a:solidFill>
                  <a:srgbClr val="000000"/>
                </a:solidFill>
              </a:rPr>
              <a:t>database accession codes</a:t>
            </a:r>
            <a:r>
              <a:rPr lang="en-GB" sz="2000">
                <a:solidFill>
                  <a:srgbClr val="000000"/>
                </a:solidFill>
              </a:rPr>
              <a:t>: common practice in most biomolecular areas (GenBank, World Protein Database)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buChar char="•"/>
            </a:pPr>
            <a:endParaRPr lang="en-GB" sz="2000">
              <a:solidFill>
                <a:srgbClr val="000000"/>
              </a:solidFill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buChar char="•"/>
            </a:pPr>
            <a:r>
              <a:rPr lang="en-GB" sz="2000" u="sng">
                <a:solidFill>
                  <a:srgbClr val="000000"/>
                </a:solidFill>
              </a:rPr>
              <a:t>Footnotes</a:t>
            </a:r>
            <a:r>
              <a:rPr lang="en-GB" sz="2000">
                <a:solidFill>
                  <a:srgbClr val="000000"/>
                </a:solidFill>
              </a:rPr>
              <a:t>: often with links to data in supplemental material</a:t>
            </a:r>
          </a:p>
        </p:txBody>
      </p:sp>
      <p:sp>
        <p:nvSpPr>
          <p:cNvPr id="5124" name="Tijdelijke aanduiding voor dianummer 4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9pPr>
          </a:lstStyle>
          <a:p>
            <a:fld id="{40220D6C-6C03-4760-A1CB-644812A7E527}" type="slidenum">
              <a:rPr lang="en-GB" sz="1000" smtClean="0">
                <a:solidFill>
                  <a:srgbClr val="808080"/>
                </a:solidFill>
                <a:latin typeface="CG Omega" pitchFamily="34" charset="0"/>
              </a:rPr>
              <a:pPr/>
              <a:t>1</a:t>
            </a:fld>
            <a:endParaRPr lang="en-GB" sz="1000" smtClean="0">
              <a:solidFill>
                <a:srgbClr val="808080"/>
              </a:solidFill>
              <a:latin typeface="CG Omega" pitchFamily="34" charset="0"/>
            </a:endParaRPr>
          </a:p>
        </p:txBody>
      </p:sp>
      <p:pic>
        <p:nvPicPr>
          <p:cNvPr id="5125" name="Afbeelding 4" descr="ode-600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950" y="6143625"/>
            <a:ext cx="2051050" cy="71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60310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">
  <a:themeElements>
    <a:clrScheme name="Aangepast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333399"/>
      </a:accent1>
      <a:accent2>
        <a:srgbClr val="BBE0E3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>
            <a:alpha val="50000"/>
          </a:schemeClr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nl-NL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>
            <a:alpha val="50000"/>
          </a:schemeClr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nl-NL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lank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123</Words>
  <Application>Microsoft Office PowerPoint</Application>
  <PresentationFormat>On-screen Show (4:3)</PresentationFormat>
  <Paragraphs>11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Blank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William</dc:creator>
  <cp:lastModifiedBy>William</cp:lastModifiedBy>
  <cp:revision>1</cp:revision>
  <dcterms:created xsi:type="dcterms:W3CDTF">2012-11-06T12:32:34Z</dcterms:created>
  <dcterms:modified xsi:type="dcterms:W3CDTF">2012-11-06T12:33:49Z</dcterms:modified>
</cp:coreProperties>
</file>