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6781800"/>
            <a:ext cx="8991600" cy="76200"/>
          </a:xfrm>
          <a:prstGeom prst="rect">
            <a:avLst/>
          </a:prstGeom>
          <a:solidFill>
            <a:srgbClr val="B2B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80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781800"/>
            <a:ext cx="1752600" cy="76200"/>
          </a:xfrm>
          <a:prstGeom prst="rect">
            <a:avLst/>
          </a:prstGeom>
          <a:solidFill>
            <a:srgbClr val="810D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80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52600" y="0"/>
            <a:ext cx="7391400" cy="152400"/>
          </a:xfrm>
          <a:prstGeom prst="rect">
            <a:avLst/>
          </a:prstGeom>
          <a:solidFill>
            <a:srgbClr val="B2B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80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752600" cy="152400"/>
          </a:xfrm>
          <a:prstGeom prst="rect">
            <a:avLst/>
          </a:prstGeom>
          <a:solidFill>
            <a:srgbClr val="810D6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800">
              <a:solidFill>
                <a:srgbClr val="000000"/>
              </a:solidFill>
            </a:endParaRPr>
          </a:p>
        </p:txBody>
      </p:sp>
      <p:pic>
        <p:nvPicPr>
          <p:cNvPr id="6" name="Picture 6" descr="STM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55" b="10847"/>
          <a:stretch>
            <a:fillRect/>
          </a:stretch>
        </p:blipFill>
        <p:spPr bwMode="auto">
          <a:xfrm>
            <a:off x="22225" y="1336675"/>
            <a:ext cx="8016875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STM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7" b="41856"/>
          <a:stretch>
            <a:fillRect/>
          </a:stretch>
        </p:blipFill>
        <p:spPr bwMode="auto">
          <a:xfrm>
            <a:off x="0" y="187325"/>
            <a:ext cx="30607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893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451B0-043B-45DB-B9B2-77318689C2DF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2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1866900" cy="5943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219200" y="228600"/>
            <a:ext cx="5448300" cy="59436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B0391-F0CC-45CE-A896-31E9D6CBBA10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90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EA39E-AE2C-48FA-8E78-5150B4A515F2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2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DCC9E-189B-483B-B1AE-049ECFF5844C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1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3716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0" y="1371600"/>
            <a:ext cx="3581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29B1D-2E9F-43D7-BCAF-A5C2662C3E48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3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FF877-3968-4FA4-8124-BD6C027F19E4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6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10E1F-2F84-40AD-82BC-14C7D4C09871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5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11C2-9BD5-4643-A612-F83C666A26DF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8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69630-0A56-4822-AF04-6628708C22E0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1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83CE3-F1D0-4E69-B5AE-49DB4821958B}" type="slidenum">
              <a:rPr lang="en-GB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96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371600"/>
            <a:ext cx="731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28600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B2B2B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l-NL" sz="2800">
              <a:solidFill>
                <a:srgbClr val="000000"/>
              </a:solidFill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629400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CG Omega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5B0F7E0-123A-4991-9714-24B5628C1673}" type="slidenum">
              <a:rPr lang="en-GB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808080"/>
              </a:solidFill>
            </a:endParaRPr>
          </a:p>
        </p:txBody>
      </p:sp>
      <p:pic>
        <p:nvPicPr>
          <p:cNvPr id="1030" name="Picture 6" descr="STM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97" b="41856"/>
          <a:stretch>
            <a:fillRect/>
          </a:stretch>
        </p:blipFill>
        <p:spPr bwMode="auto">
          <a:xfrm>
            <a:off x="-1588" y="6323013"/>
            <a:ext cx="1171576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664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810E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8500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8500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8500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SzPct val="8500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hthoek 2"/>
          <p:cNvSpPr>
            <a:spLocks noChangeArrowheads="1"/>
          </p:cNvSpPr>
          <p:nvPr/>
        </p:nvSpPr>
        <p:spPr bwMode="auto">
          <a:xfrm>
            <a:off x="323850" y="188913"/>
            <a:ext cx="8569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b="1">
                <a:solidFill>
                  <a:srgbClr val="840E5A"/>
                </a:solidFill>
              </a:rPr>
              <a:t>2012: Codata DataCitation group</a:t>
            </a:r>
            <a:endParaRPr lang="nl-NL" sz="3200" b="1">
              <a:solidFill>
                <a:srgbClr val="840E5A"/>
              </a:solidFill>
            </a:endParaRPr>
          </a:p>
        </p:txBody>
      </p:sp>
      <p:sp>
        <p:nvSpPr>
          <p:cNvPr id="5123" name="Tekstvak 3"/>
          <p:cNvSpPr txBox="1">
            <a:spLocks noChangeArrowheads="1"/>
          </p:cNvSpPr>
          <p:nvPr/>
        </p:nvSpPr>
        <p:spPr bwMode="auto">
          <a:xfrm>
            <a:off x="250825" y="981075"/>
            <a:ext cx="864235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>
                <a:solidFill>
                  <a:srgbClr val="000000"/>
                </a:solidFill>
              </a:rPr>
              <a:t>Working on Data Citation recommendations. Several current practices assessed, many differences between subject areas noted: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24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Data Citations in the </a:t>
            </a:r>
            <a:r>
              <a:rPr lang="en-GB" sz="2000" u="sng">
                <a:solidFill>
                  <a:srgbClr val="000000"/>
                </a:solidFill>
              </a:rPr>
              <a:t>reference list</a:t>
            </a:r>
            <a:r>
              <a:rPr lang="en-GB" sz="2000">
                <a:solidFill>
                  <a:srgbClr val="000000"/>
                </a:solidFill>
              </a:rPr>
              <a:t>: enables citation counts, treats data as a ‘first class research output’, most suited for related content, perhaps less so for integral content.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20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000" u="sng">
                <a:solidFill>
                  <a:srgbClr val="000000"/>
                </a:solidFill>
              </a:rPr>
              <a:t>Separate icons</a:t>
            </a:r>
            <a:r>
              <a:rPr lang="en-GB" sz="2000">
                <a:solidFill>
                  <a:srgbClr val="000000"/>
                </a:solidFill>
              </a:rPr>
              <a:t> for data links on top of article, or listed in a separate </a:t>
            </a:r>
            <a:r>
              <a:rPr lang="en-GB" sz="2000" u="sng">
                <a:solidFill>
                  <a:srgbClr val="000000"/>
                </a:solidFill>
              </a:rPr>
              <a:t>data section</a:t>
            </a:r>
            <a:r>
              <a:rPr lang="en-GB" sz="2000">
                <a:solidFill>
                  <a:srgbClr val="000000"/>
                </a:solidFill>
              </a:rPr>
              <a:t>: by some preferred for data that is integral to the core article and Data Publications.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20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</a:rPr>
              <a:t>Inline citation of the </a:t>
            </a:r>
            <a:r>
              <a:rPr lang="en-GB" sz="2000" u="sng">
                <a:solidFill>
                  <a:srgbClr val="000000"/>
                </a:solidFill>
              </a:rPr>
              <a:t>database accession codes</a:t>
            </a:r>
            <a:r>
              <a:rPr lang="en-GB" sz="2000">
                <a:solidFill>
                  <a:srgbClr val="000000"/>
                </a:solidFill>
              </a:rPr>
              <a:t>: common practice in most biomolecular areas (GenBank, World Protein Database)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GB" sz="20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GB" sz="2000" u="sng">
                <a:solidFill>
                  <a:srgbClr val="000000"/>
                </a:solidFill>
              </a:rPr>
              <a:t>Footnotes</a:t>
            </a:r>
            <a:r>
              <a:rPr lang="en-GB" sz="2000">
                <a:solidFill>
                  <a:srgbClr val="000000"/>
                </a:solidFill>
              </a:rPr>
              <a:t>: often with links to data in supplemental material</a:t>
            </a:r>
          </a:p>
        </p:txBody>
      </p:sp>
      <p:sp>
        <p:nvSpPr>
          <p:cNvPr id="5124" name="Tijdelijke aanduiding voor dianumm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0220D6C-6C03-4760-A1CB-644812A7E527}" type="slidenum">
              <a:rPr lang="en-GB" sz="1000" smtClean="0">
                <a:solidFill>
                  <a:srgbClr val="808080"/>
                </a:solidFill>
                <a:latin typeface="CG Omega" pitchFamily="34" charset="0"/>
              </a:rPr>
              <a:pPr/>
              <a:t>1</a:t>
            </a:fld>
            <a:endParaRPr lang="en-GB" sz="1000" smtClean="0">
              <a:solidFill>
                <a:srgbClr val="808080"/>
              </a:solidFill>
              <a:latin typeface="CG Omega" pitchFamily="34" charset="0"/>
            </a:endParaRPr>
          </a:p>
        </p:txBody>
      </p:sp>
      <p:pic>
        <p:nvPicPr>
          <p:cNvPr id="5125" name="Afbeelding 4" descr="ode-6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143625"/>
            <a:ext cx="20510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031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angepa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3399"/>
      </a:accent1>
      <a:accent2>
        <a:srgbClr val="BBE0E3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</dc:creator>
  <cp:lastModifiedBy>William</cp:lastModifiedBy>
  <cp:revision>1</cp:revision>
  <dcterms:created xsi:type="dcterms:W3CDTF">2012-11-06T12:32:34Z</dcterms:created>
  <dcterms:modified xsi:type="dcterms:W3CDTF">2012-11-06T12:33:49Z</dcterms:modified>
</cp:coreProperties>
</file>